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4.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36" r:id="rId5"/>
    <p:sldMasterId id="2147483753" r:id="rId6"/>
    <p:sldMasterId id="2147483804" r:id="rId7"/>
    <p:sldMasterId id="2147483828" r:id="rId8"/>
    <p:sldMasterId id="2147483840" r:id="rId9"/>
    <p:sldMasterId id="2147483893" r:id="rId10"/>
  </p:sldMasterIdLst>
  <p:notesMasterIdLst>
    <p:notesMasterId r:id="rId48"/>
  </p:notesMasterIdLst>
  <p:sldIdLst>
    <p:sldId id="695" r:id="rId11"/>
    <p:sldId id="701" r:id="rId12"/>
    <p:sldId id="851" r:id="rId13"/>
    <p:sldId id="725" r:id="rId14"/>
    <p:sldId id="807" r:id="rId15"/>
    <p:sldId id="872" r:id="rId16"/>
    <p:sldId id="785" r:id="rId17"/>
    <p:sldId id="696" r:id="rId18"/>
    <p:sldId id="837" r:id="rId19"/>
    <p:sldId id="812" r:id="rId20"/>
    <p:sldId id="873" r:id="rId21"/>
    <p:sldId id="817" r:id="rId22"/>
    <p:sldId id="877" r:id="rId23"/>
    <p:sldId id="878" r:id="rId24"/>
    <p:sldId id="879" r:id="rId25"/>
    <p:sldId id="880" r:id="rId26"/>
    <p:sldId id="881" r:id="rId27"/>
    <p:sldId id="882" r:id="rId28"/>
    <p:sldId id="870" r:id="rId29"/>
    <p:sldId id="856" r:id="rId30"/>
    <p:sldId id="854" r:id="rId31"/>
    <p:sldId id="855" r:id="rId32"/>
    <p:sldId id="875" r:id="rId33"/>
    <p:sldId id="808" r:id="rId34"/>
    <p:sldId id="886" r:id="rId35"/>
    <p:sldId id="888" r:id="rId36"/>
    <p:sldId id="887" r:id="rId37"/>
    <p:sldId id="876" r:id="rId38"/>
    <p:sldId id="885" r:id="rId39"/>
    <p:sldId id="697" r:id="rId40"/>
    <p:sldId id="709" r:id="rId41"/>
    <p:sldId id="721" r:id="rId42"/>
    <p:sldId id="788" r:id="rId43"/>
    <p:sldId id="883" r:id="rId44"/>
    <p:sldId id="884" r:id="rId45"/>
    <p:sldId id="786" r:id="rId46"/>
    <p:sldId id="68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F"/>
    <a:srgbClr val="005EB8"/>
    <a:srgbClr val="FFBE48"/>
    <a:srgbClr val="FFD960"/>
    <a:srgbClr val="0094FF"/>
    <a:srgbClr val="B42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2F7B19-2A72-4F04-A124-7EBAFE51CD15}" v="12" dt="2025-04-10T16:09:24.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1368" autoAdjust="0"/>
  </p:normalViewPr>
  <p:slideViewPr>
    <p:cSldViewPr snapToGrid="0" snapToObjects="1">
      <p:cViewPr varScale="1">
        <p:scale>
          <a:sx n="48" d="100"/>
          <a:sy n="48" d="100"/>
        </p:scale>
        <p:origin x="2880"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C32F7B19-2A72-4F04-A124-7EBAFE51CD15}"/>
    <pc:docChg chg="undo custSel addSld delSld modSld sldOrd">
      <pc:chgData name="Marissa Krogmann" userId="d947f805-5955-4c43-a5c2-60811c714023" providerId="ADAL" clId="{C32F7B19-2A72-4F04-A124-7EBAFE51CD15}" dt="2025-04-10T16:09:24.407" v="569"/>
      <pc:docMkLst>
        <pc:docMk/>
      </pc:docMkLst>
      <pc:sldChg chg="add">
        <pc:chgData name="Marissa Krogmann" userId="d947f805-5955-4c43-a5c2-60811c714023" providerId="ADAL" clId="{C32F7B19-2A72-4F04-A124-7EBAFE51CD15}" dt="2025-04-10T15:47:38.411" v="24"/>
        <pc:sldMkLst>
          <pc:docMk/>
          <pc:sldMk cId="1156787381" sldId="697"/>
        </pc:sldMkLst>
      </pc:sldChg>
      <pc:sldChg chg="del">
        <pc:chgData name="Marissa Krogmann" userId="d947f805-5955-4c43-a5c2-60811c714023" providerId="ADAL" clId="{C32F7B19-2A72-4F04-A124-7EBAFE51CD15}" dt="2025-04-10T15:47:53.994" v="27" actId="47"/>
        <pc:sldMkLst>
          <pc:docMk/>
          <pc:sldMk cId="3778639862" sldId="710"/>
        </pc:sldMkLst>
      </pc:sldChg>
      <pc:sldChg chg="del">
        <pc:chgData name="Marissa Krogmann" userId="d947f805-5955-4c43-a5c2-60811c714023" providerId="ADAL" clId="{C32F7B19-2A72-4F04-A124-7EBAFE51CD15}" dt="2025-04-10T15:47:41.145" v="25" actId="47"/>
        <pc:sldMkLst>
          <pc:docMk/>
          <pc:sldMk cId="1677835449" sldId="717"/>
        </pc:sldMkLst>
      </pc:sldChg>
      <pc:sldChg chg="del">
        <pc:chgData name="Marissa Krogmann" userId="d947f805-5955-4c43-a5c2-60811c714023" providerId="ADAL" clId="{C32F7B19-2A72-4F04-A124-7EBAFE51CD15}" dt="2025-04-10T15:50:16.683" v="72" actId="47"/>
        <pc:sldMkLst>
          <pc:docMk/>
          <pc:sldMk cId="4277666977" sldId="795"/>
        </pc:sldMkLst>
      </pc:sldChg>
      <pc:sldChg chg="addSp delSp modSp mod modNotesTx">
        <pc:chgData name="Marissa Krogmann" userId="d947f805-5955-4c43-a5c2-60811c714023" providerId="ADAL" clId="{C32F7B19-2A72-4F04-A124-7EBAFE51CD15}" dt="2025-04-10T16:05:43.706" v="561" actId="20577"/>
        <pc:sldMkLst>
          <pc:docMk/>
          <pc:sldMk cId="3497168368" sldId="808"/>
        </pc:sldMkLst>
        <pc:spChg chg="mod">
          <ac:chgData name="Marissa Krogmann" userId="d947f805-5955-4c43-a5c2-60811c714023" providerId="ADAL" clId="{C32F7B19-2A72-4F04-A124-7EBAFE51CD15}" dt="2025-04-10T16:05:43.706" v="561" actId="20577"/>
          <ac:spMkLst>
            <pc:docMk/>
            <pc:sldMk cId="3497168368" sldId="808"/>
            <ac:spMk id="3" creationId="{7943BC83-3370-77DD-72CB-8B6691812297}"/>
          </ac:spMkLst>
        </pc:spChg>
        <pc:spChg chg="mod">
          <ac:chgData name="Marissa Krogmann" userId="d947f805-5955-4c43-a5c2-60811c714023" providerId="ADAL" clId="{C32F7B19-2A72-4F04-A124-7EBAFE51CD15}" dt="2025-04-10T16:02:24.989" v="225" actId="20577"/>
          <ac:spMkLst>
            <pc:docMk/>
            <pc:sldMk cId="3497168368" sldId="808"/>
            <ac:spMk id="8" creationId="{17223BE2-A5B0-47CA-B85F-54B085166B96}"/>
          </ac:spMkLst>
        </pc:spChg>
        <pc:picChg chg="del">
          <ac:chgData name="Marissa Krogmann" userId="d947f805-5955-4c43-a5c2-60811c714023" providerId="ADAL" clId="{C32F7B19-2A72-4F04-A124-7EBAFE51CD15}" dt="2025-04-10T16:02:37.978" v="226" actId="478"/>
          <ac:picMkLst>
            <pc:docMk/>
            <pc:sldMk cId="3497168368" sldId="808"/>
            <ac:picMk id="4" creationId="{077F8615-E817-F163-3F72-7C6ADDF05150}"/>
          </ac:picMkLst>
        </pc:picChg>
        <pc:picChg chg="add mod ord modCrop">
          <ac:chgData name="Marissa Krogmann" userId="d947f805-5955-4c43-a5c2-60811c714023" providerId="ADAL" clId="{C32F7B19-2A72-4F04-A124-7EBAFE51CD15}" dt="2025-04-10T16:03:12.379" v="240" actId="1076"/>
          <ac:picMkLst>
            <pc:docMk/>
            <pc:sldMk cId="3497168368" sldId="808"/>
            <ac:picMk id="7" creationId="{F2135412-9B9E-DC5F-756D-959A1F0C8D8C}"/>
          </ac:picMkLst>
        </pc:picChg>
      </pc:sldChg>
      <pc:sldChg chg="add del mod modClrScheme chgLayout">
        <pc:chgData name="Marissa Krogmann" userId="d947f805-5955-4c43-a5c2-60811c714023" providerId="ADAL" clId="{C32F7B19-2A72-4F04-A124-7EBAFE51CD15}" dt="2025-04-10T15:45:38.610" v="8" actId="700"/>
        <pc:sldMkLst>
          <pc:docMk/>
          <pc:sldMk cId="2429019029" sldId="817"/>
        </pc:sldMkLst>
      </pc:sldChg>
      <pc:sldChg chg="del">
        <pc:chgData name="Marissa Krogmann" userId="d947f805-5955-4c43-a5c2-60811c714023" providerId="ADAL" clId="{C32F7B19-2A72-4F04-A124-7EBAFE51CD15}" dt="2025-04-10T15:45:43.368" v="9" actId="47"/>
        <pc:sldMkLst>
          <pc:docMk/>
          <pc:sldMk cId="2196748163" sldId="827"/>
        </pc:sldMkLst>
      </pc:sldChg>
      <pc:sldChg chg="del">
        <pc:chgData name="Marissa Krogmann" userId="d947f805-5955-4c43-a5c2-60811c714023" providerId="ADAL" clId="{C32F7B19-2A72-4F04-A124-7EBAFE51CD15}" dt="2025-04-10T16:06:34.809" v="568" actId="47"/>
        <pc:sldMkLst>
          <pc:docMk/>
          <pc:sldMk cId="889790577" sldId="833"/>
        </pc:sldMkLst>
      </pc:sldChg>
      <pc:sldChg chg="del">
        <pc:chgData name="Marissa Krogmann" userId="d947f805-5955-4c43-a5c2-60811c714023" providerId="ADAL" clId="{C32F7B19-2A72-4F04-A124-7EBAFE51CD15}" dt="2025-04-10T15:45:21.241" v="2" actId="47"/>
        <pc:sldMkLst>
          <pc:docMk/>
          <pc:sldMk cId="106425303" sldId="842"/>
        </pc:sldMkLst>
      </pc:sldChg>
      <pc:sldChg chg="del">
        <pc:chgData name="Marissa Krogmann" userId="d947f805-5955-4c43-a5c2-60811c714023" providerId="ADAL" clId="{C32F7B19-2A72-4F04-A124-7EBAFE51CD15}" dt="2025-04-10T15:45:22.159" v="3" actId="47"/>
        <pc:sldMkLst>
          <pc:docMk/>
          <pc:sldMk cId="4240001215" sldId="843"/>
        </pc:sldMkLst>
      </pc:sldChg>
      <pc:sldChg chg="del">
        <pc:chgData name="Marissa Krogmann" userId="d947f805-5955-4c43-a5c2-60811c714023" providerId="ADAL" clId="{C32F7B19-2A72-4F04-A124-7EBAFE51CD15}" dt="2025-04-10T15:45:22.953" v="4" actId="47"/>
        <pc:sldMkLst>
          <pc:docMk/>
          <pc:sldMk cId="128071001" sldId="844"/>
        </pc:sldMkLst>
      </pc:sldChg>
      <pc:sldChg chg="del">
        <pc:chgData name="Marissa Krogmann" userId="d947f805-5955-4c43-a5c2-60811c714023" providerId="ADAL" clId="{C32F7B19-2A72-4F04-A124-7EBAFE51CD15}" dt="2025-04-10T15:45:23.990" v="5" actId="47"/>
        <pc:sldMkLst>
          <pc:docMk/>
          <pc:sldMk cId="2415418534" sldId="845"/>
        </pc:sldMkLst>
      </pc:sldChg>
      <pc:sldChg chg="del">
        <pc:chgData name="Marissa Krogmann" userId="d947f805-5955-4c43-a5c2-60811c714023" providerId="ADAL" clId="{C32F7B19-2A72-4F04-A124-7EBAFE51CD15}" dt="2025-04-10T15:47:09.681" v="22" actId="47"/>
        <pc:sldMkLst>
          <pc:docMk/>
          <pc:sldMk cId="3565256677" sldId="846"/>
        </pc:sldMkLst>
      </pc:sldChg>
      <pc:sldChg chg="del">
        <pc:chgData name="Marissa Krogmann" userId="d947f805-5955-4c43-a5c2-60811c714023" providerId="ADAL" clId="{C32F7B19-2A72-4F04-A124-7EBAFE51CD15}" dt="2025-04-10T15:46:36.621" v="19" actId="47"/>
        <pc:sldMkLst>
          <pc:docMk/>
          <pc:sldMk cId="3173415317" sldId="848"/>
        </pc:sldMkLst>
      </pc:sldChg>
      <pc:sldChg chg="del">
        <pc:chgData name="Marissa Krogmann" userId="d947f805-5955-4c43-a5c2-60811c714023" providerId="ADAL" clId="{C32F7B19-2A72-4F04-A124-7EBAFE51CD15}" dt="2025-04-10T15:46:39.340" v="20" actId="47"/>
        <pc:sldMkLst>
          <pc:docMk/>
          <pc:sldMk cId="2811553197" sldId="849"/>
        </pc:sldMkLst>
      </pc:sldChg>
      <pc:sldChg chg="addSp delSp modSp mod modNotesTx">
        <pc:chgData name="Marissa Krogmann" userId="d947f805-5955-4c43-a5c2-60811c714023" providerId="ADAL" clId="{C32F7B19-2A72-4F04-A124-7EBAFE51CD15}" dt="2025-04-10T15:49:44.212" v="71"/>
        <pc:sldMkLst>
          <pc:docMk/>
          <pc:sldMk cId="2240431756" sldId="851"/>
        </pc:sldMkLst>
        <pc:spChg chg="mod">
          <ac:chgData name="Marissa Krogmann" userId="d947f805-5955-4c43-a5c2-60811c714023" providerId="ADAL" clId="{C32F7B19-2A72-4F04-A124-7EBAFE51CD15}" dt="2025-04-10T15:49:30.924" v="66" actId="404"/>
          <ac:spMkLst>
            <pc:docMk/>
            <pc:sldMk cId="2240431756" sldId="851"/>
            <ac:spMk id="7" creationId="{BB7B4BD7-335D-B366-6288-12D33777E5AD}"/>
          </ac:spMkLst>
        </pc:spChg>
        <pc:picChg chg="add mod">
          <ac:chgData name="Marissa Krogmann" userId="d947f805-5955-4c43-a5c2-60811c714023" providerId="ADAL" clId="{C32F7B19-2A72-4F04-A124-7EBAFE51CD15}" dt="2025-04-10T15:49:38.400" v="70" actId="1076"/>
          <ac:picMkLst>
            <pc:docMk/>
            <pc:sldMk cId="2240431756" sldId="851"/>
            <ac:picMk id="2" creationId="{49D5380A-5BA3-0C93-14CA-664AFEF5FD47}"/>
          </ac:picMkLst>
        </pc:picChg>
        <pc:picChg chg="del">
          <ac:chgData name="Marissa Krogmann" userId="d947f805-5955-4c43-a5c2-60811c714023" providerId="ADAL" clId="{C32F7B19-2A72-4F04-A124-7EBAFE51CD15}" dt="2025-04-10T15:49:32.618" v="67" actId="478"/>
          <ac:picMkLst>
            <pc:docMk/>
            <pc:sldMk cId="2240431756" sldId="851"/>
            <ac:picMk id="8" creationId="{385A3603-6278-5760-AC7E-0151275DDBEB}"/>
          </ac:picMkLst>
        </pc:picChg>
      </pc:sldChg>
      <pc:sldChg chg="del">
        <pc:chgData name="Marissa Krogmann" userId="d947f805-5955-4c43-a5c2-60811c714023" providerId="ADAL" clId="{C32F7B19-2A72-4F04-A124-7EBAFE51CD15}" dt="2025-04-10T15:45:58.406" v="13" actId="47"/>
        <pc:sldMkLst>
          <pc:docMk/>
          <pc:sldMk cId="3137393044" sldId="853"/>
        </pc:sldMkLst>
      </pc:sldChg>
      <pc:sldChg chg="del">
        <pc:chgData name="Marissa Krogmann" userId="d947f805-5955-4c43-a5c2-60811c714023" providerId="ADAL" clId="{C32F7B19-2A72-4F04-A124-7EBAFE51CD15}" dt="2025-04-10T15:45:24.848" v="6" actId="47"/>
        <pc:sldMkLst>
          <pc:docMk/>
          <pc:sldMk cId="2627132815" sldId="857"/>
        </pc:sldMkLst>
      </pc:sldChg>
      <pc:sldChg chg="modNotesTx">
        <pc:chgData name="Marissa Krogmann" userId="d947f805-5955-4c43-a5c2-60811c714023" providerId="ADAL" clId="{C32F7B19-2A72-4F04-A124-7EBAFE51CD15}" dt="2025-04-10T15:46:24.527" v="17" actId="20577"/>
        <pc:sldMkLst>
          <pc:docMk/>
          <pc:sldMk cId="3662303221" sldId="870"/>
        </pc:sldMkLst>
      </pc:sldChg>
      <pc:sldChg chg="del">
        <pc:chgData name="Marissa Krogmann" userId="d947f805-5955-4c43-a5c2-60811c714023" providerId="ADAL" clId="{C32F7B19-2A72-4F04-A124-7EBAFE51CD15}" dt="2025-04-10T15:46:31.008" v="18" actId="47"/>
        <pc:sldMkLst>
          <pc:docMk/>
          <pc:sldMk cId="1696003382" sldId="871"/>
        </pc:sldMkLst>
      </pc:sldChg>
      <pc:sldChg chg="add del mod modClrScheme chgLayout">
        <pc:chgData name="Marissa Krogmann" userId="d947f805-5955-4c43-a5c2-60811c714023" providerId="ADAL" clId="{C32F7B19-2A72-4F04-A124-7EBAFE51CD15}" dt="2025-04-10T15:45:38.610" v="8" actId="700"/>
        <pc:sldMkLst>
          <pc:docMk/>
          <pc:sldMk cId="2225969291" sldId="873"/>
        </pc:sldMkLst>
      </pc:sldChg>
      <pc:sldChg chg="del">
        <pc:chgData name="Marissa Krogmann" userId="d947f805-5955-4c43-a5c2-60811c714023" providerId="ADAL" clId="{C32F7B19-2A72-4F04-A124-7EBAFE51CD15}" dt="2025-04-10T15:45:52.007" v="11" actId="47"/>
        <pc:sldMkLst>
          <pc:docMk/>
          <pc:sldMk cId="3303379186" sldId="874"/>
        </pc:sldMkLst>
      </pc:sldChg>
      <pc:sldChg chg="modSp mod">
        <pc:chgData name="Marissa Krogmann" userId="d947f805-5955-4c43-a5c2-60811c714023" providerId="ADAL" clId="{C32F7B19-2A72-4F04-A124-7EBAFE51CD15}" dt="2025-04-10T16:06:29.007" v="567" actId="20577"/>
        <pc:sldMkLst>
          <pc:docMk/>
          <pc:sldMk cId="2575867989" sldId="876"/>
        </pc:sldMkLst>
        <pc:spChg chg="mod">
          <ac:chgData name="Marissa Krogmann" userId="d947f805-5955-4c43-a5c2-60811c714023" providerId="ADAL" clId="{C32F7B19-2A72-4F04-A124-7EBAFE51CD15}" dt="2025-04-10T16:06:29.007" v="567" actId="20577"/>
          <ac:spMkLst>
            <pc:docMk/>
            <pc:sldMk cId="2575867989" sldId="876"/>
            <ac:spMk id="6" creationId="{72A1E130-2231-D707-FBCB-343202A7533B}"/>
          </ac:spMkLst>
        </pc:spChg>
      </pc:sldChg>
      <pc:sldChg chg="add mod modClrScheme chgLayout">
        <pc:chgData name="Marissa Krogmann" userId="d947f805-5955-4c43-a5c2-60811c714023" providerId="ADAL" clId="{C32F7B19-2A72-4F04-A124-7EBAFE51CD15}" dt="2025-04-10T15:45:38.610" v="8" actId="700"/>
        <pc:sldMkLst>
          <pc:docMk/>
          <pc:sldMk cId="2080884133" sldId="877"/>
        </pc:sldMkLst>
      </pc:sldChg>
      <pc:sldChg chg="add mod modClrScheme chgLayout">
        <pc:chgData name="Marissa Krogmann" userId="d947f805-5955-4c43-a5c2-60811c714023" providerId="ADAL" clId="{C32F7B19-2A72-4F04-A124-7EBAFE51CD15}" dt="2025-04-10T15:45:38.610" v="8" actId="700"/>
        <pc:sldMkLst>
          <pc:docMk/>
          <pc:sldMk cId="325497757" sldId="878"/>
        </pc:sldMkLst>
      </pc:sldChg>
      <pc:sldChg chg="add mod modClrScheme chgLayout">
        <pc:chgData name="Marissa Krogmann" userId="d947f805-5955-4c43-a5c2-60811c714023" providerId="ADAL" clId="{C32F7B19-2A72-4F04-A124-7EBAFE51CD15}" dt="2025-04-10T15:45:38.610" v="8" actId="700"/>
        <pc:sldMkLst>
          <pc:docMk/>
          <pc:sldMk cId="3832967186" sldId="879"/>
        </pc:sldMkLst>
      </pc:sldChg>
      <pc:sldChg chg="add mod modClrScheme chgLayout">
        <pc:chgData name="Marissa Krogmann" userId="d947f805-5955-4c43-a5c2-60811c714023" providerId="ADAL" clId="{C32F7B19-2A72-4F04-A124-7EBAFE51CD15}" dt="2025-04-10T15:45:38.610" v="8" actId="700"/>
        <pc:sldMkLst>
          <pc:docMk/>
          <pc:sldMk cId="2666030994" sldId="880"/>
        </pc:sldMkLst>
      </pc:sldChg>
      <pc:sldChg chg="add">
        <pc:chgData name="Marissa Krogmann" userId="d947f805-5955-4c43-a5c2-60811c714023" providerId="ADAL" clId="{C32F7B19-2A72-4F04-A124-7EBAFE51CD15}" dt="2025-04-10T15:45:46.406" v="10"/>
        <pc:sldMkLst>
          <pc:docMk/>
          <pc:sldMk cId="4265046099" sldId="881"/>
        </pc:sldMkLst>
      </pc:sldChg>
      <pc:sldChg chg="add">
        <pc:chgData name="Marissa Krogmann" userId="d947f805-5955-4c43-a5c2-60811c714023" providerId="ADAL" clId="{C32F7B19-2A72-4F04-A124-7EBAFE51CD15}" dt="2025-04-10T15:45:54.853" v="12"/>
        <pc:sldMkLst>
          <pc:docMk/>
          <pc:sldMk cId="3260168605" sldId="882"/>
        </pc:sldMkLst>
      </pc:sldChg>
      <pc:sldChg chg="add">
        <pc:chgData name="Marissa Krogmann" userId="d947f805-5955-4c43-a5c2-60811c714023" providerId="ADAL" clId="{C32F7B19-2A72-4F04-A124-7EBAFE51CD15}" dt="2025-04-10T15:47:07.838" v="21"/>
        <pc:sldMkLst>
          <pc:docMk/>
          <pc:sldMk cId="2470558340" sldId="883"/>
        </pc:sldMkLst>
      </pc:sldChg>
      <pc:sldChg chg="add">
        <pc:chgData name="Marissa Krogmann" userId="d947f805-5955-4c43-a5c2-60811c714023" providerId="ADAL" clId="{C32F7B19-2A72-4F04-A124-7EBAFE51CD15}" dt="2025-04-10T15:47:12.597" v="23"/>
        <pc:sldMkLst>
          <pc:docMk/>
          <pc:sldMk cId="2020129268" sldId="884"/>
        </pc:sldMkLst>
      </pc:sldChg>
      <pc:sldChg chg="add">
        <pc:chgData name="Marissa Krogmann" userId="d947f805-5955-4c43-a5c2-60811c714023" providerId="ADAL" clId="{C32F7B19-2A72-4F04-A124-7EBAFE51CD15}" dt="2025-04-10T15:47:51.907" v="26"/>
        <pc:sldMkLst>
          <pc:docMk/>
          <pc:sldMk cId="3161570441" sldId="885"/>
        </pc:sldMkLst>
      </pc:sldChg>
      <pc:sldChg chg="add ord">
        <pc:chgData name="Marissa Krogmann" userId="d947f805-5955-4c43-a5c2-60811c714023" providerId="ADAL" clId="{C32F7B19-2A72-4F04-A124-7EBAFE51CD15}" dt="2025-04-10T16:06:25.282" v="564"/>
        <pc:sldMkLst>
          <pc:docMk/>
          <pc:sldMk cId="3909237467" sldId="886"/>
        </pc:sldMkLst>
      </pc:sldChg>
      <pc:sldChg chg="add">
        <pc:chgData name="Marissa Krogmann" userId="d947f805-5955-4c43-a5c2-60811c714023" providerId="ADAL" clId="{C32F7B19-2A72-4F04-A124-7EBAFE51CD15}" dt="2025-04-10T16:06:23.798" v="562"/>
        <pc:sldMkLst>
          <pc:docMk/>
          <pc:sldMk cId="644422986" sldId="887"/>
        </pc:sldMkLst>
      </pc:sldChg>
      <pc:sldChg chg="add">
        <pc:chgData name="Marissa Krogmann" userId="d947f805-5955-4c43-a5c2-60811c714023" providerId="ADAL" clId="{C32F7B19-2A72-4F04-A124-7EBAFE51CD15}" dt="2025-04-10T16:09:24.407" v="569"/>
        <pc:sldMkLst>
          <pc:docMk/>
          <pc:sldMk cId="672046282" sldId="8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divinesaviorchurchnorthcollincount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foundationlutheran?__cft__%5b0%5d=AZVcodDS1kA4_y0JefzxtNyeC1djW1VdXvAEA9FgDwYGhhdFrhFP-ih0jI7MkZhY-EvXqVCCQWSXGhrl8W3e51y0lyS6Qj--C_bpdUob2wAn7fzO3OYG4g_TS7WDBTYlm8LzyCsLYgX5l0PpeRhKpy7pL-TL19NBNNxtSBksOywi2P9-15Hwi3hUiKKT-mevOxdHx4GAbv_UWKyS0TfMAfEH&amp;__tn__=-%5dK-R"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els.net/cef?fbclid=IwZXh0bgNhZW0CMTAAAR1SGW5uVxMMcXiQsSN2JDtOs_k6Ed6sk21Qaxw8uX-RmfhpTdLN5aZFEhc_aem_AbR79lhSSZYmaXNlpSbtQsjISkmc23KdVQbwL_RdRPQHbg28hxpDG_AjRugwhTItXV6MHxeIpLrw7tuUXWoGQ9-c"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ristalone.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mn-lt"/>
              </a:rPr>
              <a:t>View our interactive Google map found at wels100in10.net to see where your district mission board is exploring outreach in your district. Anything in “blue” indicates an exploratory mission. District mission boards and mission counselors work with exploratory missions to develop a core group of members and begin Bible study and initial outreach before coming to the Board for Home Missions for official home mission status. These missions are not currently approved but are preparing the groundwork needed for their formal ministry request to the Board for Home Missions. Each request is thoroughly vetted and either prioritized, deferred, or denied. Prioritized requests are authorized as funding is available. Please note that there might be some exploratory missions on this list that will not end up receiving home mission status after the review process.</a:t>
            </a: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April 3–4, WELS Board for Home Missions approved five new mission starts and six enhancements toward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synodwide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100 Missions in 10 Years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Each of the five new starts is backed by a mature, mission-minded core group that has been actively sharing the gospel in their communities—even before seeking formal support. That kind of groundwork helps lay a strong foundation for long-term gospel ministry.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Thanks to the generous gifts received over the past year, WELS Home Missions is also in a financial position to approve up to five additional new missions this fall. Giving core groups additional time to prepare their requests will strengthen their proposals for fall.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33333"/>
              </a:solidFill>
              <a:effectLst/>
              <a:highlight>
                <a:srgbClr val="FFFFFF"/>
              </a:highligh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a:effectLst/>
                <a:latin typeface="+mn-lt"/>
                <a:ea typeface="Calibri" panose="020F0502020204030204" pitchFamily="34" charset="0"/>
                <a:cs typeface="Calibri" panose="020F0502020204030204" pitchFamily="34" charset="0"/>
              </a:rPr>
              <a:t>Arlington, located 25 miles northwest of Memphis, is on the brink of rapid growth with Ford Motor Company set to build a new plant for electric truck production. Since 2022, the South Atlantic District Mission Board has been working with a dedicated group of 60 members and Pastor Jim Turriff from Gloria Dei, Memphis, who plan to relocate and establish a fresh start in Arlington under a new name. </a:t>
            </a:r>
            <a:endParaRPr lang="en-US" sz="110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3861258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DDF6D-9D38-E0F0-AF00-F165056A7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87F16-E36F-2C07-641E-D8F323BC4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17342-CF79-26A0-962E-A15880201472}"/>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a:effectLst/>
                <a:latin typeface="+mn-lt"/>
                <a:ea typeface="Calibri" panose="020F0502020204030204" pitchFamily="34" charset="0"/>
                <a:cs typeface="Calibri" panose="020F0502020204030204" pitchFamily="34" charset="0"/>
              </a:rPr>
              <a:t>Erie, located 30 miles north of Denver, has experienced a 55 percent population increase from 2010 to 2020, with continued growth expected. The Colorado District Mission Board began exploring this area in 2022. A core group of 10 adults has been gathering for fellowship and Bible study while attending local festivals to share its plans for a new church. So far, 25 people have expressed interest in learning more about the mission efforts.</a:t>
            </a:r>
            <a:endParaRPr lang="en-US" sz="110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a:solidFill>
                <a:srgbClr val="666666"/>
              </a:solidFill>
              <a:effectLst/>
              <a:highlight>
                <a:srgbClr val="FFFFFF"/>
              </a:highlight>
              <a:latin typeface="lora" pitchFamily="2" charset="0"/>
            </a:endParaRPr>
          </a:p>
        </p:txBody>
      </p:sp>
      <p:sp>
        <p:nvSpPr>
          <p:cNvPr id="4" name="Slide Number Placeholder 3">
            <a:extLst>
              <a:ext uri="{FF2B5EF4-FFF2-40B4-BE49-F238E27FC236}">
                <a16:creationId xmlns:a16="http://schemas.microsoft.com/office/drawing/2014/main" id="{CD08A9F7-9B78-FE14-2577-F2C9AD6373F1}"/>
              </a:ext>
            </a:extLst>
          </p:cNvPr>
          <p:cNvSpPr>
            <a:spLocks noGrp="1"/>
          </p:cNvSpPr>
          <p:nvPr>
            <p:ph type="sldNum" sz="quarter" idx="5"/>
          </p:nvPr>
        </p:nvSpPr>
        <p:spPr/>
        <p:txBody>
          <a:bodyPr/>
          <a:lstStyle/>
          <a:p>
            <a:fld id="{16783666-7838-964F-98E8-13F3DBB30284}" type="slidenum">
              <a:rPr lang="en-US" smtClean="0"/>
              <a:t>13</a:t>
            </a:fld>
            <a:endParaRPr lang="en-US"/>
          </a:p>
        </p:txBody>
      </p:sp>
    </p:spTree>
    <p:extLst>
      <p:ext uri="{BB962C8B-B14F-4D97-AF65-F5344CB8AC3E}">
        <p14:creationId xmlns:p14="http://schemas.microsoft.com/office/powerpoint/2010/main" val="798043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E967-48AC-CBC2-60A7-CA4977751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630DB-A91B-0E1C-CE6B-680E74ED9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BCA43-9897-0C01-ABE1-E3BCA2260E89}"/>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a:effectLst/>
                <a:latin typeface="+mn-lt"/>
                <a:ea typeface="Calibri" panose="020F0502020204030204" pitchFamily="34" charset="0"/>
                <a:cs typeface="Calibri" panose="020F0502020204030204" pitchFamily="34" charset="0"/>
              </a:rPr>
              <a:t>Jarrell is a rapidly growing town located 44 miles north of Austin in northern Williamson County. The county has seen its population surge from 426,000 in 2010 to 671,000 in 2022, with continued growth expected. For the past three years, Pastor Don Patterson has been working with a core group of 11, which began holding weekly worship in October 2024. The group has identified 90 prospects, many of whom they connected with by volunteering in the Jarrell Bible Community Food Pantry. The plan is to rent space for eight years before securing land and constructing a permanent church home.</a:t>
            </a:r>
            <a:endParaRPr lang="en-US" sz="110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183C836-F168-D86D-2C4E-EE4E2ECE01EC}"/>
              </a:ext>
            </a:extLst>
          </p:cNvPr>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4157817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B161D-E366-A272-722E-796CC8BCF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CF0A7-290B-5B10-A2AC-1303FF59A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42548-3240-45F5-B060-D964C440B8A0}"/>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a:effectLst/>
                <a:latin typeface="+mn-lt"/>
                <a:ea typeface="Calibri" panose="020F0502020204030204" pitchFamily="34" charset="0"/>
                <a:cs typeface="Calibri" panose="020F0502020204030204" pitchFamily="34" charset="0"/>
              </a:rPr>
              <a:t>The center of Madison is expected to grow by 200,000 in future years, with many residents seeking an urban lifestyle. A core group of 14 adults, familiar with the area, has been working together since 2022—meeting regularly for Bible study and ministry planning—and has also secured a rental space for worship and community activities. Twenty prospects have expressed a strong interest in learning more about this new mission. A new mission plant in the center of urban Madison would allow WELS to reach an entirely new demographic.</a:t>
            </a:r>
            <a:endParaRPr lang="en-US" sz="110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a:solidFill>
                <a:srgbClr val="666666"/>
              </a:solidFill>
              <a:effectLst/>
              <a:highlight>
                <a:srgbClr val="FFFFFF"/>
              </a:highlight>
              <a:latin typeface="lora" pitchFamily="2" charset="0"/>
            </a:endParaRPr>
          </a:p>
        </p:txBody>
      </p:sp>
      <p:sp>
        <p:nvSpPr>
          <p:cNvPr id="4" name="Slide Number Placeholder 3">
            <a:extLst>
              <a:ext uri="{FF2B5EF4-FFF2-40B4-BE49-F238E27FC236}">
                <a16:creationId xmlns:a16="http://schemas.microsoft.com/office/drawing/2014/main" id="{FF796039-39DB-CE7B-3306-2543ED1A8C1B}"/>
              </a:ext>
            </a:extLst>
          </p:cNvPr>
          <p:cNvSpPr>
            <a:spLocks noGrp="1"/>
          </p:cNvSpPr>
          <p:nvPr>
            <p:ph type="sldNum" sz="quarter" idx="5"/>
          </p:nvPr>
        </p:nvSpPr>
        <p:spPr/>
        <p:txBody>
          <a:bodyPr/>
          <a:lstStyle/>
          <a:p>
            <a:fld id="{16783666-7838-964F-98E8-13F3DBB30284}" type="slidenum">
              <a:rPr lang="en-US" smtClean="0"/>
              <a:t>15</a:t>
            </a:fld>
            <a:endParaRPr lang="en-US"/>
          </a:p>
        </p:txBody>
      </p:sp>
    </p:spTree>
    <p:extLst>
      <p:ext uri="{BB962C8B-B14F-4D97-AF65-F5344CB8AC3E}">
        <p14:creationId xmlns:p14="http://schemas.microsoft.com/office/powerpoint/2010/main" val="3037047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72138-901B-5DA8-7127-DEC329D85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9389A-7E2C-8D8B-34BF-3E6104F99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F2837-DDE4-7510-A21D-1A2285C501F5}"/>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a:effectLst/>
                <a:latin typeface="+mn-lt"/>
                <a:ea typeface="Calibri" panose="020F0502020204030204" pitchFamily="34" charset="0"/>
                <a:cs typeface="Calibri" panose="020F0502020204030204" pitchFamily="34" charset="0"/>
              </a:rPr>
              <a:t>Located on the eastern edge of Phoenix, San Tan Valley is experiencing rapid growth with no signs of slowing down. Since 2022, the Arizona-California District Mission Board has been working with Heritage in Gilbert, Ariz., to plant a new mission in the area. A core group of 26 adults has been gathering regularly for Bible study and community events, building connections and momentum. In October 2024, they began holding regular worship services and have already identified 127 prospects interested in learning more about the new church.</a:t>
            </a:r>
            <a:endParaRPr lang="en-US" sz="110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FE4C0A5-BAE0-417E-D85A-34B7D1EAAFF1}"/>
              </a:ext>
            </a:extLst>
          </p:cNvPr>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783510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100" b="1">
                <a:effectLst/>
                <a:latin typeface="+mn-lt"/>
                <a:ea typeface="Calibri" panose="020F0502020204030204" pitchFamily="34" charset="0"/>
                <a:cs typeface="Calibri" panose="020F0502020204030204" pitchFamily="34" charset="0"/>
              </a:rPr>
              <a:t>Christ, Clarksville, Md. (restart)</a:t>
            </a:r>
            <a:r>
              <a:rPr lang="en-US" sz="1100" b="1">
                <a:effectLst/>
                <a:latin typeface="+mn-lt"/>
                <a:ea typeface="Calibri" panose="020F0502020204030204" pitchFamily="34" charset="0"/>
                <a:cs typeface="Times New Roman" panose="02020603050405020304" pitchFamily="18" charset="0"/>
              </a:rPr>
              <a:t>: </a:t>
            </a:r>
            <a:r>
              <a:rPr lang="en-US" sz="1100">
                <a:effectLst/>
                <a:latin typeface="+mn-lt"/>
                <a:ea typeface="Calibri" panose="020F0502020204030204" pitchFamily="34" charset="0"/>
                <a:cs typeface="Times New Roman" panose="02020603050405020304" pitchFamily="18" charset="0"/>
              </a:rPr>
              <a:t>Christ in Clarksville, Md., is looking for short-term Home Missions support to revitalize its outreach efforts. Located in the Washington–Baltimore metropolitan area, the church is ideally positioned to reach a diverse community. Despite facing challenges due to an unexpected pastoral vacancy and after-effects of the pandemic, the core group remains dedicated and mission-minded. The church aims to grow both spiritually and numerically under the guidance of a full-time pastor. </a:t>
            </a:r>
          </a:p>
          <a:p>
            <a:pPr marL="0" marR="0">
              <a:lnSpc>
                <a:spcPct val="107000"/>
              </a:lnSpc>
              <a:spcAft>
                <a:spcPts val="800"/>
              </a:spcAft>
              <a:buNone/>
            </a:pP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a:effectLst/>
                <a:latin typeface="+mn-lt"/>
                <a:ea typeface="Calibri" panose="020F0502020204030204" pitchFamily="34" charset="0"/>
                <a:cs typeface="Calibri" panose="020F0502020204030204" pitchFamily="34" charset="0"/>
              </a:rPr>
              <a:t>Living Word, Petaluma, Calif. (restart)</a:t>
            </a:r>
            <a:r>
              <a:rPr lang="en-US" sz="1100" b="1">
                <a:effectLst/>
                <a:latin typeface="+mn-lt"/>
                <a:ea typeface="Calibri" panose="020F0502020204030204" pitchFamily="34" charset="0"/>
                <a:cs typeface="Times New Roman" panose="02020603050405020304" pitchFamily="18" charset="0"/>
              </a:rPr>
              <a:t>: </a:t>
            </a:r>
            <a:r>
              <a:rPr lang="en-US" sz="1100">
                <a:effectLst/>
                <a:latin typeface="+mn-lt"/>
                <a:ea typeface="Calibri" panose="020F0502020204030204" pitchFamily="34" charset="0"/>
                <a:cs typeface="Calibri" panose="020F0502020204030204" pitchFamily="34" charset="0"/>
              </a:rPr>
              <a:t>A dedicated core group of members at Living Word are excited to relaunch their outreach efforts with the addition of a full-time home missionary. Situated north of San Francisco, this growing community presents numerous outreach opportunities. Living Word is already actively engaging with the nearby Coast Guard, leading worship and Bible studies at a local senior center, hosting “Stay and Play” events for families, and managing a community garden on its property that fosters gospel conversations.</a:t>
            </a: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a:effectLst/>
                <a:latin typeface="+mn-lt"/>
                <a:ea typeface="Calibri" panose="020F0502020204030204" pitchFamily="34" charset="0"/>
                <a:cs typeface="Calibri" panose="020F0502020204030204" pitchFamily="34" charset="0"/>
              </a:rPr>
              <a:t>Living Word, Waukesha, Wis.</a:t>
            </a:r>
            <a:r>
              <a:rPr lang="en-US" sz="1100" b="1">
                <a:effectLst/>
                <a:latin typeface="+mn-lt"/>
                <a:ea typeface="Calibri" panose="020F0502020204030204" pitchFamily="34" charset="0"/>
                <a:cs typeface="Times New Roman" panose="02020603050405020304" pitchFamily="18" charset="0"/>
              </a:rPr>
              <a:t>: </a:t>
            </a:r>
            <a:r>
              <a:rPr lang="en-US" sz="1100">
                <a:effectLst/>
                <a:latin typeface="+mn-lt"/>
                <a:ea typeface="Calibri" panose="020F0502020204030204" pitchFamily="34" charset="0"/>
                <a:cs typeface="Calibri" panose="020F0502020204030204" pitchFamily="34" charset="0"/>
              </a:rPr>
              <a:t>Strategically built across the street from the local high school, Living Word has experienced steady growth, with membership increasing by 20 percent since 2022. The congregation has welcomed 50 adult confirmations in the last four years. Now, with 400 names on its prospect list, Living Word will receive short-term Home Missions support to call a staff minister who will assist Pastor John Borgwardt in reaching high school families with the gospel and following up with prospective members.</a:t>
            </a:r>
          </a:p>
          <a:p>
            <a:pPr marL="0" marR="0">
              <a:lnSpc>
                <a:spcPct val="107000"/>
              </a:lnSpc>
              <a:spcAft>
                <a:spcPts val="800"/>
              </a:spcAft>
              <a:buNone/>
            </a:pPr>
            <a:endParaRPr lang="en-US" sz="1100">
              <a:effectLst/>
              <a:latin typeface="+mn-lt"/>
              <a:ea typeface="Calibri" panose="020F0502020204030204" pitchFamily="34" charset="0"/>
              <a:cs typeface="Calibri" panose="020F0502020204030204" pitchFamily="34" charset="0"/>
            </a:endParaRPr>
          </a:p>
          <a:p>
            <a:pPr marL="0" marR="0">
              <a:lnSpc>
                <a:spcPct val="107000"/>
              </a:lnSpc>
              <a:spcAft>
                <a:spcPts val="800"/>
              </a:spcAft>
              <a:buNone/>
            </a:pPr>
            <a:r>
              <a:rPr lang="en-US" sz="1100" b="1">
                <a:effectLst/>
                <a:latin typeface="+mn-lt"/>
                <a:ea typeface="Calibri" panose="020F0502020204030204" pitchFamily="34" charset="0"/>
                <a:cs typeface="Calibri" panose="020F0502020204030204" pitchFamily="34" charset="0"/>
              </a:rPr>
              <a:t>Redeemer, Edna, Texas</a:t>
            </a:r>
            <a:r>
              <a:rPr lang="en-US" sz="1100" b="1">
                <a:effectLst/>
                <a:latin typeface="+mn-lt"/>
                <a:ea typeface="Calibri" panose="020F0502020204030204" pitchFamily="34" charset="0"/>
                <a:cs typeface="Times New Roman" panose="02020603050405020304" pitchFamily="18" charset="0"/>
              </a:rPr>
              <a:t>: </a:t>
            </a:r>
            <a:r>
              <a:rPr lang="en-US" sz="1100">
                <a:effectLst/>
                <a:latin typeface="+mn-lt"/>
                <a:ea typeface="Calibri" panose="020F0502020204030204" pitchFamily="34" charset="0"/>
                <a:cs typeface="Times New Roman" panose="02020603050405020304" pitchFamily="18" charset="0"/>
              </a:rPr>
              <a:t>Redeemer is a growing congregation with a mission-minded pastor leading the effort. Over the past three years, membership has increased by 26 percent, with 29 adult confirmations during that time. With 279 names on its prospect list and outreach opportunities expanding beyond what one pastor can manage, Redeemer is requesting short-term Home Missions support to call a second bilingual pastor to help connect with the growing community, both Spanish- and English-speakers, and continue reaching more people with the gospel.</a:t>
            </a:r>
          </a:p>
          <a:p>
            <a:pPr marL="0" marR="0">
              <a:lnSpc>
                <a:spcPct val="107000"/>
              </a:lnSpc>
              <a:spcAft>
                <a:spcPts val="800"/>
              </a:spcAft>
              <a:buNone/>
            </a:pP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a:effectLst/>
                <a:latin typeface="+mn-lt"/>
                <a:ea typeface="Calibri" panose="020F0502020204030204" pitchFamily="34" charset="0"/>
                <a:cs typeface="Calibri" panose="020F0502020204030204" pitchFamily="34" charset="0"/>
              </a:rPr>
              <a:t>Risen Savior, Lakewood Ranch, Fla.</a:t>
            </a:r>
            <a:r>
              <a:rPr lang="en-US" sz="1100" b="1">
                <a:effectLst/>
                <a:latin typeface="+mn-lt"/>
                <a:ea typeface="Calibri" panose="020F0502020204030204" pitchFamily="34" charset="0"/>
                <a:cs typeface="Times New Roman" panose="02020603050405020304" pitchFamily="18" charset="0"/>
              </a:rPr>
              <a:t>: </a:t>
            </a:r>
            <a:r>
              <a:rPr lang="en-US" sz="1100">
                <a:effectLst/>
                <a:latin typeface="+mn-lt"/>
                <a:ea typeface="Calibri" panose="020F0502020204030204" pitchFamily="34" charset="0"/>
                <a:cs typeface="Calibri" panose="020F0502020204030204" pitchFamily="34" charset="0"/>
              </a:rPr>
              <a:t>Risen Savior is a thriving congregation in a rapidly growing community with a second site now established in Parrish, Fla. Since its beginning in 2016, the congregation has grown from 66 to 440 members, with 134 adult confirmations in the last three years alone. The church now has 350 families on its prospect list. To help manage the expanding outreach efforts, Risen Savior is requesting short-term Home Missions support to call a second pastor who will assist with these growing ministry opportunities.</a:t>
            </a: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100" b="1">
                <a:effectLst/>
                <a:latin typeface="+mn-lt"/>
                <a:ea typeface="Calibri" panose="020F0502020204030204" pitchFamily="34" charset="0"/>
                <a:cs typeface="Calibri" panose="020F0502020204030204" pitchFamily="34" charset="0"/>
              </a:rPr>
              <a:t>Saint Mark Mankato, Minn.</a:t>
            </a:r>
            <a:r>
              <a:rPr lang="en-US" sz="1100" b="1">
                <a:effectLst/>
                <a:latin typeface="+mn-lt"/>
                <a:ea typeface="Calibri" panose="020F0502020204030204" pitchFamily="34" charset="0"/>
                <a:cs typeface="Times New Roman" panose="02020603050405020304" pitchFamily="18" charset="0"/>
              </a:rPr>
              <a:t>: </a:t>
            </a:r>
            <a:r>
              <a:rPr lang="en-US" sz="1100">
                <a:effectLst/>
                <a:latin typeface="+mn-lt"/>
                <a:ea typeface="Calibri" panose="020F0502020204030204" pitchFamily="34" charset="0"/>
                <a:cs typeface="Times New Roman" panose="02020603050405020304" pitchFamily="18" charset="0"/>
              </a:rPr>
              <a:t>Over the past three years, Saint Mark Mankato has experienced steady growth, with weekly worship attendance increasing from 97 to 130 and membership rising from 200 to 283. During this time, the congregation celebrated 24 adult confirmations, with even more expected. With 168 names on its prospect list, Saint Mark Mankato is seeking short-term Home Missions support to hire a manager of ministry, which would allow the pastor to dedicate more time to outreach and further strengthen this growing ministry.</a:t>
            </a:r>
          </a:p>
          <a:p>
            <a:pPr marL="0" marR="0">
              <a:lnSpc>
                <a:spcPct val="107000"/>
              </a:lnSpc>
              <a:spcBef>
                <a:spcPts val="0"/>
              </a:spcBef>
              <a:spcAft>
                <a:spcPts val="800"/>
              </a:spcAft>
            </a:pPr>
            <a:endParaRPr lang="en-US" sz="110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a:effectLst/>
                <a:latin typeface="+mn-lt"/>
                <a:ea typeface="Calibri" panose="020F0502020204030204" pitchFamily="34" charset="0"/>
                <a:cs typeface="Calibri" panose="020F0502020204030204" pitchFamily="34" charset="0"/>
              </a:rPr>
              <a:t>Learn more about these enhancements at </a:t>
            </a:r>
            <a:r>
              <a:rPr lang="en-US" sz="1100" b="1">
                <a:effectLst/>
                <a:latin typeface="+mn-lt"/>
                <a:ea typeface="Calibri" panose="020F0502020204030204" pitchFamily="34" charset="0"/>
                <a:cs typeface="Calibri" panose="020F0502020204030204" pitchFamily="34" charset="0"/>
              </a:rPr>
              <a:t>wels100in10.net/category/enhancement/.</a:t>
            </a:r>
            <a:endParaRPr lang="en-US" sz="1100" b="1">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6783666-7838-964F-98E8-13F3DBB30284}" type="slidenum">
              <a:rPr lang="en-US" smtClean="0"/>
              <a:t>17</a:t>
            </a:fld>
            <a:endParaRPr lang="en-US"/>
          </a:p>
        </p:txBody>
      </p:sp>
    </p:spTree>
    <p:extLst>
      <p:ext uri="{BB962C8B-B14F-4D97-AF65-F5344CB8AC3E}">
        <p14:creationId xmlns:p14="http://schemas.microsoft.com/office/powerpoint/2010/main" val="2243873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Home Missions has limitless opportunities with a limited amount of resources. The Board for Home Missions is actively looking at ways to reduce costs, even in the current economic climate, so that more people can be reached with the gospel. It’s all about being faithful stewards of the resources God has given us. Home Missions will continue working diligently to aggressively reach the lost with the gospel while also being faithful stewards. We trust God will bless our efforts.</a:t>
            </a:r>
          </a:p>
          <a:p>
            <a:endParaRPr lang="en-US"/>
          </a:p>
        </p:txBody>
      </p:sp>
      <p:sp>
        <p:nvSpPr>
          <p:cNvPr id="4" name="Slide Number Placeholder 3"/>
          <p:cNvSpPr>
            <a:spLocks noGrp="1"/>
          </p:cNvSpPr>
          <p:nvPr>
            <p:ph type="sldNum" sz="quarter" idx="5"/>
          </p:nvPr>
        </p:nvSpPr>
        <p:spPr/>
        <p:txBody>
          <a:bodyPr/>
          <a:lstStyle/>
          <a:p>
            <a:fld id="{16783666-7838-964F-98E8-13F3DBB30284}" type="slidenum">
              <a:rPr lang="en-US" smtClean="0"/>
              <a:t>18</a:t>
            </a:fld>
            <a:endParaRPr lang="en-US"/>
          </a:p>
        </p:txBody>
      </p:sp>
    </p:spTree>
    <p:extLst>
      <p:ext uri="{BB962C8B-B14F-4D97-AF65-F5344CB8AC3E}">
        <p14:creationId xmlns:p14="http://schemas.microsoft.com/office/powerpoint/2010/main" val="3014761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Eight current pastors accepted home mission calls since June 2024: </a:t>
            </a:r>
          </a:p>
          <a:p>
            <a:endParaRPr lang="en-US" dirty="0"/>
          </a:p>
          <a:p>
            <a:r>
              <a:rPr lang="en-US" dirty="0"/>
              <a:t>Rev. Fred </a:t>
            </a:r>
            <a:r>
              <a:rPr lang="en-US" dirty="0" err="1"/>
              <a:t>Schurman</a:t>
            </a:r>
            <a:r>
              <a:rPr lang="en-US" dirty="0"/>
              <a:t>: Christ the King, Buffalo, WY (New start approved Fall 2023)</a:t>
            </a:r>
          </a:p>
          <a:p>
            <a:pPr marL="171450" indent="-171450">
              <a:buFont typeface="Arial" panose="020B0604020202020204" pitchFamily="34" charset="0"/>
              <a:buChar char="•"/>
            </a:pPr>
            <a:r>
              <a:rPr lang="en-US" dirty="0"/>
              <a:t>Installed on July 7</a:t>
            </a:r>
          </a:p>
          <a:p>
            <a:pPr marL="171450" indent="-171450">
              <a:buFont typeface="Arial" panose="020B0604020202020204" pitchFamily="34" charset="0"/>
              <a:buChar char="•"/>
            </a:pPr>
            <a:r>
              <a:rPr lang="en-US" dirty="0"/>
              <a:t>Pictured left</a:t>
            </a:r>
          </a:p>
          <a:p>
            <a:pPr marL="171450" indent="-171450">
              <a:buFont typeface="Arial" panose="020B0604020202020204" pitchFamily="34" charset="0"/>
              <a:buChar char="•"/>
            </a:pPr>
            <a:r>
              <a:rPr lang="en-US" dirty="0"/>
              <a:t>wels100in10.net/new-starts/buffalo-</a:t>
            </a:r>
            <a:r>
              <a:rPr lang="en-US" dirty="0" err="1"/>
              <a:t>wyoming</a:t>
            </a:r>
            <a:r>
              <a:rPr lang="en-US" dirty="0"/>
              <a:t>/</a:t>
            </a:r>
          </a:p>
          <a:p>
            <a:endParaRPr lang="en-US" dirty="0"/>
          </a:p>
          <a:p>
            <a:r>
              <a:rPr lang="en-US" dirty="0"/>
              <a:t>Rev. Evan Chartrand: New Start, Panama City Beach, FL (New start approved Spring 2023)</a:t>
            </a:r>
          </a:p>
          <a:p>
            <a:pPr marL="171450" indent="-171450">
              <a:buFont typeface="Arial" panose="020B0604020202020204" pitchFamily="34" charset="0"/>
              <a:buChar char="•"/>
            </a:pPr>
            <a:r>
              <a:rPr lang="en-US" dirty="0"/>
              <a:t>Installed on July 21</a:t>
            </a:r>
          </a:p>
          <a:p>
            <a:pPr marL="171450" indent="-171450">
              <a:buFont typeface="Arial" panose="020B0604020202020204" pitchFamily="34" charset="0"/>
              <a:buChar char="•"/>
            </a:pPr>
            <a:r>
              <a:rPr lang="en-US" dirty="0"/>
              <a:t>Pictured center (Brother Ross Chartrand laying on hands)</a:t>
            </a:r>
          </a:p>
          <a:p>
            <a:pPr marL="171450" indent="-171450">
              <a:buFont typeface="Arial" panose="020B0604020202020204" pitchFamily="34" charset="0"/>
              <a:buChar char="•"/>
            </a:pPr>
            <a:r>
              <a:rPr lang="en-US" dirty="0"/>
              <a:t>wels100in10.net/new-starts/</a:t>
            </a:r>
            <a:r>
              <a:rPr lang="en-US" dirty="0" err="1"/>
              <a:t>panamacitybeach-fl</a:t>
            </a:r>
            <a:r>
              <a:rPr lang="en-US" dirty="0"/>
              <a:t>/</a:t>
            </a:r>
          </a:p>
          <a:p>
            <a:endParaRPr lang="en-US" dirty="0"/>
          </a:p>
          <a:p>
            <a:r>
              <a:rPr lang="en-US" dirty="0"/>
              <a:t>Rev. Ross Chartrand: New Start, Bentonville, AR (New start approved Spring 2023)</a:t>
            </a:r>
          </a:p>
          <a:p>
            <a:pPr marL="171450" indent="-171450">
              <a:buFont typeface="Arial" panose="020B0604020202020204" pitchFamily="34" charset="0"/>
              <a:buChar char="•"/>
            </a:pPr>
            <a:r>
              <a:rPr lang="en-US" dirty="0"/>
              <a:t>Installed on August 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Pictured right (Brother Evan Chartrand laying on hands)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wels100in10.net/new-starts/bentonville-ar/</a:t>
            </a:r>
          </a:p>
          <a:p>
            <a:endParaRPr lang="en-US" dirty="0"/>
          </a:p>
          <a:p>
            <a:r>
              <a:rPr lang="en-US" dirty="0"/>
              <a:t>Rev. Fred Berger: New Start, Kronenwetter, WI (New start approved Spring 2023)</a:t>
            </a:r>
          </a:p>
          <a:p>
            <a:pPr marL="171450" indent="-171450">
              <a:buFont typeface="Arial" panose="020B0604020202020204" pitchFamily="34" charset="0"/>
              <a:buChar char="•"/>
            </a:pPr>
            <a:r>
              <a:rPr lang="en-US" dirty="0"/>
              <a:t>Installed on September 15</a:t>
            </a:r>
          </a:p>
          <a:p>
            <a:pPr marL="171450" indent="-171450">
              <a:buFont typeface="Arial" panose="020B0604020202020204" pitchFamily="34" charset="0"/>
              <a:buChar char="•"/>
            </a:pPr>
            <a:r>
              <a:rPr lang="en-US" dirty="0"/>
              <a:t>wels100in10.net/new-starts/</a:t>
            </a:r>
            <a:r>
              <a:rPr lang="en-US" dirty="0" err="1"/>
              <a:t>kronenwetter-wi</a:t>
            </a:r>
            <a:r>
              <a:rPr lang="en-US" dirty="0"/>
              <a:t>/</a:t>
            </a:r>
          </a:p>
          <a:p>
            <a:endParaRPr lang="en-US" dirty="0"/>
          </a:p>
          <a:p>
            <a:r>
              <a:rPr lang="en-US" dirty="0"/>
              <a:t>Rev. Thad Bitter: New Start, Bend, OR (New start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wels100in10.net/new-starts/bend-or/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Rev. Michael </a:t>
            </a:r>
            <a:r>
              <a:rPr lang="en-US" dirty="0" err="1"/>
              <a:t>Quandt</a:t>
            </a:r>
            <a:r>
              <a:rPr lang="en-US" dirty="0"/>
              <a:t>: New Start, Easley, SC (New start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https://wels100in10.net/new-starts/easley-sc/</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Rev. Benjamin </a:t>
            </a:r>
            <a:r>
              <a:rPr lang="en-US" dirty="0" err="1"/>
              <a:t>Schone</a:t>
            </a:r>
            <a:r>
              <a:rPr lang="en-US" dirty="0"/>
              <a:t>: Calvary, Dallas, TX (Enhancement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https://wels100in10.net/enhancement/calvary-dallas-tx/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666666"/>
                </a:solidFill>
                <a:effectLst/>
                <a:highlight>
                  <a:srgbClr val="FFFFFF"/>
                </a:highlight>
                <a:latin typeface="lato" panose="020F0502020204030203" pitchFamily="34" charset="0"/>
              </a:rPr>
              <a:t>Rev. Andrew Ewings: Lamb of God, West Lafayette, IN </a:t>
            </a:r>
            <a:r>
              <a:rPr lang="en-US" dirty="0"/>
              <a:t>(Existing home mission congregation)</a:t>
            </a:r>
          </a:p>
        </p:txBody>
      </p:sp>
      <p:sp>
        <p:nvSpPr>
          <p:cNvPr id="4" name="Slide Number Placeholder 3"/>
          <p:cNvSpPr>
            <a:spLocks noGrp="1"/>
          </p:cNvSpPr>
          <p:nvPr>
            <p:ph type="sldNum" sz="quarter" idx="5"/>
          </p:nvPr>
        </p:nvSpPr>
        <p:spPr/>
        <p:txBody>
          <a:bodyPr/>
          <a:lstStyle/>
          <a:p>
            <a:fld id="{16783666-7838-964F-98E8-13F3DBB30284}" type="slidenum">
              <a:rPr lang="en-US" smtClean="0"/>
              <a:t>19</a:t>
            </a:fld>
            <a:endParaRPr lang="en-US"/>
          </a:p>
        </p:txBody>
      </p:sp>
    </p:spTree>
    <p:extLst>
      <p:ext uri="{BB962C8B-B14F-4D97-AF65-F5344CB8AC3E}">
        <p14:creationId xmlns:p14="http://schemas.microsoft.com/office/powerpoint/2010/main" val="268314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Why are we doing this?</a:t>
            </a: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1735131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Risen Savior, a home mission congregation in Parrish, Fla., launched public worship in the cafeteria of Parrish Charter Academy on Sunday, December 8, 2024. Nearly 90 people, including 18 first time visitors, gathered to be fed by God’s Word. This new outpost for the gospel is a second site of Risen Savior in Lakewood Ranch, Fla.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mn-lt"/>
                <a:ea typeface="Aptos" panose="020B0004020202020204" pitchFamily="34" charset="0"/>
                <a:cs typeface="Times New Roman" panose="02020603050405020304" pitchFamily="18" charset="0"/>
              </a:rPr>
              <a:t>While they used social media and other marketing efforts to get the word out about their new church, every single visitor came because someone they knew personally invited them. What a powerful reminder that a simple invitation, shared within a trusted relationship, can make an eternal impact! </a:t>
            </a:r>
          </a:p>
        </p:txBody>
      </p:sp>
      <p:sp>
        <p:nvSpPr>
          <p:cNvPr id="4" name="Slide Number Placeholder 3"/>
          <p:cNvSpPr>
            <a:spLocks noGrp="1"/>
          </p:cNvSpPr>
          <p:nvPr>
            <p:ph type="sldNum" sz="quarter" idx="5"/>
          </p:nvPr>
        </p:nvSpPr>
        <p:spPr/>
        <p:txBody>
          <a:bodyPr/>
          <a:lstStyle/>
          <a:p>
            <a:fld id="{16783666-7838-964F-98E8-13F3DBB30284}" type="slidenum">
              <a:rPr lang="en-US" smtClean="0"/>
              <a:t>20</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Marquette was approved as a new home mission start in Spring 2023. Marquette serves as the hub of the Upper Peninsula (U.P.) of Michigan, and 52% of the people in and around Marquette do not have a home church or attend a church. It is also home to 7,000 students at Northern Michigan University, a ripe opportunity for a Campus Ministry program. Learn more at https://wels100in10.net/new-starts/marquette-mi/.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Rev. Joseph Lindloff was installed as the new home missionary in Marquette on October 8, 2023. They have named their new church Anchor Church and found a 24/7 ministry center to lease in early 2024. They’ve hosted two “preview services” over the summer in preparation for their grand opening. </a:t>
            </a:r>
          </a:p>
        </p:txBody>
      </p:sp>
      <p:sp>
        <p:nvSpPr>
          <p:cNvPr id="4" name="Slide Number Placeholder 3"/>
          <p:cNvSpPr>
            <a:spLocks noGrp="1"/>
          </p:cNvSpPr>
          <p:nvPr>
            <p:ph type="sldNum" sz="quarter" idx="5"/>
          </p:nvPr>
        </p:nvSpPr>
        <p:spPr/>
        <p:txBody>
          <a:bodyPr/>
          <a:lstStyle/>
          <a:p>
            <a:fld id="{16783666-7838-964F-98E8-13F3DBB30284}" type="slidenum">
              <a:rPr lang="en-US" smtClean="0"/>
              <a:t>21</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new mission start on the east side of Wichita, Kansas, was approved as a new mission start in Spring 2022. Home Missionary Jacob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Jenswold</a:t>
            </a:r>
            <a:r>
              <a:rPr lang="en-US" sz="1100" dirty="0">
                <a:effectLst/>
                <a:latin typeface="Calibri" panose="020F0502020204030204" pitchFamily="34" charset="0"/>
                <a:ea typeface="Calibri" panose="020F0502020204030204" pitchFamily="34" charset="0"/>
                <a:cs typeface="Times New Roman" panose="02020603050405020304" pitchFamily="18" charset="0"/>
              </a:rPr>
              <a:t> arrived in January 2023. This congregation is being daughtered by a core group from Messiah, a church on the west side of the city, in order to better serve the 650,000 people in the greater metropolitan area. </a:t>
            </a:r>
          </a:p>
        </p:txBody>
      </p:sp>
      <p:sp>
        <p:nvSpPr>
          <p:cNvPr id="4" name="Slide Number Placeholder 3"/>
          <p:cNvSpPr>
            <a:spLocks noGrp="1"/>
          </p:cNvSpPr>
          <p:nvPr>
            <p:ph type="sldNum" sz="quarter" idx="5"/>
          </p:nvPr>
        </p:nvSpPr>
        <p:spPr/>
        <p:txBody>
          <a:bodyPr/>
          <a:lstStyle/>
          <a:p>
            <a:fld id="{16783666-7838-964F-98E8-13F3DBB30284}" type="slidenum">
              <a:rPr lang="en-US" smtClean="0"/>
              <a:t>22</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i="0" dirty="0">
                <a:solidFill>
                  <a:srgbClr val="666666"/>
                </a:solidFill>
                <a:effectLst/>
                <a:highlight>
                  <a:srgbClr val="FBFAF3"/>
                </a:highlight>
                <a:latin typeface="+mn-lt"/>
              </a:rPr>
              <a:t>A core group of 15 members from Atonement in Plano, Tex., started a new church in North Collin County, a northern suburb of Dallas. They were approved as a new mission start in Spring 2023. Two of the top five fastest growing communities in the United States are in this target area. </a:t>
            </a:r>
            <a:r>
              <a:rPr lang="en-US" sz="1100" b="0" i="0" u="none" strike="noStrike" dirty="0">
                <a:effectLst/>
                <a:highlight>
                  <a:srgbClr val="FBFAF3"/>
                </a:highlight>
                <a:latin typeface="+mn-lt"/>
                <a:hlinkClick r:id="rId3"/>
              </a:rPr>
              <a:t>Divine Savior Ministries</a:t>
            </a:r>
            <a:r>
              <a:rPr lang="en-US" sz="1100" b="0" i="0" dirty="0">
                <a:solidFill>
                  <a:srgbClr val="666666"/>
                </a:solidFill>
                <a:effectLst/>
                <a:highlight>
                  <a:srgbClr val="FBFAF3"/>
                </a:highlight>
                <a:latin typeface="+mn-lt"/>
              </a:rPr>
              <a:t> has committed to providing guidance and resources to the new mission and are planning build a Divine Savior Academy by year five of the mission start.</a:t>
            </a:r>
          </a:p>
          <a:p>
            <a:pPr marL="0" marR="0">
              <a:lnSpc>
                <a:spcPct val="107000"/>
              </a:lnSpc>
              <a:spcBef>
                <a:spcPts val="0"/>
              </a:spcBef>
              <a:spcAft>
                <a:spcPts val="800"/>
              </a:spcAft>
            </a:pPr>
            <a:endParaRPr lang="en-US" sz="1100" b="0" i="0" dirty="0">
              <a:solidFill>
                <a:srgbClr val="666666"/>
              </a:solidFill>
              <a:effectLst/>
              <a:highlight>
                <a:srgbClr val="FBFAF3"/>
              </a:highlight>
              <a:latin typeface="+mn-lt"/>
            </a:endParaRPr>
          </a:p>
          <a:p>
            <a:pPr marL="0" marR="0">
              <a:lnSpc>
                <a:spcPct val="107000"/>
              </a:lnSpc>
              <a:spcBef>
                <a:spcPts val="0"/>
              </a:spcBef>
              <a:spcAft>
                <a:spcPts val="800"/>
              </a:spcAft>
            </a:pPr>
            <a:r>
              <a:rPr lang="en-US" sz="1100" b="0" i="0" dirty="0">
                <a:solidFill>
                  <a:srgbClr val="666666"/>
                </a:solidFill>
                <a:effectLst/>
                <a:highlight>
                  <a:srgbClr val="FBFAF3"/>
                </a:highlight>
                <a:latin typeface="+mn-lt"/>
              </a:rPr>
              <a:t>Caleb King was assigned from Wisconsin Lutheran Seminary in Mequon, Wis., in May 2023 to serve this new mission start. They had 71 guests join them for their opening worship and three musicians that participated in beautifying the service.  </a:t>
            </a: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rPr>
              <a:t>Learn more at https://wels100in10.net/new-starts/northcollincounty-tx/. </a:t>
            </a:r>
            <a:endParaRPr lang="en-US" sz="11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23</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Church Extension Fund (CEF) is a VALUABLE partner of WELS Home Missions and the churches it supports. CEF supports the spreading of the gospel by providing loans and grants to WELS home mission congregations.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CEF is a wholly owned, self-supporting, subsidiary corporation of WELS. Individual WELS members, WELS congregations, and WELS affiliates can assist the synod’s mission outreach efforts by investing in WELS CEF investment certificates. Your investments fund the WELS CEF loan program. Gifts, bequests, and donations made to WELS CEF support the grant program.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990000"/>
                </a:solidFill>
                <a:effectLst/>
                <a:latin typeface="+mn-lt"/>
              </a:rPr>
              <a:t>WELS 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333333"/>
                </a:solidFill>
                <a:effectLst/>
                <a:latin typeface="+mn-lt"/>
              </a:rPr>
              <a:t>Since 1993, WELS CEF has provided $48.9 million of matching grants to mission congregations and $17 million of special grants directly to Home Missions.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mn-lt"/>
              </a:rPr>
              <a:t>Pictured: </a:t>
            </a:r>
            <a:r>
              <a:rPr lang="en-US" sz="1100" b="0" dirty="0" err="1">
                <a:latin typeface="+mn-lt"/>
              </a:rPr>
              <a:t>TheMission</a:t>
            </a:r>
            <a:r>
              <a:rPr lang="en-US" sz="1100" b="0" dirty="0">
                <a:latin typeface="+mn-lt"/>
              </a:rPr>
              <a:t>, a home mission congregation in Willis (Conroe), Texas, is anticipated to complete their new church building by July 2025. </a:t>
            </a:r>
            <a:r>
              <a:rPr lang="en-US" sz="1100" b="0" dirty="0" err="1">
                <a:latin typeface="+mn-lt"/>
              </a:rPr>
              <a:t>TheMission</a:t>
            </a:r>
            <a:r>
              <a:rPr lang="en-US" sz="1100" b="0" dirty="0">
                <a:latin typeface="+mn-lt"/>
              </a:rPr>
              <a:t> received loans and matching grants from WELS CEF.</a:t>
            </a:r>
          </a:p>
        </p:txBody>
      </p:sp>
      <p:sp>
        <p:nvSpPr>
          <p:cNvPr id="4" name="Slide Number Placeholder 3"/>
          <p:cNvSpPr>
            <a:spLocks noGrp="1"/>
          </p:cNvSpPr>
          <p:nvPr>
            <p:ph type="sldNum" sz="quarter" idx="5"/>
          </p:nvPr>
        </p:nvSpPr>
        <p:spPr/>
        <p:txBody>
          <a:bodyPr/>
          <a:lstStyle/>
          <a:p>
            <a:fld id="{16783666-7838-964F-98E8-13F3DBB30284}" type="slidenum">
              <a:rPr lang="en-US" smtClean="0"/>
              <a:t>24</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u="none" strike="noStrike" dirty="0">
                <a:solidFill>
                  <a:srgbClr val="050505"/>
                </a:solidFill>
                <a:effectLst/>
                <a:highlight>
                  <a:srgbClr val="FFFFFF"/>
                </a:highlight>
                <a:latin typeface="inherit"/>
                <a:hlinkClick r:id="rId3"/>
              </a:rPr>
              <a:t>Foundation Lutheran Church</a:t>
            </a:r>
            <a:r>
              <a:rPr lang="en-US" sz="1600" b="0" i="0" dirty="0">
                <a:solidFill>
                  <a:srgbClr val="050505"/>
                </a:solidFill>
                <a:effectLst/>
                <a:highlight>
                  <a:srgbClr val="FFFFFF"/>
                </a:highlight>
                <a:latin typeface="inherit"/>
              </a:rPr>
              <a:t> in Peyton, Colo., celebrated the groundbreaking for their new church building in April 2024. They worshipped in their new facility for the first time on March 23, 2025.</a:t>
            </a:r>
          </a:p>
          <a:p>
            <a:pPr algn="l"/>
            <a:endParaRPr lang="en-US" sz="1600" b="0" i="0" dirty="0">
              <a:solidFill>
                <a:srgbClr val="050505"/>
              </a:solidFill>
              <a:effectLst/>
              <a:highlight>
                <a:srgbClr val="FFFFFF"/>
              </a:highlight>
              <a:latin typeface="inherit"/>
            </a:endParaRPr>
          </a:p>
          <a:p>
            <a:pPr algn="l"/>
            <a:r>
              <a:rPr lang="en-US" sz="1600" b="0" i="0" dirty="0">
                <a:solidFill>
                  <a:srgbClr val="050505"/>
                </a:solidFill>
                <a:effectLst/>
                <a:highlight>
                  <a:srgbClr val="FFFFFF"/>
                </a:highlight>
                <a:latin typeface="inherit"/>
              </a:rPr>
              <a:t>WELS Church Extension Fund provided over $700,000 in land and facility matching grants to Foundation Lutheran Church to assist in the construction of their facility. Learn more about how you can invest with WELS Church Extension Fund and simultaneously support Home Missions at </a:t>
            </a:r>
            <a:r>
              <a:rPr lang="en-US" sz="1600" b="0" i="0" u="none" strike="noStrike" dirty="0">
                <a:solidFill>
                  <a:srgbClr val="050505"/>
                </a:solidFill>
                <a:effectLst/>
                <a:highlight>
                  <a:srgbClr val="FFFFFF"/>
                </a:highlight>
                <a:latin typeface="inherit"/>
                <a:hlinkClick r:id="rId4"/>
              </a:rPr>
              <a:t>wels.net/</a:t>
            </a:r>
            <a:r>
              <a:rPr lang="en-US" sz="1600" b="0" i="0" u="none" strike="noStrike" dirty="0" err="1">
                <a:solidFill>
                  <a:srgbClr val="050505"/>
                </a:solidFill>
                <a:effectLst/>
                <a:highlight>
                  <a:srgbClr val="FFFFFF"/>
                </a:highlight>
                <a:latin typeface="inherit"/>
                <a:hlinkClick r:id="rId4"/>
              </a:rPr>
              <a:t>cef</a:t>
            </a:r>
            <a:r>
              <a:rPr lang="en-US" sz="1600" b="0" i="0" dirty="0">
                <a:solidFill>
                  <a:srgbClr val="050505"/>
                </a:solidFill>
                <a:effectLst/>
                <a:highlight>
                  <a:srgbClr val="FFFFFF"/>
                </a:highlight>
                <a:latin typeface="inherit"/>
              </a:rPr>
              <a:t>.</a:t>
            </a:r>
          </a:p>
        </p:txBody>
      </p:sp>
      <p:sp>
        <p:nvSpPr>
          <p:cNvPr id="4" name="Slide Number Placeholder 3"/>
          <p:cNvSpPr>
            <a:spLocks noGrp="1"/>
          </p:cNvSpPr>
          <p:nvPr>
            <p:ph type="sldNum" sz="quarter" idx="5"/>
          </p:nvPr>
        </p:nvSpPr>
        <p:spPr/>
        <p:txBody>
          <a:bodyPr/>
          <a:lstStyle/>
          <a:p>
            <a:fld id="{16783666-7838-964F-98E8-13F3DBB30284}" type="slidenum">
              <a:rPr lang="en-US" smtClean="0"/>
              <a:t>25</a:t>
            </a:fld>
            <a:endParaRPr lang="en-US"/>
          </a:p>
        </p:txBody>
      </p:sp>
    </p:spTree>
    <p:extLst>
      <p:ext uri="{BB962C8B-B14F-4D97-AF65-F5344CB8AC3E}">
        <p14:creationId xmlns:p14="http://schemas.microsoft.com/office/powerpoint/2010/main" val="1127581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 Foundation held their first worship service in their new building on Easter Sunday (April 20, 2025). </a:t>
            </a:r>
            <a:r>
              <a:rPr lang="en-US" sz="1200" b="0" dirty="0">
                <a:latin typeface="+mn-lt"/>
              </a:rPr>
              <a:t>Sure Foundation received loans and matching grants from WELS Church Extension Fund.</a:t>
            </a:r>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26</a:t>
            </a:fld>
            <a:endParaRPr lang="en-US"/>
          </a:p>
        </p:txBody>
      </p:sp>
    </p:spTree>
    <p:extLst>
      <p:ext uri="{BB962C8B-B14F-4D97-AF65-F5344CB8AC3E}">
        <p14:creationId xmlns:p14="http://schemas.microsoft.com/office/powerpoint/2010/main" val="377215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27</a:t>
            </a:fld>
            <a:endParaRPr lang="en-US"/>
          </a:p>
        </p:txBody>
      </p:sp>
    </p:spTree>
    <p:extLst>
      <p:ext uri="{BB962C8B-B14F-4D97-AF65-F5344CB8AC3E}">
        <p14:creationId xmlns:p14="http://schemas.microsoft.com/office/powerpoint/2010/main" val="178305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b="0" i="0" dirty="0">
                <a:solidFill>
                  <a:srgbClr val="333333"/>
                </a:solidFill>
                <a:effectLst/>
                <a:latin typeface="lato" panose="020F0502020204030203" pitchFamily="34" charset="0"/>
              </a:rPr>
              <a:t>Hope in the Heights in Houston, TX, closed in Fall 2023 on a Church of Christ building for sale that was built in 1927 and remodeled in the late 1950s. It is situated on its own block within a neighborhood in their target area. There is a large parking lot, ample street parking, and plenty of green space for kids to run around. </a:t>
            </a:r>
          </a:p>
          <a:p>
            <a:pPr algn="l" fontAlgn="base"/>
            <a:endParaRPr lang="en-US" sz="1600" b="0" i="0" dirty="0">
              <a:solidFill>
                <a:srgbClr val="333333"/>
              </a:solidFill>
              <a:effectLst/>
              <a:latin typeface="lato" panose="020F0502020204030203" pitchFamily="34" charset="0"/>
            </a:endParaRPr>
          </a:p>
          <a:p>
            <a:pPr algn="l" fontAlgn="base"/>
            <a:r>
              <a:rPr lang="en-US" sz="1600" b="0" i="0" dirty="0">
                <a:solidFill>
                  <a:srgbClr val="333333"/>
                </a:solidFill>
                <a:effectLst/>
                <a:latin typeface="lato" panose="020F0502020204030203" pitchFamily="34" charset="0"/>
              </a:rPr>
              <a:t>Thanks to the Church Extension Fund’s grant program for new missions, they get a 4:1 match on the land value and a 2:1 match for every dollar they spend on the remodel. Because of this, they can afford the necessary renovations. And because Church Extension Funds grants keep the cost down, they will be able to taper off of synod subsidy faster, which enables WELS to start more missions in the future. They hope to have the remodel completed by late 2024, when they will be able to move in and open their doors to the community.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896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000000"/>
                </a:solidFill>
                <a:effectLst/>
                <a:latin typeface="+mn-lt"/>
                <a:ea typeface="Calibri" panose="020F0502020204030204" pitchFamily="34" charset="0"/>
                <a:cs typeface="Calibri" panose="020F0502020204030204" pitchFamily="34" charset="0"/>
              </a:rPr>
              <a:t>WELS Campus Ministry provides resources, support, and encouragement to WELS congregations that serve college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a:solidFill>
                <a:srgbClr val="000000"/>
              </a:solidFill>
              <a:latin typeface="+mn-lt"/>
            </a:endParaRPr>
          </a:p>
          <a:p>
            <a:r>
              <a:rPr lang="en-US" sz="1100" b="0" i="0" u="none" strike="noStrike" baseline="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a:solidFill>
                <a:srgbClr val="000000"/>
              </a:solidFill>
              <a:latin typeface="+mn-lt"/>
            </a:endParaRPr>
          </a:p>
          <a:p>
            <a:r>
              <a:rPr lang="en-US" sz="1100" b="1" i="0" u="none" strike="noStrike" baseline="0">
                <a:solidFill>
                  <a:srgbClr val="000000"/>
                </a:solidFill>
                <a:latin typeface="+mn-lt"/>
              </a:rPr>
              <a:t>We need your help in this process! </a:t>
            </a:r>
            <a:r>
              <a:rPr lang="en-US" sz="1100" b="0" i="0" u="none" strike="noStrike" baseline="0">
                <a:solidFill>
                  <a:srgbClr val="000000"/>
                </a:solidFill>
                <a:latin typeface="+mn-lt"/>
              </a:rPr>
              <a:t>Please work with the high school/college age students at your congregation and get them signed up with WELS Campus Ministry. Instructions on how to share student information can be found at </a:t>
            </a:r>
            <a:r>
              <a:rPr lang="en-US" sz="1100" b="1" i="0" u="none" strike="noStrike" baseline="0">
                <a:solidFill>
                  <a:srgbClr val="000000"/>
                </a:solidFill>
                <a:latin typeface="+mn-lt"/>
              </a:rPr>
              <a:t>wels.net/</a:t>
            </a:r>
            <a:r>
              <a:rPr lang="en-US" sz="1100" b="1" i="0" u="none" strike="noStrike" baseline="0" err="1">
                <a:solidFill>
                  <a:srgbClr val="000000"/>
                </a:solidFill>
                <a:latin typeface="+mn-lt"/>
              </a:rPr>
              <a:t>cmtoolkit</a:t>
            </a:r>
            <a:r>
              <a:rPr lang="en-US" sz="1100" b="0" i="0" u="none" strike="noStrike" baseline="0">
                <a:solidFill>
                  <a:srgbClr val="000000"/>
                </a:solidFill>
                <a:latin typeface="+mn-lt"/>
              </a:rPr>
              <a:t>, and you can encourage students to sign up directly at </a:t>
            </a:r>
            <a:r>
              <a:rPr lang="en-US" sz="1100" b="1" i="0" u="none" strike="noStrike" baseline="0">
                <a:solidFill>
                  <a:srgbClr val="000000"/>
                </a:solidFill>
                <a:latin typeface="+mn-lt"/>
              </a:rPr>
              <a:t>wels.net/college</a:t>
            </a:r>
            <a:r>
              <a:rPr lang="en-US" sz="1100" b="0" i="0" u="none" strike="noStrike" baseline="0">
                <a:solidFill>
                  <a:srgbClr val="000000"/>
                </a:solidFill>
                <a:latin typeface="+mn-lt"/>
              </a:rPr>
              <a:t>. </a:t>
            </a:r>
            <a:endParaRPr lang="en-US" sz="110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29</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lora" pitchFamily="2" charset="0"/>
              </a:rPr>
              <a:t>The 100 Missions in 10 Years initiative isn’t as much about planting more churches but about sharing the gospel of Jesus Christ. </a:t>
            </a:r>
            <a:r>
              <a:rPr lang="en-US" b="1" i="0" dirty="0">
                <a:solidFill>
                  <a:srgbClr val="666666"/>
                </a:solidFill>
                <a:effectLst/>
                <a:latin typeface="inherit"/>
              </a:rPr>
              <a:t>It’s about aggressively reaching lost souls.</a:t>
            </a:r>
            <a:r>
              <a:rPr lang="en-US" b="0" i="0" dirty="0">
                <a:solidFill>
                  <a:srgbClr val="666666"/>
                </a:solidFill>
                <a:effectLst/>
                <a:latin typeface="lora" pitchFamily="2" charset="0"/>
              </a:rPr>
              <a:t> It’s about Christ’s mission to his church. </a:t>
            </a:r>
          </a:p>
          <a:p>
            <a:pPr algn="l" fontAlgn="base"/>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As we continue to work towards our goal, we will be featuring more stories of the “Faces of Faith” reached with the gospel message through home mission congregations. Hear from Jerry Laster, a trauma surgeon, who draws a powerful parallel between his work of healing physical wounds and the church’s role as a hospital for sick souls. Discover how he and his wife, Denice, found peace and healing through God’s free grace at </a:t>
            </a:r>
            <a:r>
              <a:rPr lang="en-US" b="0" i="0" u="none" strike="noStrike" dirty="0">
                <a:solidFill>
                  <a:srgbClr val="333333"/>
                </a:solidFill>
                <a:effectLst/>
                <a:latin typeface="lato" panose="020F0502020204030203" pitchFamily="34" charset="0"/>
                <a:hlinkClick r:id="rId3"/>
              </a:rPr>
              <a:t>Christ Alone Lutheran Church</a:t>
            </a:r>
            <a:r>
              <a:rPr lang="en-US" b="0" i="0" u="none" strike="noStrike" dirty="0">
                <a:solidFill>
                  <a:srgbClr val="333333"/>
                </a:solidFill>
                <a:effectLst/>
                <a:latin typeface="lato" panose="020F0502020204030203" pitchFamily="34" charset="0"/>
              </a:rPr>
              <a:t> i</a:t>
            </a:r>
            <a:r>
              <a:rPr lang="en-US" b="0" i="0" dirty="0">
                <a:solidFill>
                  <a:srgbClr val="333333"/>
                </a:solidFill>
                <a:effectLst/>
                <a:latin typeface="lato" panose="020F0502020204030203" pitchFamily="34" charset="0"/>
              </a:rPr>
              <a:t>n in Keller, Texas.</a:t>
            </a:r>
          </a:p>
          <a:p>
            <a:endParaRPr lang="en-US" b="0" dirty="0"/>
          </a:p>
          <a:p>
            <a:r>
              <a:rPr lang="en-US" b="0" dirty="0"/>
              <a:t>Video link: https://wels.net/faces-of-faith-jerry-and-denice/ </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On Sunday March 30, 2025, Intown Lutheran Church welcomed three college students—Grace, Taylor, and Kennedi (pictured middle) as adult confirmands. These young women impressively completed our 12-lesson Bible Basics Class while also managing busy academic schedules and student-athlete responsibilities. All three of them are new to Lutheranism and very excited to be part of our church family!</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16000"/>
              </a:lnSpc>
              <a:spcAft>
                <a:spcPts val="800"/>
              </a:spcAft>
              <a:buNone/>
            </a:pPr>
            <a:endParaRPr lang="en-US" sz="1200" dirty="0">
              <a:effectLst/>
              <a:latin typeface="+mn-lt"/>
              <a:ea typeface="Calibri" panose="020F0502020204030204" pitchFamily="34" charset="0"/>
              <a:cs typeface="Calibri" panose="020F0502020204030204" pitchFamily="34" charset="0"/>
            </a:endParaRPr>
          </a:p>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Grace says: "Intown Lutheran Church not only gave me a place to learn straight from the Scripture and truly understand it, but it also gave me a new family of fellow Christians. This is a place where I can be myself and never feel alone, judged, or out of place."</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16000"/>
              </a:lnSpc>
              <a:spcAft>
                <a:spcPts val="800"/>
              </a:spcAft>
              <a:buNone/>
            </a:pPr>
            <a:endParaRPr lang="en-US" sz="1200" dirty="0">
              <a:effectLst/>
              <a:latin typeface="+mn-lt"/>
              <a:ea typeface="Calibri" panose="020F0502020204030204" pitchFamily="34" charset="0"/>
              <a:cs typeface="Calibri" panose="020F0502020204030204" pitchFamily="34" charset="0"/>
            </a:endParaRPr>
          </a:p>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Kennedi says: “Upon arriving in Georgia for college, I hoped to find a local church. Thankfully, a friend attending Intown invited me to the worship service one Sunday. Being exposed to the great teachings of the Good News and the kind fellowship, I decided to continue attending Intown and even join various Bible Study sessions each week. Now that I’m officially a member, I can say that the meaning of Intown Lutheran Church is to cultivate a body of God’s children and teach and learn the meaning and importance of His word so that we all grow in our faithful walk with Him.”</a:t>
            </a:r>
            <a:endParaRPr lang="en-US" sz="1200" dirty="0">
              <a:effectLst/>
              <a:latin typeface="+mn-lt"/>
              <a:ea typeface="Times New Roman" panose="02020603050405020304" pitchFamily="18" charset="0"/>
              <a:cs typeface="Times New Roman" panose="02020603050405020304" pitchFamily="18" charset="0"/>
            </a:endParaRPr>
          </a:p>
          <a:p>
            <a:pPr marL="0" marR="0" algn="r">
              <a:lnSpc>
                <a:spcPct val="116000"/>
              </a:lnSpc>
              <a:spcAft>
                <a:spcPts val="800"/>
              </a:spcAft>
            </a:pPr>
            <a:endParaRPr lang="en-US" sz="1200" i="1" dirty="0">
              <a:effectLst/>
              <a:latin typeface="+mn-lt"/>
              <a:ea typeface="Calibri" panose="020F0502020204030204" pitchFamily="34" charset="0"/>
              <a:cs typeface="Calibri" panose="020F0502020204030204" pitchFamily="34" charset="0"/>
            </a:endParaRPr>
          </a:p>
          <a:p>
            <a:pPr marL="0" marR="0" algn="l">
              <a:lnSpc>
                <a:spcPct val="116000"/>
              </a:lnSpc>
              <a:spcAft>
                <a:spcPts val="800"/>
              </a:spcAft>
            </a:pPr>
            <a:r>
              <a:rPr lang="en-US" sz="1200" i="1" dirty="0">
                <a:effectLst/>
                <a:latin typeface="+mn-lt"/>
                <a:ea typeface="Calibri" panose="020F0502020204030204" pitchFamily="34" charset="0"/>
                <a:cs typeface="Calibri" panose="020F0502020204030204" pitchFamily="34" charset="0"/>
              </a:rPr>
              <a:t>From Lucas Bitter, pastor at Intown, Atlanta, Ga.</a:t>
            </a:r>
            <a:endParaRPr lang="en-US" sz="12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6290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Pray: </a:t>
            </a:r>
            <a:r>
              <a:rPr lang="en-US" sz="11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100" dirty="0">
              <a:latin typeface="+mn-lt"/>
            </a:endParaRPr>
          </a:p>
          <a:p>
            <a:r>
              <a:rPr lang="en-US" sz="1100" b="1" dirty="0">
                <a:latin typeface="+mn-lt"/>
              </a:rPr>
              <a:t>Get Involved: </a:t>
            </a:r>
            <a:r>
              <a:rPr lang="en-US" sz="1100" b="0" i="0" dirty="0">
                <a:solidFill>
                  <a:srgbClr val="FFFFFF"/>
                </a:solidFill>
                <a:effectLst/>
                <a:latin typeface="+mn-lt"/>
              </a:rPr>
              <a:t>If you see nearby mission opportunities, </a:t>
            </a:r>
            <a:r>
              <a:rPr lang="en-US" sz="1100" b="0" i="0" dirty="0">
                <a:effectLst/>
                <a:latin typeface="+mn-lt"/>
              </a:rPr>
              <a:t>talk with your district mission board</a:t>
            </a:r>
            <a:r>
              <a:rPr lang="en-US" sz="11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100" dirty="0">
              <a:latin typeface="+mn-lt"/>
            </a:endParaRPr>
          </a:p>
          <a:p>
            <a:endParaRPr lang="en-US" sz="1100" dirty="0">
              <a:latin typeface="+mn-lt"/>
            </a:endParaRPr>
          </a:p>
          <a:p>
            <a:r>
              <a:rPr lang="en-US" sz="1100" b="1" dirty="0">
                <a:latin typeface="+mn-lt"/>
              </a:rPr>
              <a:t>Give: </a:t>
            </a:r>
            <a:r>
              <a:rPr lang="en-US" sz="11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100" b="1" i="0" dirty="0">
              <a:solidFill>
                <a:srgbClr val="FFFFFF"/>
              </a:solidFill>
              <a:effectLst/>
              <a:latin typeface="+mn-lt"/>
            </a:endParaRPr>
          </a:p>
          <a:p>
            <a:r>
              <a:rPr lang="en-US" sz="1100" b="1" i="0" dirty="0">
                <a:solidFill>
                  <a:srgbClr val="FFFFFF"/>
                </a:solidFill>
                <a:effectLst/>
                <a:latin typeface="+mn-lt"/>
              </a:rPr>
              <a:t>Encourage people to check out the website: </a:t>
            </a:r>
            <a:r>
              <a:rPr lang="en-US" sz="1100" b="0" i="0" dirty="0">
                <a:solidFill>
                  <a:srgbClr val="FFFFFF"/>
                </a:solidFill>
                <a:effectLst/>
                <a:latin typeface="+mn-lt"/>
              </a:rPr>
              <a:t>Learn more and stay up to date on progress at </a:t>
            </a:r>
            <a:r>
              <a:rPr lang="en-US" sz="1100" b="1" i="0" dirty="0">
                <a:solidFill>
                  <a:srgbClr val="FFFFFF"/>
                </a:solidFill>
                <a:effectLst/>
                <a:latin typeface="+mn-lt"/>
              </a:rPr>
              <a:t>wels.net/100in10.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31</a:t>
            </a:fld>
            <a:endParaRPr lang="en-US"/>
          </a:p>
        </p:txBody>
      </p:sp>
    </p:spTree>
    <p:extLst>
      <p:ext uri="{BB962C8B-B14F-4D97-AF65-F5344CB8AC3E}">
        <p14:creationId xmlns:p14="http://schemas.microsoft.com/office/powerpoint/2010/main" val="3568889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mn-lt"/>
                <a:ea typeface="Aptos" panose="020B0004020202020204" pitchFamily="34" charset="0"/>
                <a:cs typeface="Times New Roman" panose="02020603050405020304" pitchFamily="18" charset="0"/>
              </a:rPr>
              <a:t>WELS Mission Journeys provides an opportunity for all WELS members to walk together in the Great Commission. </a:t>
            </a:r>
            <a:r>
              <a:rPr lang="en-US" sz="1100" dirty="0">
                <a:solidFill>
                  <a:srgbClr val="FF0000"/>
                </a:solidFill>
                <a:effectLst/>
                <a:latin typeface="+mn-lt"/>
                <a:ea typeface="Aptos" panose="020B0004020202020204" pitchFamily="34" charset="0"/>
                <a:cs typeface="Times New Roman" panose="02020603050405020304" pitchFamily="18" charset="0"/>
              </a:rPr>
              <a:t>Through short- or long-term service opportunities</a:t>
            </a:r>
            <a:r>
              <a:rPr lang="en-US" sz="1100" dirty="0">
                <a:effectLst/>
                <a:latin typeface="+mn-lt"/>
                <a:ea typeface="Aptos" panose="020B0004020202020204" pitchFamily="34" charset="0"/>
                <a:cs typeface="Times New Roman" panose="02020603050405020304" pitchFamily="18" charset="0"/>
              </a:rPr>
              <a:t> in WELS mission fields at home and abroad, members can engage in Christian service. While volunteering, the learning and sharing of outreach ideas will allow </a:t>
            </a:r>
            <a:r>
              <a:rPr lang="en-US" sz="1100" dirty="0">
                <a:solidFill>
                  <a:srgbClr val="FF0000"/>
                </a:solidFill>
                <a:effectLst/>
                <a:latin typeface="+mn-lt"/>
                <a:ea typeface="Aptos" panose="020B0004020202020204" pitchFamily="34" charset="0"/>
                <a:cs typeface="Times New Roman" panose="02020603050405020304" pitchFamily="18" charset="0"/>
              </a:rPr>
              <a:t>individuals and teams </a:t>
            </a:r>
            <a:r>
              <a:rPr lang="en-US" sz="1100" dirty="0">
                <a:effectLst/>
                <a:latin typeface="+mn-lt"/>
                <a:ea typeface="Aptos" panose="020B0004020202020204" pitchFamily="34" charset="0"/>
                <a:cs typeface="Times New Roman" panose="02020603050405020304" pitchFamily="18" charset="0"/>
              </a:rPr>
              <a:t>to explore how they can use their God-given abilities to engage in outreach activities </a:t>
            </a:r>
            <a:r>
              <a:rPr lang="en-US" sz="1100" dirty="0">
                <a:solidFill>
                  <a:srgbClr val="FF0000"/>
                </a:solidFill>
                <a:effectLst/>
                <a:latin typeface="+mn-lt"/>
                <a:ea typeface="Aptos" panose="020B0004020202020204" pitchFamily="34" charset="0"/>
                <a:cs typeface="Times New Roman" panose="02020603050405020304" pitchFamily="18" charset="0"/>
              </a:rPr>
              <a:t>in their local communities </a:t>
            </a:r>
            <a:r>
              <a:rPr lang="en-US" sz="1100" dirty="0">
                <a:effectLst/>
                <a:latin typeface="+mn-lt"/>
                <a:ea typeface="Aptos" panose="020B0004020202020204" pitchFamily="34" charset="0"/>
                <a:cs typeface="Times New Roman" panose="02020603050405020304" pitchFamily="18" charset="0"/>
              </a:rPr>
              <a:t>upon their return home. With the Lord’s blessing, these trips will inspire a lifelong journey of service and outreach for all who volunteer.</a:t>
            </a:r>
          </a:p>
          <a:p>
            <a:endParaRPr lang="en-US" sz="1100" dirty="0">
              <a:effectLst/>
              <a:latin typeface="+mn-lt"/>
              <a:cs typeface="Times New Roman" panose="02020603050405020304" pitchFamily="18" charset="0"/>
            </a:endParaRPr>
          </a:p>
          <a:p>
            <a:r>
              <a:rPr lang="en-US" sz="1100" dirty="0">
                <a:effectLst/>
                <a:latin typeface="+mn-lt"/>
                <a:cs typeface="Times New Roman" panose="02020603050405020304" pitchFamily="18" charset="0"/>
              </a:rPr>
              <a:t>Learn more at wels.net/</a:t>
            </a:r>
            <a:r>
              <a:rPr lang="en-US" sz="1100" dirty="0" err="1">
                <a:effectLst/>
                <a:latin typeface="+mn-lt"/>
                <a:cs typeface="Times New Roman" panose="02020603050405020304" pitchFamily="18" charset="0"/>
              </a:rPr>
              <a:t>missionjourneys</a:t>
            </a:r>
            <a:r>
              <a:rPr lang="en-US" sz="1100" dirty="0">
                <a:effectLst/>
                <a:latin typeface="+mn-lt"/>
                <a:cs typeface="Times New Roman" panose="02020603050405020304" pitchFamily="18" charset="0"/>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32</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6</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33</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None/>
            </a:pPr>
            <a:r>
              <a:rPr lang="en-US" sz="1200" b="1" i="0" dirty="0">
                <a:solidFill>
                  <a:srgbClr val="000000"/>
                </a:solidFill>
                <a:effectLst/>
                <a:latin typeface="+mn-lt"/>
              </a:rPr>
              <a:t>Saturday, June 14, 2025</a:t>
            </a:r>
            <a:r>
              <a:rPr lang="en-US" sz="1200" b="0" i="0" dirty="0">
                <a:solidFill>
                  <a:srgbClr val="000000"/>
                </a:solidFill>
                <a:effectLst/>
                <a:latin typeface="+mn-lt"/>
              </a:rPr>
              <a:t> | Wisconsin Lutheran Seminary, Mequon, Wis.</a:t>
            </a:r>
          </a:p>
          <a:p>
            <a:pPr algn="l" fontAlgn="base">
              <a:buNone/>
            </a:pPr>
            <a:endParaRPr lang="en-US" sz="1200" b="0" i="0" dirty="0">
              <a:solidFill>
                <a:srgbClr val="000000"/>
              </a:solidFill>
              <a:effectLst/>
              <a:latin typeface="+mn-lt"/>
            </a:endParaRPr>
          </a:p>
          <a:p>
            <a:pPr algn="l" fontAlgn="base">
              <a:buNone/>
            </a:pPr>
            <a:r>
              <a:rPr lang="en-US" sz="1200" b="0" i="0" dirty="0">
                <a:solidFill>
                  <a:srgbClr val="000000"/>
                </a:solidFill>
                <a:effectLst/>
                <a:latin typeface="+mn-lt"/>
              </a:rPr>
              <a:t>Register today for Taste of Missions, a celebration of gospel outreach and the commissioning of new home and world missionaries. The event begins with a special worship service, where we’ll joyfully send these missionaries to share Christ’s love around the globe.</a:t>
            </a:r>
          </a:p>
          <a:p>
            <a:pPr algn="l" fontAlgn="base">
              <a:buNone/>
            </a:pPr>
            <a:endParaRPr lang="en-US" sz="1200" b="0" i="0" dirty="0">
              <a:solidFill>
                <a:srgbClr val="000000"/>
              </a:solidFill>
              <a:effectLst/>
              <a:latin typeface="+mn-lt"/>
            </a:endParaRPr>
          </a:p>
          <a:p>
            <a:pPr algn="l" fontAlgn="base">
              <a:buNone/>
            </a:pPr>
            <a:r>
              <a:rPr lang="en-US" sz="1200" b="0" i="0" dirty="0">
                <a:solidFill>
                  <a:srgbClr val="000000"/>
                </a:solidFill>
                <a:effectLst/>
                <a:latin typeface="+mn-lt"/>
              </a:rPr>
              <a:t>Following the service, enjoy ethnic cuisine from mission fields, connect with fellow attendees, and hear firsthand accounts from missionaries about their work. Explore mission displays, participate in interactive activities, and ask questions during a panel discussion for deeper insights into the joys and challenges of mission work.</a:t>
            </a:r>
          </a:p>
          <a:p>
            <a:pPr algn="l" fontAlgn="base"/>
            <a:endParaRPr lang="en-US" sz="1200" b="0" i="0" dirty="0">
              <a:solidFill>
                <a:srgbClr val="000000"/>
              </a:solidFill>
              <a:effectLst/>
              <a:latin typeface="+mn-lt"/>
            </a:endParaRPr>
          </a:p>
          <a:p>
            <a:pPr algn="l" fontAlgn="base"/>
            <a:r>
              <a:rPr lang="en-US" sz="1200" b="0" i="0" dirty="0">
                <a:solidFill>
                  <a:srgbClr val="000000"/>
                </a:solidFill>
                <a:effectLst/>
                <a:latin typeface="+mn-lt"/>
              </a:rPr>
              <a:t>The worship service is free and open to all. Registration is $15 per person for those who wish to receive food tickets. Children 13 and under attend for free. If you can’t attend in person, tune into the livestream and join us virtually!</a:t>
            </a:r>
          </a:p>
          <a:p>
            <a:pPr algn="l" fontAlgn="base"/>
            <a:endParaRPr lang="en-US" sz="1200" b="0" i="0" dirty="0">
              <a:solidFill>
                <a:srgbClr val="000000"/>
              </a:solidFill>
              <a:effectLst/>
              <a:highlight>
                <a:srgbClr val="FFFFFF"/>
              </a:highlight>
              <a:latin typeface="+mn-lt"/>
            </a:endParaRPr>
          </a:p>
          <a:p>
            <a:pPr algn="l" fontAlgn="base"/>
            <a:r>
              <a:rPr lang="en-US" sz="1200" b="0" i="0" dirty="0">
                <a:solidFill>
                  <a:srgbClr val="000000"/>
                </a:solidFill>
                <a:effectLst/>
                <a:highlight>
                  <a:srgbClr val="FFFFFF"/>
                </a:highlight>
                <a:latin typeface="+mn-lt"/>
              </a:rPr>
              <a:t>Learn more and register at tasteofmissions.com</a:t>
            </a:r>
          </a:p>
          <a:p>
            <a:pPr algn="l" fontAlgn="base"/>
            <a:endParaRPr lang="en-US" sz="1100" b="0" i="0" dirty="0">
              <a:solidFill>
                <a:srgbClr val="000000"/>
              </a:solidFill>
              <a:effectLst/>
              <a:highlight>
                <a:srgbClr val="FFFFFF"/>
              </a:highlight>
              <a:latin typeface="+mn-lt"/>
            </a:endParaRPr>
          </a:p>
        </p:txBody>
      </p:sp>
    </p:spTree>
    <p:extLst>
      <p:ext uri="{BB962C8B-B14F-4D97-AF65-F5344CB8AC3E}">
        <p14:creationId xmlns:p14="http://schemas.microsoft.com/office/powerpoint/2010/main" val="820830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None/>
            </a:pPr>
            <a:r>
              <a:rPr lang="en-US" b="1" i="0" dirty="0">
                <a:solidFill>
                  <a:srgbClr val="000000"/>
                </a:solidFill>
                <a:effectLst/>
                <a:latin typeface="+mn-lt"/>
              </a:rPr>
              <a:t>WELS is asking for gifts musical assistance grants for home mission congregations as part of the Taste of Missions offering. </a:t>
            </a:r>
          </a:p>
          <a:p>
            <a:pPr algn="l" fontAlgn="base">
              <a:buNone/>
            </a:pPr>
            <a:endParaRPr lang="en-US" b="0" i="0" dirty="0">
              <a:solidFill>
                <a:srgbClr val="000000"/>
              </a:solidFill>
              <a:effectLst/>
              <a:latin typeface="+mn-lt"/>
            </a:endParaRPr>
          </a:p>
          <a:p>
            <a:pPr algn="l" fontAlgn="base">
              <a:buNone/>
            </a:pPr>
            <a:r>
              <a:rPr lang="en-US" b="0" i="0" dirty="0">
                <a:solidFill>
                  <a:srgbClr val="000000"/>
                </a:solidFill>
                <a:effectLst/>
                <a:latin typeface="+mn-lt"/>
              </a:rPr>
              <a:t>Home mission congregations are not always blessed with a pipe organ or even a piano. They often use portable equipment such as electronic keyboards or computer-generated music with large speakers. WELS Home Missions offers additional grants of up to $2,000 to home mission churches that are looking to purchase keyboards and other instruments, sound equipment, software, etc., to enhance their worship services. Here are a couple examples of how these grants have been used in the past:</a:t>
            </a:r>
          </a:p>
          <a:p>
            <a:pPr algn="l" fontAlgn="base">
              <a:buNone/>
            </a:pPr>
            <a:endParaRPr lang="en-US" b="0" i="0" dirty="0">
              <a:solidFill>
                <a:srgbClr val="000000"/>
              </a:solidFill>
              <a:effectLst/>
              <a:latin typeface="+mn-lt"/>
            </a:endParaRPr>
          </a:p>
          <a:p>
            <a:pPr marL="171450" indent="-171450" algn="l" fontAlgn="base">
              <a:spcAft>
                <a:spcPts val="1500"/>
              </a:spcAft>
              <a:buFont typeface="Arial" panose="020B0604020202020204" pitchFamily="34" charset="0"/>
              <a:buChar char="•"/>
            </a:pPr>
            <a:r>
              <a:rPr lang="en-US" b="1" i="0" dirty="0" err="1">
                <a:solidFill>
                  <a:srgbClr val="000000"/>
                </a:solidFill>
                <a:effectLst/>
                <a:latin typeface="+mn-lt"/>
              </a:rPr>
              <a:t>CrossView</a:t>
            </a:r>
            <a:r>
              <a:rPr lang="en-US" b="1" i="0" dirty="0">
                <a:solidFill>
                  <a:srgbClr val="000000"/>
                </a:solidFill>
                <a:effectLst/>
                <a:latin typeface="+mn-lt"/>
              </a:rPr>
              <a:t> Church in Windsor, Colo.</a:t>
            </a:r>
            <a:r>
              <a:rPr lang="en-US" b="0" i="0" dirty="0">
                <a:solidFill>
                  <a:srgbClr val="000000"/>
                </a:solidFill>
                <a:effectLst/>
                <a:latin typeface="+mn-lt"/>
              </a:rPr>
              <a:t>, began holding public worship services on March 3, 2024. Every Sunday, they set up and take down their worship space at a local elementary school. The worship team had been using their own instruments, which led to significant wear and tear due to the frequent setup, takedown, and weekly practice sessions. To address this issue, </a:t>
            </a:r>
            <a:r>
              <a:rPr lang="en-US" b="0" i="0" dirty="0" err="1">
                <a:solidFill>
                  <a:srgbClr val="000000"/>
                </a:solidFill>
                <a:effectLst/>
                <a:latin typeface="+mn-lt"/>
              </a:rPr>
              <a:t>CrossView</a:t>
            </a:r>
            <a:r>
              <a:rPr lang="en-US" b="0" i="0" dirty="0">
                <a:solidFill>
                  <a:srgbClr val="000000"/>
                </a:solidFill>
                <a:effectLst/>
                <a:latin typeface="+mn-lt"/>
              </a:rPr>
              <a:t> received a $2,000 musical assistance grant. This grant allowed them to purchase a new keyboard, drum set, and transportation cases, which are stored in their portable church trailer. This has helped reduce the wear and tear on the members’ personal instruments.</a:t>
            </a:r>
          </a:p>
          <a:p>
            <a:pPr marL="171450" indent="-171450" algn="l" fontAlgn="base">
              <a:spcAft>
                <a:spcPts val="1500"/>
              </a:spcAft>
              <a:buFont typeface="Arial" panose="020B0604020202020204" pitchFamily="34" charset="0"/>
              <a:buChar char="•"/>
            </a:pPr>
            <a:r>
              <a:rPr lang="en-US" b="0" i="0" dirty="0">
                <a:solidFill>
                  <a:srgbClr val="000000"/>
                </a:solidFill>
                <a:effectLst/>
                <a:latin typeface="+mn-lt"/>
              </a:rPr>
              <a:t>After investing in landscaping and exterior improvements, </a:t>
            </a:r>
            <a:r>
              <a:rPr lang="en-US" b="1" i="0" dirty="0">
                <a:solidFill>
                  <a:srgbClr val="000000"/>
                </a:solidFill>
                <a:effectLst/>
                <a:latin typeface="+mn-lt"/>
              </a:rPr>
              <a:t>Prince of Peace in Thousand Oaks, Calif.</a:t>
            </a:r>
            <a:r>
              <a:rPr lang="en-US" b="0" i="0" dirty="0">
                <a:solidFill>
                  <a:srgbClr val="000000"/>
                </a:solidFill>
                <a:effectLst/>
                <a:latin typeface="+mn-lt"/>
              </a:rPr>
              <a:t>, is preparing to host community and outreach events this summer and fall, including the relaunch of its outdoor worship services. These services were vital during COVID, welcoming neighbors and bringing in new members. A $2,000 musical assistance grant is allowing Prince of Peace to purchase a new electric piano for use at these outdoor services.</a:t>
            </a:r>
          </a:p>
          <a:p>
            <a:pPr marL="171450" indent="-171450" algn="l" fontAlgn="base">
              <a:spcAft>
                <a:spcPts val="1500"/>
              </a:spcAft>
              <a:buFont typeface="Arial" panose="020B0604020202020204" pitchFamily="34" charset="0"/>
              <a:buChar char="•"/>
            </a:pPr>
            <a:r>
              <a:rPr lang="en-US" b="1" i="0" dirty="0">
                <a:solidFill>
                  <a:srgbClr val="000000"/>
                </a:solidFill>
                <a:effectLst/>
                <a:latin typeface="+mn-lt"/>
              </a:rPr>
              <a:t>Cross of Christ in Las Cruces, N.M.</a:t>
            </a:r>
            <a:r>
              <a:rPr lang="en-US" b="0" i="0" dirty="0">
                <a:solidFill>
                  <a:srgbClr val="000000"/>
                </a:solidFill>
                <a:effectLst/>
                <a:latin typeface="+mn-lt"/>
              </a:rPr>
              <a:t>, is striving to enrich their member’s worship experiences through music. With a $2,000 musical assistance grant, alongside $1,250 of their own local support, they were able to replace their old digital piano and purchase some additional percussion instruments and music stands.</a:t>
            </a:r>
          </a:p>
          <a:p>
            <a:pPr algn="l" fontAlgn="base"/>
            <a:endParaRPr lang="en-US" b="0" i="0" dirty="0">
              <a:solidFill>
                <a:srgbClr val="000000"/>
              </a:solidFill>
              <a:effectLst/>
              <a:latin typeface="+mn-lt"/>
            </a:endParaRPr>
          </a:p>
          <a:p>
            <a:pPr algn="l" fontAlgn="base"/>
            <a:r>
              <a:rPr lang="en-US" b="0" i="0" dirty="0">
                <a:solidFill>
                  <a:srgbClr val="000000"/>
                </a:solidFill>
                <a:effectLst/>
                <a:latin typeface="+mn-lt"/>
              </a:rPr>
              <a:t>Your financial support of musical assistance grants helps WELS home mission congregations enhance their worship services and outreach efforts. Please consider partnering in this grant program to help home mission churches create meaningful worship experiences that welcome and inspire their members and communities.</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35</a:t>
            </a:fld>
            <a:endParaRPr lang="en-US"/>
          </a:p>
        </p:txBody>
      </p:sp>
    </p:spTree>
    <p:extLst>
      <p:ext uri="{BB962C8B-B14F-4D97-AF65-F5344CB8AC3E}">
        <p14:creationId xmlns:p14="http://schemas.microsoft.com/office/powerpoint/2010/main" val="946341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100" b="0" i="0" u="none" strike="noStrike" baseline="0" dirty="0">
              <a:solidFill>
                <a:srgbClr val="1D2C5C"/>
              </a:solidFill>
              <a:latin typeface="+mn-lt"/>
            </a:endParaRPr>
          </a:p>
          <a:p>
            <a:r>
              <a:rPr lang="en-US" sz="1100" b="0" i="0" u="none" strike="noStrike" baseline="0" dirty="0">
                <a:solidFill>
                  <a:srgbClr val="1D2C5C"/>
                </a:solidFill>
                <a:latin typeface="+mn-lt"/>
              </a:rPr>
              <a:t>You can support this effort by giving a gift online at </a:t>
            </a:r>
            <a:r>
              <a:rPr lang="en-US" sz="1100" b="1" i="0" u="none" strike="noStrike" baseline="0" dirty="0">
                <a:solidFill>
                  <a:srgbClr val="1D2C5C"/>
                </a:solidFill>
                <a:latin typeface="+mn-lt"/>
              </a:rPr>
              <a:t>wels.net/100in10gift</a:t>
            </a:r>
            <a:r>
              <a:rPr lang="en-US" sz="11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36</a:t>
            </a:fld>
            <a:endParaRPr lang="en-US"/>
          </a:p>
        </p:txBody>
      </p:sp>
    </p:spTree>
    <p:extLst>
      <p:ext uri="{BB962C8B-B14F-4D97-AF65-F5344CB8AC3E}">
        <p14:creationId xmlns:p14="http://schemas.microsoft.com/office/powerpoint/2010/main" val="2290559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37</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FF"/>
                </a:highlight>
                <a:latin typeface="Calibri" panose="020F0502020204030204" pitchFamily="34" charset="0"/>
              </a:rPr>
              <a:t>WELS Home Missions plants new churches and assists mission-minded congregations in the United States, Canada, and English-speaking West Indies. Home Missions currently supports 144 congregations with financial subsidy or district mission board/mission counselor assistance, with 29 of those being cross-cultural mission congregations. Home Missions also provides over 45 campus ministries with financial support, while assisting hundreds of other congregations that serve college students around the United States and Canada. </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3724682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how does it work?</a:t>
            </a: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295900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3342"/>
                </a:solidFill>
                <a:effectLst/>
                <a:latin typeface="+mn-lt"/>
              </a:rPr>
              <a:t>FOR PRESENTERS: I would recommend including a group photo of the DMB where you’re presenting for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334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highlight>
                  <a:srgbClr val="FBFAF3"/>
                </a:highlight>
                <a:latin typeface="+mn-lt"/>
              </a:rPr>
              <a:t>District mission boards (DMB)</a:t>
            </a:r>
            <a:r>
              <a:rPr lang="en-US" sz="1100" b="0" i="0" dirty="0">
                <a:solidFill>
                  <a:srgbClr val="666666"/>
                </a:solidFill>
                <a:effectLst/>
                <a:highlight>
                  <a:srgbClr val="FBFAF3"/>
                </a:highlight>
                <a:latin typeface="+mn-lt"/>
              </a:rPr>
              <a:t> are the heart and core of Home Missions. They are the “boots on the ground” as they support existing home mission churches and work with area congregations to identify locations to plant new churches throughout their district. This group of 2-4 pastor and 2-4 laymen volunteers helps build a solid foundation for each new mission start and shepherds these new churches and their pastors on their path from starting a new mission to being a self-supporting church. Learn more at </a:t>
            </a:r>
            <a:r>
              <a:rPr lang="en-US" sz="1100" b="1" i="0" dirty="0">
                <a:solidFill>
                  <a:srgbClr val="666666"/>
                </a:solidFill>
                <a:effectLst/>
                <a:highlight>
                  <a:srgbClr val="FBFAF3"/>
                </a:highlight>
                <a:latin typeface="+mn-lt"/>
              </a:rPr>
              <a:t>wels100in10.net/timeline/</a:t>
            </a:r>
            <a:r>
              <a:rPr lang="en-US" sz="1100" b="1" i="0" dirty="0" err="1">
                <a:solidFill>
                  <a:srgbClr val="666666"/>
                </a:solidFill>
                <a:effectLst/>
                <a:highlight>
                  <a:srgbClr val="FBFAF3"/>
                </a:highlight>
                <a:latin typeface="+mn-lt"/>
              </a:rPr>
              <a:t>dmb</a:t>
            </a:r>
            <a:r>
              <a:rPr lang="en-US" sz="1100" b="0" i="0" dirty="0">
                <a:solidFill>
                  <a:srgbClr val="666666"/>
                </a:solidFill>
                <a:effectLst/>
                <a:highlight>
                  <a:srgbClr val="FBFAF3"/>
                </a:highligh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414417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sz="1100" b="0" i="0" dirty="0">
                <a:solidFill>
                  <a:srgbClr val="666666"/>
                </a:solidFill>
                <a:effectLst/>
                <a:highlight>
                  <a:srgbClr val="FBFAF3"/>
                </a:highlight>
                <a:latin typeface="+mn-lt"/>
              </a:rPr>
              <a:t>District mission boards (DMBs) and home mission churches are supported by three home mission counselors. They work with the DMBs to find, evaluate, and develop new home mission locations. They also provide onsite assistance to home mission congregations and counseling and training to the new missionaries who are called to serve them. This support is crucial in guiding mission churches on the way to becoming self-supporting congregations. WELS Home Missions also works with three specialized mission counselors that assist congregations with Hispanic, Asian, and Campus Ministry outreach.</a:t>
            </a:r>
          </a:p>
          <a:p>
            <a:endParaRPr lang="en-US" sz="1100" b="0" i="0" dirty="0">
              <a:solidFill>
                <a:srgbClr val="000000"/>
              </a:solidFill>
              <a:effectLst/>
              <a:latin typeface="+mn-lt"/>
            </a:endParaRPr>
          </a:p>
          <a:p>
            <a:r>
              <a:rPr lang="en-US" sz="1100" b="1" i="0" dirty="0">
                <a:solidFill>
                  <a:srgbClr val="000000"/>
                </a:solidFill>
                <a:effectLst/>
                <a:latin typeface="+mn-lt"/>
              </a:rPr>
              <a:t>Pictured (from left to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Neil Birkholz, North American Asian Ministry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Tim Flunker, Hispanic Outreach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Wayne Uhlhorn,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Mark Birkholz, Mission Counselor</a:t>
            </a:r>
          </a:p>
          <a:p>
            <a:pPr marL="171450" indent="-171450">
              <a:buFont typeface="Arial" panose="020B0604020202020204" pitchFamily="34" charset="0"/>
              <a:buChar char="•"/>
            </a:pPr>
            <a:r>
              <a:rPr lang="en-US" sz="1100" b="0" i="0" dirty="0">
                <a:solidFill>
                  <a:srgbClr val="000000"/>
                </a:solidFill>
                <a:effectLst/>
                <a:latin typeface="+mn-lt"/>
              </a:rPr>
              <a:t>Rev. Matt Vogt, Mission Counselor, </a:t>
            </a:r>
          </a:p>
          <a:p>
            <a:pPr marL="171450" indent="-171450">
              <a:buFont typeface="Arial" panose="020B0604020202020204" pitchFamily="34" charset="0"/>
              <a:buChar char="•"/>
            </a:pPr>
            <a:r>
              <a:rPr lang="en-US" sz="1100" b="0" i="0" dirty="0">
                <a:solidFill>
                  <a:srgbClr val="000000"/>
                </a:solidFill>
                <a:effectLst/>
                <a:latin typeface="+mn-lt"/>
              </a:rPr>
              <a:t>Rev. Dan Lindner, Campus Ministry Mission Counselor</a:t>
            </a:r>
          </a:p>
        </p:txBody>
      </p:sp>
      <p:sp>
        <p:nvSpPr>
          <p:cNvPr id="4" name="Slide Number Placeholder 3"/>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320328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1774">
              <a:defRPr/>
            </a:pPr>
            <a:r>
              <a:rPr lang="en-US" sz="1100" b="1" dirty="0">
                <a:solidFill>
                  <a:srgbClr val="000000"/>
                </a:solidFill>
              </a:rPr>
              <a:t>Pictured: </a:t>
            </a:r>
          </a:p>
          <a:p>
            <a:pPr marL="174708" indent="-174708" defTabSz="931774">
              <a:buFont typeface="Arial" panose="020B0604020202020204" pitchFamily="34" charset="0"/>
              <a:buChar char="•"/>
              <a:defRPr/>
            </a:pPr>
            <a:r>
              <a:rPr lang="en-US" sz="1100" b="1" dirty="0">
                <a:solidFill>
                  <a:srgbClr val="000000"/>
                </a:solidFill>
              </a:rPr>
              <a:t>Left: </a:t>
            </a:r>
            <a:r>
              <a:rPr lang="en-US" sz="1100" dirty="0">
                <a:solidFill>
                  <a:srgbClr val="000000"/>
                </a:solidFill>
              </a:rPr>
              <a:t>Church Planter Intensive, August 2024</a:t>
            </a:r>
          </a:p>
          <a:p>
            <a:pPr marL="174708" indent="-174708" defTabSz="931774">
              <a:buFont typeface="Arial" panose="020B0604020202020204" pitchFamily="34" charset="0"/>
              <a:buChar char="•"/>
              <a:defRPr/>
            </a:pPr>
            <a:r>
              <a:rPr lang="en-US" sz="1100" b="1" dirty="0">
                <a:solidFill>
                  <a:srgbClr val="050505"/>
                </a:solidFill>
              </a:rPr>
              <a:t>Right: </a:t>
            </a:r>
            <a:r>
              <a:rPr lang="en-US" sz="1100" dirty="0">
                <a:solidFill>
                  <a:srgbClr val="050505"/>
                </a:solidFill>
              </a:rPr>
              <a:t>Home Missionary Cale Mead (left) from Christ the Rock in Canton, GA, with his mentor Steven Prahl (Foundation, Payton, CO) during a visit leading up to their worship launch in October 2023.</a:t>
            </a:r>
            <a:endParaRPr lang="en-US" sz="1100" dirty="0">
              <a:solidFill>
                <a:srgbClr val="000000"/>
              </a:solidFill>
            </a:endParaRPr>
          </a:p>
          <a:p>
            <a:pPr defTabSz="931774">
              <a:defRPr/>
            </a:pPr>
            <a:endParaRPr lang="en-US" sz="1100" dirty="0">
              <a:solidFill>
                <a:srgbClr val="000000"/>
              </a:solidFill>
            </a:endParaRPr>
          </a:p>
          <a:p>
            <a:pPr defTabSz="931774">
              <a:defRPr/>
            </a:pPr>
            <a:r>
              <a:rPr lang="en-US" sz="1100" dirty="0">
                <a:solidFill>
                  <a:srgbClr val="000000"/>
                </a:solidFill>
              </a:rPr>
              <a:t>New church planters are not left to fend on their own! </a:t>
            </a:r>
          </a:p>
          <a:p>
            <a:pPr defTabSz="931774">
              <a:defRPr/>
            </a:pPr>
            <a:endParaRPr lang="en-US" sz="1100" dirty="0">
              <a:solidFill>
                <a:srgbClr val="000000"/>
              </a:solidFill>
            </a:endParaRPr>
          </a:p>
          <a:p>
            <a:pPr>
              <a:lnSpc>
                <a:spcPct val="107000"/>
              </a:lnSpc>
              <a:spcAft>
                <a:spcPts val="815"/>
              </a:spcAft>
            </a:pPr>
            <a:r>
              <a:rPr lang="en-US" sz="1600" b="0" i="0" dirty="0">
                <a:solidFill>
                  <a:srgbClr val="666666"/>
                </a:solidFill>
                <a:effectLst/>
                <a:latin typeface="lora" pitchFamily="2" charset="0"/>
              </a:rPr>
              <a:t>Brand new church planters gather together with experienced home missionaries for a Church Planter Intensive at Carbon Valley Lutheran Church in Firestone, Colo. </a:t>
            </a:r>
            <a:r>
              <a:rPr lang="en-US" sz="1100" dirty="0">
                <a:solidFill>
                  <a:srgbClr val="C00000"/>
                </a:solidFill>
                <a:ea typeface="Calibri" panose="020F0502020204030204" pitchFamily="34" charset="0"/>
                <a:cs typeface="Calibri" panose="020F0502020204030204" pitchFamily="34" charset="0"/>
              </a:rPr>
              <a:t>The most recent one occurred in August 2024. </a:t>
            </a:r>
            <a:r>
              <a:rPr lang="en-US" sz="1600" b="0" i="0" dirty="0">
                <a:solidFill>
                  <a:srgbClr val="666666"/>
                </a:solidFill>
                <a:effectLst/>
                <a:latin typeface="lora" pitchFamily="2" charset="0"/>
              </a:rPr>
              <a:t>Experienced church planter Jared Oldenburg (Eternal Rock – Castle Rock, Colo.) developed the program and Home Missionary Matt Rothe (The Way – Fredericksburg, Va.) now leads the training. This extended weekend seminar encourages and equips pastors who are called to plant brand new home mission churches. </a:t>
            </a:r>
            <a:r>
              <a:rPr lang="en-US" sz="1100" dirty="0">
                <a:solidFill>
                  <a:srgbClr val="000000"/>
                </a:solidFill>
              </a:rPr>
              <a:t>The purpose of this event is to: </a:t>
            </a:r>
          </a:p>
          <a:p>
            <a:pPr defTabSz="931774">
              <a:defRPr/>
            </a:pPr>
            <a:endParaRPr lang="en-US" sz="1100" dirty="0">
              <a:solidFill>
                <a:srgbClr val="000000"/>
              </a:solidFill>
            </a:endParaRPr>
          </a:p>
          <a:p>
            <a:pPr marL="349415" indent="-349415">
              <a:buFont typeface="Arial" panose="020B0604020202020204" pitchFamily="34" charset="0"/>
              <a:buChar char="•"/>
            </a:pPr>
            <a:r>
              <a:rPr lang="en-US" sz="1100" dirty="0">
                <a:solidFill>
                  <a:srgbClr val="1E1919"/>
                </a:solidFill>
              </a:rPr>
              <a:t>Talk through church planting principals.</a:t>
            </a:r>
          </a:p>
          <a:p>
            <a:pPr marL="349415" indent="-349415">
              <a:buFont typeface="Arial" panose="020B0604020202020204" pitchFamily="34" charset="0"/>
              <a:buChar char="•"/>
            </a:pPr>
            <a:r>
              <a:rPr lang="en-US" sz="1100" dirty="0">
                <a:solidFill>
                  <a:srgbClr val="1E1919"/>
                </a:solidFill>
              </a:rPr>
              <a:t>Be a sounding board to new missionaries and their unique situations.</a:t>
            </a:r>
          </a:p>
          <a:p>
            <a:pPr marL="349415" indent="-349415">
              <a:buFont typeface="Arial" panose="020B0604020202020204" pitchFamily="34" charset="0"/>
              <a:buChar char="•"/>
            </a:pPr>
            <a:r>
              <a:rPr lang="en-US" sz="1100" dirty="0">
                <a:solidFill>
                  <a:srgbClr val="1E1919"/>
                </a:solidFill>
              </a:rPr>
              <a:t>Give the missionary a chance to think about</a:t>
            </a:r>
            <a:r>
              <a:rPr lang="en-US" sz="1100" i="1" dirty="0">
                <a:solidFill>
                  <a:srgbClr val="1E1919"/>
                </a:solidFill>
              </a:rPr>
              <a:t> all </a:t>
            </a:r>
            <a:r>
              <a:rPr lang="en-US" sz="1100" dirty="0">
                <a:solidFill>
                  <a:srgbClr val="1E1919"/>
                </a:solidFill>
              </a:rPr>
              <a:t>aspects of starting a church</a:t>
            </a:r>
          </a:p>
          <a:p>
            <a:pPr marL="349415" indent="-349415">
              <a:buFont typeface="Arial" panose="020B0604020202020204" pitchFamily="34" charset="0"/>
              <a:buChar char="•"/>
            </a:pPr>
            <a:r>
              <a:rPr lang="en-US" sz="1100" dirty="0">
                <a:solidFill>
                  <a:srgbClr val="1E1919"/>
                </a:solidFill>
              </a:rPr>
              <a:t>Encourage the missionary to make decisions and plans based on the core group, community and place God has placed him. In other words, don’t copy, but instead learn to lead intuitively.</a:t>
            </a:r>
          </a:p>
          <a:p>
            <a:pPr marL="349415" indent="-349415">
              <a:buFont typeface="Arial" panose="020B0604020202020204" pitchFamily="34" charset="0"/>
              <a:buChar char="•"/>
            </a:pPr>
            <a:r>
              <a:rPr lang="en-US" sz="1100" dirty="0">
                <a:solidFill>
                  <a:srgbClr val="1E1919"/>
                </a:solidFill>
              </a:rPr>
              <a:t>Help the missionary establish some big picture benchmarks/activities.</a:t>
            </a:r>
          </a:p>
          <a:p>
            <a:pPr marL="349415" indent="-349415">
              <a:buFont typeface="Arial" panose="020B0604020202020204" pitchFamily="34" charset="0"/>
              <a:buChar char="•"/>
            </a:pPr>
            <a:r>
              <a:rPr lang="en-US" sz="1100" dirty="0">
                <a:solidFill>
                  <a:srgbClr val="1E1919"/>
                </a:solidFill>
              </a:rPr>
              <a:t>Offer encouragement by openly sharing what it’s like to be a church planter</a:t>
            </a:r>
          </a:p>
          <a:p>
            <a:pPr marL="349415" indent="-349415">
              <a:buFont typeface="Arial" panose="020B0604020202020204" pitchFamily="34" charset="0"/>
              <a:buChar char="•"/>
            </a:pPr>
            <a:r>
              <a:rPr lang="en-US" sz="1100" dirty="0">
                <a:solidFill>
                  <a:srgbClr val="1E1919"/>
                </a:solidFill>
              </a:rPr>
              <a:t>Provide the opportunity for a new missionary to network with other missionaries.</a:t>
            </a:r>
            <a:endParaRPr lang="en-US" sz="11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endParaRPr lang="en-US" sz="1100" dirty="0">
              <a:solidFill>
                <a:srgbClr val="C00000"/>
              </a:solidFill>
              <a:ea typeface="Calibri" panose="020F0502020204030204" pitchFamily="34" charset="0"/>
              <a:cs typeface="Calibri" panose="020F0502020204030204" pitchFamily="34" charset="0"/>
            </a:endParaRPr>
          </a:p>
          <a:p>
            <a:pPr algn="just" fontAlgn="base"/>
            <a:r>
              <a:rPr lang="en-US" sz="1600" b="0" i="0" dirty="0">
                <a:solidFill>
                  <a:srgbClr val="666666"/>
                </a:solidFill>
                <a:effectLst/>
                <a:latin typeface="lora" pitchFamily="2" charset="0"/>
              </a:rPr>
              <a:t>After the intensive, new church planters are paired with a coach from an established mission church to guide them for their first two years of launching a new church. Home Missionary Joel Schulz (Divine Savior – Delray Beach, Fla.) leads that portion of the program.</a:t>
            </a:r>
          </a:p>
          <a:p>
            <a:pPr algn="just" fontAlgn="base"/>
            <a:endParaRPr lang="en-US" sz="1600" b="0" i="0" dirty="0">
              <a:solidFill>
                <a:srgbClr val="666666"/>
              </a:solidFill>
              <a:effectLst/>
              <a:latin typeface="lora" pitchFamily="2" charset="0"/>
            </a:endParaRPr>
          </a:p>
          <a:p>
            <a:pPr algn="just" fontAlgn="base"/>
            <a:r>
              <a:rPr lang="en-US" sz="1600" b="0" i="0" dirty="0">
                <a:solidFill>
                  <a:srgbClr val="666666"/>
                </a:solidFill>
                <a:effectLst/>
                <a:latin typeface="lora" pitchFamily="2" charset="0"/>
              </a:rPr>
              <a:t>Both the Church Planter Intensive and the coaching program are sponsored and encouraged by WELS Home Missions.</a:t>
            </a:r>
          </a:p>
          <a:p>
            <a:pPr>
              <a:lnSpc>
                <a:spcPct val="107000"/>
              </a:lnSpc>
              <a:spcAft>
                <a:spcPts val="815"/>
              </a:spcAft>
            </a:pPr>
            <a:endParaRPr lang="en-US" sz="1100" dirty="0">
              <a:ea typeface="Calibri" panose="020F0502020204030204" pitchFamily="34" charset="0"/>
              <a:cs typeface="Times New Roman" panose="02020603050405020304" pitchFamily="18" charset="0"/>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“As much as Church Planter Intensive was able to ground me, set our ministry on a good path, and send us out with valuable information, the coaching program is now my lifeline in an ongoing way. My coach is the most-accessible avenue to bounce ideas off, get input from, and help me grow as a pastor.” – Rev. Joe Lindloff, church planter in Marquette, Mich.</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498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Missions welcomes Mark Gabb as the new administrator for WELS Home Missions. Gabb began serving in this role in January following a vacancy in the position since spring 2022, when previous administrator Keith Free accepted a call to parish ministry. Gabb was formally installed as the Home Missions administrator Wed., Jan. 31, at the WELS Center for Mission and Ministry weekly chapel service. Gabb is not new to the work of WELS Home Missions. He has served as a member of the Board for Home Missions for ten years and as chairman for three, taking on additional leadership responsibilities during the vacancy.</a:t>
            </a:r>
          </a:p>
        </p:txBody>
      </p:sp>
      <p:sp>
        <p:nvSpPr>
          <p:cNvPr id="4" name="Slide Number Placeholder 3"/>
          <p:cNvSpPr>
            <a:spLocks noGrp="1"/>
          </p:cNvSpPr>
          <p:nvPr>
            <p:ph type="sldNum" sz="quarter" idx="5"/>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393483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4/10/2025</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4/10/2025</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6.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7.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4/10/2025</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4/10/2025</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4/10/2025</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4/10/2025</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image" Target="../media/image13.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13.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hyperlink" Target="https://wels.net/faces-of-faith-jerry-and-denice/"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B5725-0116-5489-3AA7-6107133324F8}"/>
              </a:ext>
            </a:extLst>
          </p:cNvPr>
          <p:cNvSpPr txBox="1"/>
          <p:nvPr/>
        </p:nvSpPr>
        <p:spPr>
          <a:xfrm>
            <a:off x="495300" y="1823197"/>
            <a:ext cx="4305300" cy="3785652"/>
          </a:xfrm>
          <a:prstGeom prst="rect">
            <a:avLst/>
          </a:prstGeom>
          <a:noFill/>
        </p:spPr>
        <p:txBody>
          <a:bodyPr wrap="square" rtlCol="0">
            <a:spAutoFit/>
          </a:bodyPr>
          <a:lstStyle/>
          <a:p>
            <a:r>
              <a:rPr lang="en-US" sz="6000" dirty="0">
                <a:solidFill>
                  <a:schemeClr val="bg1"/>
                </a:solidFill>
              </a:rPr>
              <a:t>Exploratory missions </a:t>
            </a:r>
            <a:br>
              <a:rPr lang="en-US" sz="6000" dirty="0">
                <a:solidFill>
                  <a:schemeClr val="bg1"/>
                </a:solidFill>
              </a:rPr>
            </a:br>
            <a:r>
              <a:rPr lang="en-US" sz="6000" dirty="0">
                <a:solidFill>
                  <a:schemeClr val="bg1"/>
                </a:solidFill>
              </a:rPr>
              <a:t>in your district</a:t>
            </a:r>
          </a:p>
        </p:txBody>
      </p:sp>
      <p:pic>
        <p:nvPicPr>
          <p:cNvPr id="2" name="Picture 1" descr="Text&#10;&#10;Description automatically generated">
            <a:extLst>
              <a:ext uri="{FF2B5EF4-FFF2-40B4-BE49-F238E27FC236}">
                <a16:creationId xmlns:a16="http://schemas.microsoft.com/office/drawing/2014/main" id="{730FB25B-02D4-D671-93B2-95167134875E}"/>
              </a:ext>
            </a:extLst>
          </p:cNvPr>
          <p:cNvPicPr>
            <a:picLocks noChangeAspect="1"/>
          </p:cNvPicPr>
          <p:nvPr/>
        </p:nvPicPr>
        <p:blipFill>
          <a:blip r:embed="rId3"/>
          <a:stretch>
            <a:fillRect/>
          </a:stretch>
        </p:blipFill>
        <p:spPr>
          <a:xfrm>
            <a:off x="0" y="-1"/>
            <a:ext cx="2985386" cy="1403131"/>
          </a:xfrm>
          <a:prstGeom prst="rect">
            <a:avLst/>
          </a:prstGeom>
        </p:spPr>
      </p:pic>
      <p:pic>
        <p:nvPicPr>
          <p:cNvPr id="4" name="Picture 3" descr="Map&#10;&#10;Description automatically generated">
            <a:extLst>
              <a:ext uri="{FF2B5EF4-FFF2-40B4-BE49-F238E27FC236}">
                <a16:creationId xmlns:a16="http://schemas.microsoft.com/office/drawing/2014/main" id="{4491412D-C03E-4075-75CB-6AB3B2333E65}"/>
              </a:ext>
            </a:extLst>
          </p:cNvPr>
          <p:cNvPicPr>
            <a:picLocks noChangeAspect="1"/>
          </p:cNvPicPr>
          <p:nvPr/>
        </p:nvPicPr>
        <p:blipFill rotWithShape="1">
          <a:blip r:embed="rId4"/>
          <a:srcRect l="7551" r="3973"/>
          <a:stretch/>
        </p:blipFill>
        <p:spPr>
          <a:xfrm>
            <a:off x="5249779" y="1150735"/>
            <a:ext cx="6268453" cy="455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63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42716" y="1844902"/>
            <a:ext cx="6448927" cy="347787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a:effectLst/>
                <a:latin typeface="+mj-lt"/>
                <a:ea typeface="Calibri" panose="020F0502020204030204" pitchFamily="34" charset="0"/>
                <a:cs typeface="Times New Roman" panose="02020603050405020304" pitchFamily="18" charset="0"/>
              </a:rPr>
              <a:t>Arlington, Tenn.</a:t>
            </a:r>
          </a:p>
          <a:p>
            <a:pPr marL="457200" indent="-457200">
              <a:spcAft>
                <a:spcPts val="1200"/>
              </a:spcAft>
              <a:buFont typeface="Arial" panose="020B0604020202020204" pitchFamily="34" charset="0"/>
              <a:buChar char="•"/>
            </a:pPr>
            <a:r>
              <a:rPr lang="en-US" sz="3600">
                <a:latin typeface="+mj-lt"/>
                <a:ea typeface="Calibri" panose="020F0502020204030204" pitchFamily="34" charset="0"/>
                <a:cs typeface="Times New Roman" panose="02020603050405020304" pitchFamily="18" charset="0"/>
              </a:rPr>
              <a:t>Erie, Colo.</a:t>
            </a:r>
          </a:p>
          <a:p>
            <a:pPr marL="457200" indent="-457200">
              <a:spcAft>
                <a:spcPts val="1200"/>
              </a:spcAft>
              <a:buFont typeface="Arial" panose="020B0604020202020204" pitchFamily="34" charset="0"/>
              <a:buChar char="•"/>
            </a:pPr>
            <a:r>
              <a:rPr lang="en-US" sz="3600">
                <a:effectLst/>
                <a:latin typeface="+mj-lt"/>
                <a:ea typeface="Calibri" panose="020F0502020204030204" pitchFamily="34" charset="0"/>
                <a:cs typeface="Times New Roman" panose="02020603050405020304" pitchFamily="18" charset="0"/>
              </a:rPr>
              <a:t>Jarrell, Texas</a:t>
            </a:r>
          </a:p>
          <a:p>
            <a:pPr marL="457200" indent="-457200">
              <a:spcAft>
                <a:spcPts val="1200"/>
              </a:spcAft>
              <a:buFont typeface="Arial" panose="020B0604020202020204" pitchFamily="34" charset="0"/>
              <a:buChar char="•"/>
            </a:pPr>
            <a:r>
              <a:rPr lang="en-US" sz="3600">
                <a:latin typeface="+mj-lt"/>
                <a:ea typeface="Calibri" panose="020F0502020204030204" pitchFamily="34" charset="0"/>
                <a:cs typeface="Times New Roman" panose="02020603050405020304" pitchFamily="18" charset="0"/>
              </a:rPr>
              <a:t>Madison, Wis.</a:t>
            </a:r>
          </a:p>
          <a:p>
            <a:pPr marL="457200" indent="-457200">
              <a:spcAft>
                <a:spcPts val="1200"/>
              </a:spcAft>
              <a:buFont typeface="Arial" panose="020B0604020202020204" pitchFamily="34" charset="0"/>
              <a:buChar char="•"/>
            </a:pPr>
            <a:r>
              <a:rPr lang="en-US" sz="3600">
                <a:effectLst/>
                <a:latin typeface="+mj-lt"/>
                <a:ea typeface="Calibri" panose="020F0502020204030204" pitchFamily="34" charset="0"/>
                <a:cs typeface="Times New Roman" panose="02020603050405020304" pitchFamily="18" charset="0"/>
              </a:rPr>
              <a:t>San Tan Valley, Ariz.</a:t>
            </a:r>
          </a:p>
        </p:txBody>
      </p:sp>
      <p:sp>
        <p:nvSpPr>
          <p:cNvPr id="8" name="TextBox 7">
            <a:extLst>
              <a:ext uri="{FF2B5EF4-FFF2-40B4-BE49-F238E27FC236}">
                <a16:creationId xmlns:a16="http://schemas.microsoft.com/office/drawing/2014/main" id="{EEFB4D62-DB09-E00A-4057-D34142956606}"/>
              </a:ext>
            </a:extLst>
          </p:cNvPr>
          <p:cNvSpPr txBox="1"/>
          <p:nvPr/>
        </p:nvSpPr>
        <p:spPr>
          <a:xfrm>
            <a:off x="542716" y="568508"/>
            <a:ext cx="7111688" cy="707886"/>
          </a:xfrm>
          <a:prstGeom prst="rect">
            <a:avLst/>
          </a:prstGeom>
          <a:noFill/>
        </p:spPr>
        <p:txBody>
          <a:bodyPr wrap="square">
            <a:spAutoFit/>
          </a:bodyPr>
          <a:lstStyle/>
          <a:p>
            <a:r>
              <a:rPr lang="en-US" sz="4000" b="1">
                <a:solidFill>
                  <a:srgbClr val="005EB8"/>
                </a:solidFill>
                <a:effectLst>
                  <a:outerShdw blurRad="38100" dist="38100" dir="2700000" algn="tl">
                    <a:srgbClr val="000000">
                      <a:alpha val="43137"/>
                    </a:srgbClr>
                  </a:outerShdw>
                </a:effectLst>
              </a:rPr>
              <a:t>2025 New Starts: </a:t>
            </a:r>
          </a:p>
        </p:txBody>
      </p:sp>
    </p:spTree>
    <p:extLst>
      <p:ext uri="{BB962C8B-B14F-4D97-AF65-F5344CB8AC3E}">
        <p14:creationId xmlns:p14="http://schemas.microsoft.com/office/powerpoint/2010/main" val="2225969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hay&#10;&#10;AI-generated content may be incorrect.">
            <a:extLst>
              <a:ext uri="{FF2B5EF4-FFF2-40B4-BE49-F238E27FC236}">
                <a16:creationId xmlns:a16="http://schemas.microsoft.com/office/drawing/2014/main" id="{346AFACD-D0CF-658B-754B-5E1911AA4AF2}"/>
              </a:ext>
            </a:extLst>
          </p:cNvPr>
          <p:cNvPicPr>
            <a:picLocks noChangeAspect="1"/>
          </p:cNvPicPr>
          <p:nvPr/>
        </p:nvPicPr>
        <p:blipFill>
          <a:blip r:embed="rId3"/>
          <a:srcRect t="25000"/>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a:solidFill>
                  <a:schemeClr val="bg1"/>
                </a:solidFill>
              </a:rPr>
              <a:t>New Start – Arlington, Tenn.</a:t>
            </a:r>
          </a:p>
        </p:txBody>
      </p:sp>
    </p:spTree>
    <p:extLst>
      <p:ext uri="{BB962C8B-B14F-4D97-AF65-F5344CB8AC3E}">
        <p14:creationId xmlns:p14="http://schemas.microsoft.com/office/powerpoint/2010/main" val="2429019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0E202-F6AB-C83A-FEF7-0574F5D67593}"/>
            </a:ext>
          </a:extLst>
        </p:cNvPr>
        <p:cNvGrpSpPr/>
        <p:nvPr/>
      </p:nvGrpSpPr>
      <p:grpSpPr>
        <a:xfrm>
          <a:off x="0" y="0"/>
          <a:ext cx="0" cy="0"/>
          <a:chOff x="0" y="0"/>
          <a:chExt cx="0" cy="0"/>
        </a:xfrm>
      </p:grpSpPr>
      <p:pic>
        <p:nvPicPr>
          <p:cNvPr id="3" name="Picture 2" descr="A group of people standing in front of a building&#10;&#10;AI-generated content may be incorrect.">
            <a:extLst>
              <a:ext uri="{FF2B5EF4-FFF2-40B4-BE49-F238E27FC236}">
                <a16:creationId xmlns:a16="http://schemas.microsoft.com/office/drawing/2014/main" id="{FA47CE19-1B60-CB08-B55D-69A4E707E1DE}"/>
              </a:ext>
            </a:extLst>
          </p:cNvPr>
          <p:cNvPicPr>
            <a:picLocks noChangeAspect="1"/>
          </p:cNvPicPr>
          <p:nvPr/>
        </p:nvPicPr>
        <p:blipFill>
          <a:blip r:embed="rId3"/>
          <a:stretch>
            <a:fillRect/>
          </a:stretch>
        </p:blipFill>
        <p:spPr>
          <a:xfrm>
            <a:off x="5839644" y="1"/>
            <a:ext cx="6352356" cy="6858000"/>
          </a:xfrm>
          <a:prstGeom prst="rect">
            <a:avLst/>
          </a:prstGeom>
        </p:spPr>
      </p:pic>
      <p:pic>
        <p:nvPicPr>
          <p:cNvPr id="7" name="Picture 6" descr="A group of people standing in a field&#10;&#10;AI-generated content may be incorrect.">
            <a:extLst>
              <a:ext uri="{FF2B5EF4-FFF2-40B4-BE49-F238E27FC236}">
                <a16:creationId xmlns:a16="http://schemas.microsoft.com/office/drawing/2014/main" id="{D9DC7C1E-5C15-631B-676D-DC5736E12FF8}"/>
              </a:ext>
            </a:extLst>
          </p:cNvPr>
          <p:cNvPicPr>
            <a:picLocks noChangeAspect="1"/>
          </p:cNvPicPr>
          <p:nvPr/>
        </p:nvPicPr>
        <p:blipFill>
          <a:blip r:embed="rId4"/>
          <a:srcRect t="3495" b="10827"/>
          <a:stretch/>
        </p:blipFill>
        <p:spPr>
          <a:xfrm>
            <a:off x="0" y="0"/>
            <a:ext cx="5839644" cy="6857999"/>
          </a:xfrm>
          <a:prstGeom prst="rect">
            <a:avLst/>
          </a:prstGeom>
        </p:spPr>
      </p:pic>
      <p:pic>
        <p:nvPicPr>
          <p:cNvPr id="4" name="Picture 3" descr="blackopacity30.png">
            <a:extLst>
              <a:ext uri="{FF2B5EF4-FFF2-40B4-BE49-F238E27FC236}">
                <a16:creationId xmlns:a16="http://schemas.microsoft.com/office/drawing/2014/main" id="{F3311FF6-AFD0-D7B3-FD1B-C9F15D80CA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D9E22CE0-ECF2-7D47-1DD3-3644F5CC4962}"/>
              </a:ext>
            </a:extLst>
          </p:cNvPr>
          <p:cNvSpPr txBox="1"/>
          <p:nvPr/>
        </p:nvSpPr>
        <p:spPr>
          <a:xfrm>
            <a:off x="247649" y="5747177"/>
            <a:ext cx="11696700" cy="830997"/>
          </a:xfrm>
          <a:prstGeom prst="rect">
            <a:avLst/>
          </a:prstGeom>
          <a:noFill/>
        </p:spPr>
        <p:txBody>
          <a:bodyPr wrap="square" rtlCol="0">
            <a:spAutoFit/>
          </a:bodyPr>
          <a:lstStyle/>
          <a:p>
            <a:r>
              <a:rPr lang="en-US" sz="4800">
                <a:solidFill>
                  <a:schemeClr val="bg1"/>
                </a:solidFill>
              </a:rPr>
              <a:t>New Start – Erie, Colo.</a:t>
            </a:r>
          </a:p>
        </p:txBody>
      </p:sp>
    </p:spTree>
    <p:extLst>
      <p:ext uri="{BB962C8B-B14F-4D97-AF65-F5344CB8AC3E}">
        <p14:creationId xmlns:p14="http://schemas.microsoft.com/office/powerpoint/2010/main" val="2080884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116B4-1B75-4655-D647-E6D75DEE9196}"/>
            </a:ext>
          </a:extLst>
        </p:cNvPr>
        <p:cNvGrpSpPr/>
        <p:nvPr/>
      </p:nvGrpSpPr>
      <p:grpSpPr>
        <a:xfrm>
          <a:off x="0" y="0"/>
          <a:ext cx="0" cy="0"/>
          <a:chOff x="0" y="0"/>
          <a:chExt cx="0" cy="0"/>
        </a:xfrm>
      </p:grpSpPr>
      <p:pic>
        <p:nvPicPr>
          <p:cNvPr id="7" name="Picture 6" descr="A person in a suit kneeling next to a person&#10;&#10;AI-generated content may be incorrect.">
            <a:extLst>
              <a:ext uri="{FF2B5EF4-FFF2-40B4-BE49-F238E27FC236}">
                <a16:creationId xmlns:a16="http://schemas.microsoft.com/office/drawing/2014/main" id="{6DC7FA4E-ACBB-314D-5024-231D1FF53964}"/>
              </a:ext>
            </a:extLst>
          </p:cNvPr>
          <p:cNvPicPr>
            <a:picLocks noChangeAspect="1"/>
          </p:cNvPicPr>
          <p:nvPr/>
        </p:nvPicPr>
        <p:blipFill>
          <a:blip r:embed="rId3"/>
          <a:srcRect l="16693" r="10705"/>
          <a:stretch/>
        </p:blipFill>
        <p:spPr>
          <a:xfrm>
            <a:off x="-2" y="0"/>
            <a:ext cx="5219700" cy="6858000"/>
          </a:xfrm>
          <a:prstGeom prst="rect">
            <a:avLst/>
          </a:prstGeom>
        </p:spPr>
      </p:pic>
      <p:pic>
        <p:nvPicPr>
          <p:cNvPr id="3" name="Picture 2" descr="A person sitting on a red carpet with a group of people sitting on the floor&#10;&#10;AI-generated content may be incorrect.">
            <a:extLst>
              <a:ext uri="{FF2B5EF4-FFF2-40B4-BE49-F238E27FC236}">
                <a16:creationId xmlns:a16="http://schemas.microsoft.com/office/drawing/2014/main" id="{27D3E82A-E223-3C6A-B4DF-8C3301998105}"/>
              </a:ext>
            </a:extLst>
          </p:cNvPr>
          <p:cNvPicPr>
            <a:picLocks noChangeAspect="1"/>
          </p:cNvPicPr>
          <p:nvPr/>
        </p:nvPicPr>
        <p:blipFill>
          <a:blip r:embed="rId4"/>
          <a:srcRect t="30125" r="5280"/>
          <a:stretch/>
        </p:blipFill>
        <p:spPr>
          <a:xfrm>
            <a:off x="5219698" y="0"/>
            <a:ext cx="6972300" cy="6858000"/>
          </a:xfrm>
          <a:prstGeom prst="rect">
            <a:avLst/>
          </a:prstGeom>
        </p:spPr>
      </p:pic>
      <p:pic>
        <p:nvPicPr>
          <p:cNvPr id="4" name="Picture 3" descr="blackopacity30.png">
            <a:extLst>
              <a:ext uri="{FF2B5EF4-FFF2-40B4-BE49-F238E27FC236}">
                <a16:creationId xmlns:a16="http://schemas.microsoft.com/office/drawing/2014/main" id="{5FFDC519-048B-64E3-2F41-FF7DC31D6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EA18D84-3614-768C-07BA-2D44B5DF632E}"/>
              </a:ext>
            </a:extLst>
          </p:cNvPr>
          <p:cNvSpPr txBox="1"/>
          <p:nvPr/>
        </p:nvSpPr>
        <p:spPr>
          <a:xfrm>
            <a:off x="247649" y="5747177"/>
            <a:ext cx="11696700" cy="830997"/>
          </a:xfrm>
          <a:prstGeom prst="rect">
            <a:avLst/>
          </a:prstGeom>
          <a:noFill/>
        </p:spPr>
        <p:txBody>
          <a:bodyPr wrap="square" rtlCol="0">
            <a:spAutoFit/>
          </a:bodyPr>
          <a:lstStyle/>
          <a:p>
            <a:r>
              <a:rPr lang="en-US" sz="4800">
                <a:solidFill>
                  <a:schemeClr val="bg1"/>
                </a:solidFill>
              </a:rPr>
              <a:t>New Start – Jarrell, Texas</a:t>
            </a:r>
          </a:p>
        </p:txBody>
      </p:sp>
    </p:spTree>
    <p:extLst>
      <p:ext uri="{BB962C8B-B14F-4D97-AF65-F5344CB8AC3E}">
        <p14:creationId xmlns:p14="http://schemas.microsoft.com/office/powerpoint/2010/main" val="325497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192B-0550-EC78-F45E-37AD5A28947F}"/>
            </a:ext>
          </a:extLst>
        </p:cNvPr>
        <p:cNvGrpSpPr/>
        <p:nvPr/>
      </p:nvGrpSpPr>
      <p:grpSpPr>
        <a:xfrm>
          <a:off x="0" y="0"/>
          <a:ext cx="0" cy="0"/>
          <a:chOff x="0" y="0"/>
          <a:chExt cx="0" cy="0"/>
        </a:xfrm>
      </p:grpSpPr>
      <p:pic>
        <p:nvPicPr>
          <p:cNvPr id="3" name="Picture 2" descr="A group of people in a room with tables and chairs&#10;&#10;AI-generated content may be incorrect.">
            <a:extLst>
              <a:ext uri="{FF2B5EF4-FFF2-40B4-BE49-F238E27FC236}">
                <a16:creationId xmlns:a16="http://schemas.microsoft.com/office/drawing/2014/main" id="{A80915DB-45E9-E465-8421-27C8964D99D6}"/>
              </a:ext>
            </a:extLst>
          </p:cNvPr>
          <p:cNvPicPr>
            <a:picLocks noChangeAspect="1"/>
          </p:cNvPicPr>
          <p:nvPr/>
        </p:nvPicPr>
        <p:blipFill>
          <a:blip r:embed="rId3"/>
          <a:srcRect t="19210" b="5790"/>
          <a:stretch/>
        </p:blipFill>
        <p:spPr>
          <a:xfrm>
            <a:off x="0" y="0"/>
            <a:ext cx="12192000" cy="6858001"/>
          </a:xfrm>
          <a:prstGeom prst="rect">
            <a:avLst/>
          </a:prstGeom>
        </p:spPr>
      </p:pic>
      <p:pic>
        <p:nvPicPr>
          <p:cNvPr id="4" name="Picture 3" descr="blackopacity30.png">
            <a:extLst>
              <a:ext uri="{FF2B5EF4-FFF2-40B4-BE49-F238E27FC236}">
                <a16:creationId xmlns:a16="http://schemas.microsoft.com/office/drawing/2014/main" id="{5BDAEEEB-BFB3-D562-1A24-B2E3B4989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BF96257-C79B-6D44-4F95-3BE108B668CA}"/>
              </a:ext>
            </a:extLst>
          </p:cNvPr>
          <p:cNvSpPr txBox="1"/>
          <p:nvPr/>
        </p:nvSpPr>
        <p:spPr>
          <a:xfrm>
            <a:off x="247649" y="5747177"/>
            <a:ext cx="11696700" cy="830997"/>
          </a:xfrm>
          <a:prstGeom prst="rect">
            <a:avLst/>
          </a:prstGeom>
          <a:noFill/>
        </p:spPr>
        <p:txBody>
          <a:bodyPr wrap="square" rtlCol="0">
            <a:spAutoFit/>
          </a:bodyPr>
          <a:lstStyle/>
          <a:p>
            <a:r>
              <a:rPr lang="en-US" sz="4800">
                <a:solidFill>
                  <a:schemeClr val="bg1"/>
                </a:solidFill>
              </a:rPr>
              <a:t>New Start – Madison, Wis.</a:t>
            </a:r>
          </a:p>
        </p:txBody>
      </p:sp>
    </p:spTree>
    <p:extLst>
      <p:ext uri="{BB962C8B-B14F-4D97-AF65-F5344CB8AC3E}">
        <p14:creationId xmlns:p14="http://schemas.microsoft.com/office/powerpoint/2010/main" val="3832967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6053-1795-EC12-B621-76C32D41A7BD}"/>
            </a:ext>
          </a:extLst>
        </p:cNvPr>
        <p:cNvGrpSpPr/>
        <p:nvPr/>
      </p:nvGrpSpPr>
      <p:grpSpPr>
        <a:xfrm>
          <a:off x="0" y="0"/>
          <a:ext cx="0" cy="0"/>
          <a:chOff x="0" y="0"/>
          <a:chExt cx="0" cy="0"/>
        </a:xfrm>
      </p:grpSpPr>
      <p:pic>
        <p:nvPicPr>
          <p:cNvPr id="3" name="Picture 2" descr="A group of people standing under a blue tent&#10;&#10;AI-generated content may be incorrect.">
            <a:extLst>
              <a:ext uri="{FF2B5EF4-FFF2-40B4-BE49-F238E27FC236}">
                <a16:creationId xmlns:a16="http://schemas.microsoft.com/office/drawing/2014/main" id="{6507BBA2-39E6-A31A-FA13-DFC6C9D6CE68}"/>
              </a:ext>
            </a:extLst>
          </p:cNvPr>
          <p:cNvPicPr>
            <a:picLocks noChangeAspect="1"/>
          </p:cNvPicPr>
          <p:nvPr/>
        </p:nvPicPr>
        <p:blipFill>
          <a:blip r:embed="rId3"/>
          <a:srcRect t="33178"/>
          <a:stretch/>
        </p:blipFill>
        <p:spPr>
          <a:xfrm>
            <a:off x="-2" y="-1"/>
            <a:ext cx="12192002" cy="6858001"/>
          </a:xfrm>
          <a:prstGeom prst="rect">
            <a:avLst/>
          </a:prstGeom>
        </p:spPr>
      </p:pic>
      <p:pic>
        <p:nvPicPr>
          <p:cNvPr id="4" name="Picture 3" descr="blackopacity30.png">
            <a:extLst>
              <a:ext uri="{FF2B5EF4-FFF2-40B4-BE49-F238E27FC236}">
                <a16:creationId xmlns:a16="http://schemas.microsoft.com/office/drawing/2014/main" id="{12785A56-C1AE-63CF-48E1-288CAD36C8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D6E2F3E-FDFD-1A01-320F-F16E388F7A89}"/>
              </a:ext>
            </a:extLst>
          </p:cNvPr>
          <p:cNvSpPr txBox="1"/>
          <p:nvPr/>
        </p:nvSpPr>
        <p:spPr>
          <a:xfrm>
            <a:off x="247649" y="5747177"/>
            <a:ext cx="11696700" cy="830997"/>
          </a:xfrm>
          <a:prstGeom prst="rect">
            <a:avLst/>
          </a:prstGeom>
          <a:noFill/>
        </p:spPr>
        <p:txBody>
          <a:bodyPr wrap="square" rtlCol="0">
            <a:spAutoFit/>
          </a:bodyPr>
          <a:lstStyle/>
          <a:p>
            <a:r>
              <a:rPr lang="en-US" sz="4800">
                <a:solidFill>
                  <a:schemeClr val="bg1"/>
                </a:solidFill>
              </a:rPr>
              <a:t>New Start – San Tan Valley, Ariz.</a:t>
            </a:r>
          </a:p>
        </p:txBody>
      </p:sp>
    </p:spTree>
    <p:extLst>
      <p:ext uri="{BB962C8B-B14F-4D97-AF65-F5344CB8AC3E}">
        <p14:creationId xmlns:p14="http://schemas.microsoft.com/office/powerpoint/2010/main" val="266603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29389" y="1397333"/>
            <a:ext cx="6448927" cy="387798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a:effectLst/>
                <a:latin typeface="+mj-lt"/>
                <a:ea typeface="Calibri" panose="020F0502020204030204" pitchFamily="34" charset="0"/>
                <a:cs typeface="Times New Roman" panose="02020603050405020304" pitchFamily="18" charset="0"/>
              </a:rPr>
              <a:t>Christ, Clarksville, Md.(</a:t>
            </a:r>
            <a:r>
              <a:rPr lang="en-US" sz="2800">
                <a:latin typeface="+mj-lt"/>
                <a:ea typeface="Calibri" panose="020F0502020204030204" pitchFamily="34" charset="0"/>
                <a:cs typeface="Times New Roman" panose="02020603050405020304" pitchFamily="18" charset="0"/>
              </a:rPr>
              <a:t>r</a:t>
            </a:r>
            <a:r>
              <a:rPr lang="en-US" sz="2800">
                <a:effectLst/>
                <a:latin typeface="+mj-lt"/>
                <a:ea typeface="Calibri" panose="020F0502020204030204" pitchFamily="34" charset="0"/>
                <a:cs typeface="Times New Roman" panose="02020603050405020304" pitchFamily="18" charset="0"/>
              </a:rPr>
              <a:t>estart)</a:t>
            </a:r>
          </a:p>
          <a:p>
            <a:pPr marL="457200" indent="-457200">
              <a:spcAft>
                <a:spcPts val="1200"/>
              </a:spcAft>
              <a:buFont typeface="Arial" panose="020B0604020202020204" pitchFamily="34" charset="0"/>
              <a:buChar char="•"/>
            </a:pPr>
            <a:r>
              <a:rPr lang="en-US" sz="2800">
                <a:effectLst/>
                <a:latin typeface="+mj-lt"/>
                <a:ea typeface="Calibri" panose="020F0502020204030204" pitchFamily="34" charset="0"/>
                <a:cs typeface="Times New Roman" panose="02020603050405020304" pitchFamily="18" charset="0"/>
              </a:rPr>
              <a:t>Living Word, Petaluma, Calif. (restart)</a:t>
            </a:r>
          </a:p>
          <a:p>
            <a:pPr marL="457200" indent="-457200">
              <a:spcAft>
                <a:spcPts val="1200"/>
              </a:spcAft>
              <a:buFont typeface="Arial" panose="020B0604020202020204" pitchFamily="34" charset="0"/>
              <a:buChar char="•"/>
            </a:pPr>
            <a:r>
              <a:rPr lang="en-US" sz="2800">
                <a:effectLst/>
                <a:latin typeface="+mj-lt"/>
                <a:ea typeface="Calibri" panose="020F0502020204030204" pitchFamily="34" charset="0"/>
                <a:cs typeface="Times New Roman" panose="02020603050405020304" pitchFamily="18" charset="0"/>
              </a:rPr>
              <a:t>Living Word, Waukesha, Wis.</a:t>
            </a:r>
          </a:p>
          <a:p>
            <a:pPr marL="457200" indent="-457200">
              <a:spcAft>
                <a:spcPts val="1200"/>
              </a:spcAft>
              <a:buFont typeface="Arial" panose="020B0604020202020204" pitchFamily="34" charset="0"/>
              <a:buChar char="•"/>
            </a:pPr>
            <a:r>
              <a:rPr lang="en-US" sz="2800">
                <a:effectLst/>
                <a:latin typeface="+mj-lt"/>
                <a:ea typeface="Calibri" panose="020F0502020204030204" pitchFamily="34" charset="0"/>
                <a:cs typeface="Times New Roman" panose="02020603050405020304" pitchFamily="18" charset="0"/>
              </a:rPr>
              <a:t>Redeemer, Edna, Texas</a:t>
            </a:r>
          </a:p>
          <a:p>
            <a:pPr marL="457200" indent="-457200">
              <a:spcAft>
                <a:spcPts val="1200"/>
              </a:spcAft>
              <a:buFont typeface="Arial" panose="020B0604020202020204" pitchFamily="34" charset="0"/>
              <a:buChar char="•"/>
            </a:pPr>
            <a:r>
              <a:rPr lang="en-US" sz="2800">
                <a:latin typeface="+mj-lt"/>
                <a:ea typeface="Calibri" panose="020F0502020204030204" pitchFamily="34" charset="0"/>
                <a:cs typeface="Times New Roman" panose="02020603050405020304" pitchFamily="18" charset="0"/>
              </a:rPr>
              <a:t>Risen Savior, Lakewood Ranch, Fla.</a:t>
            </a:r>
          </a:p>
          <a:p>
            <a:pPr marL="457200" indent="-457200">
              <a:spcAft>
                <a:spcPts val="1200"/>
              </a:spcAft>
              <a:buFont typeface="Arial" panose="020B0604020202020204" pitchFamily="34" charset="0"/>
              <a:buChar char="•"/>
            </a:pPr>
            <a:r>
              <a:rPr lang="en-US" sz="2800">
                <a:effectLst/>
                <a:latin typeface="+mj-lt"/>
                <a:ea typeface="Calibri" panose="020F0502020204030204" pitchFamily="34" charset="0"/>
                <a:cs typeface="Times New Roman" panose="02020603050405020304" pitchFamily="18" charset="0"/>
              </a:rPr>
              <a:t>Saint Mark</a:t>
            </a:r>
            <a:r>
              <a:rPr lang="en-US" sz="2800">
                <a:latin typeface="+mj-lt"/>
                <a:ea typeface="Calibri" panose="020F0502020204030204" pitchFamily="34" charset="0"/>
                <a:cs typeface="Times New Roman" panose="02020603050405020304" pitchFamily="18" charset="0"/>
              </a:rPr>
              <a:t> </a:t>
            </a:r>
            <a:r>
              <a:rPr lang="en-US" sz="2800">
                <a:effectLst/>
                <a:latin typeface="+mj-lt"/>
                <a:ea typeface="Calibri" panose="020F0502020204030204" pitchFamily="34" charset="0"/>
                <a:cs typeface="Times New Roman" panose="02020603050405020304" pitchFamily="18" charset="0"/>
              </a:rPr>
              <a:t>Mankato, Minn.</a:t>
            </a:r>
          </a:p>
        </p:txBody>
      </p:sp>
      <p:sp>
        <p:nvSpPr>
          <p:cNvPr id="8" name="TextBox 7">
            <a:extLst>
              <a:ext uri="{FF2B5EF4-FFF2-40B4-BE49-F238E27FC236}">
                <a16:creationId xmlns:a16="http://schemas.microsoft.com/office/drawing/2014/main" id="{EEFB4D62-DB09-E00A-4057-D34142956606}"/>
              </a:ext>
            </a:extLst>
          </p:cNvPr>
          <p:cNvSpPr txBox="1"/>
          <p:nvPr/>
        </p:nvSpPr>
        <p:spPr>
          <a:xfrm>
            <a:off x="211336" y="366965"/>
            <a:ext cx="7111688" cy="707886"/>
          </a:xfrm>
          <a:prstGeom prst="rect">
            <a:avLst/>
          </a:prstGeom>
          <a:noFill/>
        </p:spPr>
        <p:txBody>
          <a:bodyPr wrap="square">
            <a:spAutoFit/>
          </a:bodyPr>
          <a:lstStyle/>
          <a:p>
            <a:r>
              <a:rPr lang="en-US" sz="4000" b="1">
                <a:solidFill>
                  <a:srgbClr val="B42651"/>
                </a:solidFill>
                <a:effectLst>
                  <a:outerShdw blurRad="38100" dist="38100" dir="2700000" algn="tl">
                    <a:srgbClr val="000000">
                      <a:alpha val="43137"/>
                    </a:srgbClr>
                  </a:outerShdw>
                </a:effectLst>
              </a:rPr>
              <a:t>2025 Enhancements: </a:t>
            </a:r>
          </a:p>
        </p:txBody>
      </p:sp>
    </p:spTree>
    <p:extLst>
      <p:ext uri="{BB962C8B-B14F-4D97-AF65-F5344CB8AC3E}">
        <p14:creationId xmlns:p14="http://schemas.microsoft.com/office/powerpoint/2010/main" val="4265046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 and numbers&#10;&#10;AI-generated content may be incorrect.">
            <a:extLst>
              <a:ext uri="{FF2B5EF4-FFF2-40B4-BE49-F238E27FC236}">
                <a16:creationId xmlns:a16="http://schemas.microsoft.com/office/drawing/2014/main" id="{DC475431-54F0-2097-32D2-76C0C71B8524}"/>
              </a:ext>
            </a:extLst>
          </p:cNvPr>
          <p:cNvPicPr>
            <a:picLocks noChangeAspect="1"/>
          </p:cNvPicPr>
          <p:nvPr/>
        </p:nvPicPr>
        <p:blipFill>
          <a:blip r:embed="rId3"/>
          <a:srcRect t="2401" b="2401"/>
          <a:stretch/>
        </p:blipFill>
        <p:spPr>
          <a:xfrm>
            <a:off x="0" y="0"/>
            <a:ext cx="12192000" cy="6858001"/>
          </a:xfrm>
          <a:prstGeom prst="rect">
            <a:avLst/>
          </a:prstGeom>
        </p:spPr>
      </p:pic>
    </p:spTree>
    <p:extLst>
      <p:ext uri="{BB962C8B-B14F-4D97-AF65-F5344CB8AC3E}">
        <p14:creationId xmlns:p14="http://schemas.microsoft.com/office/powerpoint/2010/main" val="3260168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in white robes&#10;&#10;Description automatically generated">
            <a:extLst>
              <a:ext uri="{FF2B5EF4-FFF2-40B4-BE49-F238E27FC236}">
                <a16:creationId xmlns:a16="http://schemas.microsoft.com/office/drawing/2014/main" id="{968D8C2D-72A1-6B35-E56E-1F83FC55CB9B}"/>
              </a:ext>
            </a:extLst>
          </p:cNvPr>
          <p:cNvPicPr>
            <a:picLocks noChangeAspect="1"/>
          </p:cNvPicPr>
          <p:nvPr/>
        </p:nvPicPr>
        <p:blipFill rotWithShape="1">
          <a:blip r:embed="rId3"/>
          <a:srcRect r="32673"/>
          <a:stretch/>
        </p:blipFill>
        <p:spPr>
          <a:xfrm>
            <a:off x="8140563" y="-1"/>
            <a:ext cx="4051437" cy="6858000"/>
          </a:xfrm>
          <a:prstGeom prst="rect">
            <a:avLst/>
          </a:prstGeom>
        </p:spPr>
      </p:pic>
      <p:pic>
        <p:nvPicPr>
          <p:cNvPr id="9" name="Picture 8" descr="A person in a white robe standing on a stage&#10;&#10;Description automatically generated">
            <a:extLst>
              <a:ext uri="{FF2B5EF4-FFF2-40B4-BE49-F238E27FC236}">
                <a16:creationId xmlns:a16="http://schemas.microsoft.com/office/drawing/2014/main" id="{385081F8-E0EC-A16F-CD31-DAC532C4A5C3}"/>
              </a:ext>
            </a:extLst>
          </p:cNvPr>
          <p:cNvPicPr>
            <a:picLocks noChangeAspect="1"/>
          </p:cNvPicPr>
          <p:nvPr/>
        </p:nvPicPr>
        <p:blipFill rotWithShape="1">
          <a:blip r:embed="rId4"/>
          <a:srcRect l="35965"/>
          <a:stretch/>
        </p:blipFill>
        <p:spPr>
          <a:xfrm>
            <a:off x="4781550" y="1"/>
            <a:ext cx="3482364" cy="6858000"/>
          </a:xfrm>
          <a:prstGeom prst="rect">
            <a:avLst/>
          </a:prstGeom>
        </p:spPr>
      </p:pic>
      <p:pic>
        <p:nvPicPr>
          <p:cNvPr id="5" name="Picture 4" descr="A group of men wearing white robes and red sashes&#10;&#10;Description automatically generated">
            <a:extLst>
              <a:ext uri="{FF2B5EF4-FFF2-40B4-BE49-F238E27FC236}">
                <a16:creationId xmlns:a16="http://schemas.microsoft.com/office/drawing/2014/main" id="{90DFC5CB-E7AB-2CFC-DBB5-213D9FBADE3D}"/>
              </a:ext>
            </a:extLst>
          </p:cNvPr>
          <p:cNvPicPr>
            <a:picLocks noChangeAspect="1"/>
          </p:cNvPicPr>
          <p:nvPr/>
        </p:nvPicPr>
        <p:blipFill rotWithShape="1">
          <a:blip r:embed="rId5"/>
          <a:srcRect l="26758" r="20994"/>
          <a:stretch/>
        </p:blipFill>
        <p:spPr>
          <a:xfrm>
            <a:off x="0" y="1"/>
            <a:ext cx="4781550" cy="6858000"/>
          </a:xfrm>
          <a:prstGeom prst="rect">
            <a:avLst/>
          </a:prstGeom>
        </p:spPr>
      </p:pic>
      <p:pic>
        <p:nvPicPr>
          <p:cNvPr id="2" name="Picture 1" descr="blackopacity30.png">
            <a:extLst>
              <a:ext uri="{FF2B5EF4-FFF2-40B4-BE49-F238E27FC236}">
                <a16:creationId xmlns:a16="http://schemas.microsoft.com/office/drawing/2014/main" id="{CC63341C-D990-6FA0-6E80-44625CEE69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200651"/>
            <a:ext cx="12192000" cy="1657350"/>
          </a:xfrm>
          <a:prstGeom prst="rect">
            <a:avLst/>
          </a:prstGeom>
        </p:spPr>
      </p:pic>
      <p:sp>
        <p:nvSpPr>
          <p:cNvPr id="3" name="TextBox 2">
            <a:extLst>
              <a:ext uri="{FF2B5EF4-FFF2-40B4-BE49-F238E27FC236}">
                <a16:creationId xmlns:a16="http://schemas.microsoft.com/office/drawing/2014/main" id="{E673356E-45E6-C384-F49D-034C2EC9E46F}"/>
              </a:ext>
            </a:extLst>
          </p:cNvPr>
          <p:cNvSpPr txBox="1"/>
          <p:nvPr/>
        </p:nvSpPr>
        <p:spPr>
          <a:xfrm>
            <a:off x="247650" y="5429161"/>
            <a:ext cx="11696700" cy="1200329"/>
          </a:xfrm>
          <a:prstGeom prst="rect">
            <a:avLst/>
          </a:prstGeom>
          <a:noFill/>
        </p:spPr>
        <p:txBody>
          <a:bodyPr wrap="square" rtlCol="0">
            <a:spAutoFit/>
          </a:bodyPr>
          <a:lstStyle/>
          <a:p>
            <a:r>
              <a:rPr lang="en-US" sz="3600" dirty="0">
                <a:solidFill>
                  <a:schemeClr val="bg1"/>
                </a:solidFill>
              </a:rPr>
              <a:t>New home missionaries: </a:t>
            </a:r>
            <a:r>
              <a:rPr lang="en-US" sz="3600" b="1" dirty="0">
                <a:solidFill>
                  <a:schemeClr val="bg1"/>
                </a:solidFill>
                <a:effectLst>
                  <a:outerShdw blurRad="38100" dist="38100" dir="2700000" algn="tl">
                    <a:srgbClr val="000000">
                      <a:alpha val="43137"/>
                    </a:srgbClr>
                  </a:outerShdw>
                </a:effectLst>
              </a:rPr>
              <a:t>14 new home missionaries in  total</a:t>
            </a:r>
          </a:p>
        </p:txBody>
      </p:sp>
    </p:spTree>
    <p:extLst>
      <p:ext uri="{BB962C8B-B14F-4D97-AF65-F5344CB8AC3E}">
        <p14:creationId xmlns:p14="http://schemas.microsoft.com/office/powerpoint/2010/main" val="3662303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733096" y="460320"/>
            <a:ext cx="10515600" cy="1325563"/>
          </a:xfrm>
        </p:spPr>
        <p:txBody>
          <a:bodyPr>
            <a:normAutofit/>
          </a:bodyPr>
          <a:lstStyle/>
          <a:p>
            <a:r>
              <a:rPr lang="en-US" sz="4400" b="1" dirty="0">
                <a:solidFill>
                  <a:srgbClr val="002060"/>
                </a:solidFill>
                <a:effectLst/>
                <a:latin typeface="Trebuchet MS" panose="020B0703020202090204" pitchFamily="34" charset="0"/>
                <a:cs typeface="Arial" panose="020B0604020202020204" pitchFamily="34" charset="0"/>
              </a:rPr>
              <a:t>This is a big goal. </a:t>
            </a:r>
            <a:r>
              <a:rPr lang="en-US" sz="4400" dirty="0">
                <a:solidFill>
                  <a:srgbClr val="005EB8"/>
                </a:solidFill>
                <a:effectLst/>
                <a:latin typeface="Trebuchet MS" panose="020B0703020202090204" pitchFamily="34" charset="0"/>
                <a:cs typeface="Arial" panose="020B0604020202020204" pitchFamily="34" charset="0"/>
              </a:rPr>
              <a:t>Why start 100 new home missions?</a:t>
            </a:r>
            <a:endParaRPr lang="en-US" dirty="0">
              <a:solidFill>
                <a:srgbClr val="005EB8"/>
              </a:solidFill>
              <a:latin typeface="Trebuchet MS" panose="020B070302020209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4688573-E736-CE0D-9D0E-2FC19E9C1E8C}"/>
              </a:ext>
            </a:extLst>
          </p:cNvPr>
          <p:cNvPicPr>
            <a:picLocks noChangeAspect="1"/>
          </p:cNvPicPr>
          <p:nvPr/>
        </p:nvPicPr>
        <p:blipFill>
          <a:blip r:embed="rId3">
            <a:alphaModFix amt="5000"/>
          </a:blip>
          <a:stretch>
            <a:fillRect/>
          </a:stretch>
        </p:blipFill>
        <p:spPr>
          <a:xfrm rot="494149">
            <a:off x="5879910" y="174736"/>
            <a:ext cx="6508529" cy="6508529"/>
          </a:xfrm>
          <a:prstGeom prst="rect">
            <a:avLst/>
          </a:prstGeom>
        </p:spPr>
      </p:pic>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33096" y="2154766"/>
            <a:ext cx="10515600" cy="2548468"/>
          </a:xfrm>
        </p:spPr>
        <p:txBody>
          <a:bodyPr>
            <a:normAutofit/>
          </a:bodyPr>
          <a:lstStyle/>
          <a:p>
            <a:pPr marL="0" indent="0">
              <a:buNone/>
            </a:pPr>
            <a:r>
              <a:rPr lang="en-US" sz="3200" dirty="0">
                <a:latin typeface="Trebuchet MS" panose="020B0703020202090204" pitchFamily="34" charset="0"/>
                <a:cs typeface="Arial" panose="020B0604020202020204" pitchFamily="34" charset="0"/>
              </a:rPr>
              <a:t>Our Savior directs us to reach more souls with the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good news. This initiative isn’t as much about planting more churches as it is about sharing the gospel of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Jesus Christ. It’s about Christ’s mission to his church. </a:t>
            </a:r>
            <a:br>
              <a:rPr lang="en-US" sz="3200" dirty="0">
                <a:latin typeface="Trebuchet MS" panose="020B0703020202090204" pitchFamily="34" charset="0"/>
                <a:cs typeface="Arial" panose="020B0604020202020204" pitchFamily="34" charset="0"/>
              </a:rPr>
            </a:br>
            <a:r>
              <a:rPr lang="en-US" sz="3200" b="1" dirty="0">
                <a:latin typeface="Trebuchet MS" panose="020B0703020202090204" pitchFamily="34" charset="0"/>
                <a:cs typeface="Arial" panose="020B0604020202020204" pitchFamily="34" charset="0"/>
              </a:rPr>
              <a:t>It’s about aggressively reaching lost souls. </a:t>
            </a:r>
          </a:p>
        </p:txBody>
      </p:sp>
    </p:spTree>
    <p:extLst>
      <p:ext uri="{BB962C8B-B14F-4D97-AF65-F5344CB8AC3E}">
        <p14:creationId xmlns:p14="http://schemas.microsoft.com/office/powerpoint/2010/main" val="1344483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41793F25-1329-3652-F331-09BBAD1B6946}"/>
              </a:ext>
            </a:extLst>
          </p:cNvPr>
          <p:cNvPicPr>
            <a:picLocks noChangeAspect="1"/>
          </p:cNvPicPr>
          <p:nvPr/>
        </p:nvPicPr>
        <p:blipFill>
          <a:blip r:embed="rId3"/>
          <a:srcRect t="15548"/>
          <a:stretch/>
        </p:blipFill>
        <p:spPr>
          <a:xfrm>
            <a:off x="11206" y="0"/>
            <a:ext cx="12180794"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December </a:t>
            </a:r>
            <a:r>
              <a:rPr lang="en-US" sz="3600" dirty="0">
                <a:solidFill>
                  <a:schemeClr val="bg1"/>
                </a:solidFill>
                <a:effectLst>
                  <a:outerShdw blurRad="38100" dist="38100" dir="2700000" algn="tl">
                    <a:srgbClr val="000000">
                      <a:alpha val="43137"/>
                    </a:srgbClr>
                  </a:outerShdw>
                </a:effectLst>
              </a:rPr>
              <a:t>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Risen Savior in Parrish, Fla.</a:t>
            </a:r>
          </a:p>
        </p:txBody>
      </p:sp>
    </p:spTree>
    <p:extLst>
      <p:ext uri="{BB962C8B-B14F-4D97-AF65-F5344CB8AC3E}">
        <p14:creationId xmlns:p14="http://schemas.microsoft.com/office/powerpoint/2010/main" val="441927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ox in front of a group of people seated in chairs&#10;&#10;Description automatically generated">
            <a:extLst>
              <a:ext uri="{FF2B5EF4-FFF2-40B4-BE49-F238E27FC236}">
                <a16:creationId xmlns:a16="http://schemas.microsoft.com/office/drawing/2014/main" id="{DCBFBDA5-12D5-EC01-CF3C-9D76982535AC}"/>
              </a:ext>
            </a:extLst>
          </p:cNvPr>
          <p:cNvPicPr>
            <a:picLocks noChangeAspect="1"/>
          </p:cNvPicPr>
          <p:nvPr/>
        </p:nvPicPr>
        <p:blipFill rotWithShape="1">
          <a:blip r:embed="rId3"/>
          <a:srcRect l="2690" r="5614"/>
          <a:stretch/>
        </p:blipFill>
        <p:spPr>
          <a:xfrm>
            <a:off x="0" y="0"/>
            <a:ext cx="6288505" cy="6858000"/>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D2CB8C6F-6A70-D5B7-EDC4-1500C9491F5B}"/>
              </a:ext>
            </a:extLst>
          </p:cNvPr>
          <p:cNvPicPr>
            <a:picLocks noChangeAspect="1"/>
          </p:cNvPicPr>
          <p:nvPr/>
        </p:nvPicPr>
        <p:blipFill rotWithShape="1">
          <a:blip r:embed="rId4"/>
          <a:srcRect l="17543" r="17894"/>
          <a:stretch/>
        </p:blipFill>
        <p:spPr>
          <a:xfrm>
            <a:off x="6288505" y="0"/>
            <a:ext cx="5903495"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Marquette, Mich.</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effectLst>
                  <a:outerShdw blurRad="38100" dist="38100" dir="2700000" algn="tl">
                    <a:srgbClr val="000000">
                      <a:alpha val="43137"/>
                    </a:srgbClr>
                  </a:outerShdw>
                </a:effectLst>
                <a:latin typeface="+mj-lt"/>
              </a:rPr>
              <a:t>September</a:t>
            </a:r>
            <a:r>
              <a:rPr lang="en-US" sz="4000" dirty="0">
                <a:solidFill>
                  <a:schemeClr val="bg1"/>
                </a:solidFill>
                <a:latin typeface="+mj-lt"/>
              </a:rPr>
              <a:t> 15, 2024</a:t>
            </a:r>
          </a:p>
        </p:txBody>
      </p:sp>
    </p:spTree>
    <p:extLst>
      <p:ext uri="{BB962C8B-B14F-4D97-AF65-F5344CB8AC3E}">
        <p14:creationId xmlns:p14="http://schemas.microsoft.com/office/powerpoint/2010/main" val="1130857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pole&#10;&#10;Description automatically generated">
            <a:extLst>
              <a:ext uri="{FF2B5EF4-FFF2-40B4-BE49-F238E27FC236}">
                <a16:creationId xmlns:a16="http://schemas.microsoft.com/office/drawing/2014/main" id="{515EAFBF-47FB-CB5E-73B4-ABFC96C13A73}"/>
              </a:ext>
            </a:extLst>
          </p:cNvPr>
          <p:cNvPicPr>
            <a:picLocks noChangeAspect="1"/>
          </p:cNvPicPr>
          <p:nvPr/>
        </p:nvPicPr>
        <p:blipFill rotWithShape="1">
          <a:blip r:embed="rId3"/>
          <a:srcRect l="12418" t="24736" r="11326"/>
          <a:stretch/>
        </p:blipFill>
        <p:spPr>
          <a:xfrm>
            <a:off x="0" y="7"/>
            <a:ext cx="4018631" cy="52883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B3B5D284-2978-E8D8-5E1F-50702F65ADA0}"/>
              </a:ext>
            </a:extLst>
          </p:cNvPr>
          <p:cNvPicPr>
            <a:picLocks noChangeAspect="1"/>
          </p:cNvPicPr>
          <p:nvPr/>
        </p:nvPicPr>
        <p:blipFill rotWithShape="1">
          <a:blip r:embed="rId4"/>
          <a:srcRect r="9835"/>
          <a:stretch/>
        </p:blipFill>
        <p:spPr>
          <a:xfrm>
            <a:off x="3947360" y="0"/>
            <a:ext cx="824464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on September 15, 2024, at </a:t>
            </a:r>
            <a:br>
              <a:rPr lang="en-US" sz="4400" dirty="0">
                <a:solidFill>
                  <a:schemeClr val="bg1"/>
                </a:solidFill>
              </a:rPr>
            </a:br>
            <a:r>
              <a:rPr lang="en-US" sz="4400" b="1" dirty="0">
                <a:solidFill>
                  <a:schemeClr val="bg1"/>
                </a:solidFill>
                <a:effectLst>
                  <a:outerShdw blurRad="38100" dist="38100" dir="2700000" algn="tl">
                    <a:srgbClr val="000000">
                      <a:alpha val="43137"/>
                    </a:srgbClr>
                  </a:outerShdw>
                </a:effectLst>
              </a:rPr>
              <a:t>Victory – Wichita, Kans.</a:t>
            </a:r>
          </a:p>
        </p:txBody>
      </p:sp>
    </p:spTree>
    <p:extLst>
      <p:ext uri="{BB962C8B-B14F-4D97-AF65-F5344CB8AC3E}">
        <p14:creationId xmlns:p14="http://schemas.microsoft.com/office/powerpoint/2010/main" val="2796169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robe and a red robe&#10;&#10;Description automatically generated">
            <a:extLst>
              <a:ext uri="{FF2B5EF4-FFF2-40B4-BE49-F238E27FC236}">
                <a16:creationId xmlns:a16="http://schemas.microsoft.com/office/drawing/2014/main" id="{89C49867-8AA5-5399-0F2B-2C72400F2C4D}"/>
              </a:ext>
            </a:extLst>
          </p:cNvPr>
          <p:cNvPicPr>
            <a:picLocks noChangeAspect="1"/>
          </p:cNvPicPr>
          <p:nvPr/>
        </p:nvPicPr>
        <p:blipFill>
          <a:blip r:embed="rId3"/>
          <a:stretch>
            <a:fillRect/>
          </a:stretch>
        </p:blipFill>
        <p:spPr>
          <a:xfrm rot="5400000">
            <a:off x="-857250" y="857247"/>
            <a:ext cx="6858000" cy="5143500"/>
          </a:xfrm>
          <a:prstGeom prst="rect">
            <a:avLst/>
          </a:prstGeom>
        </p:spPr>
      </p:pic>
      <p:pic>
        <p:nvPicPr>
          <p:cNvPr id="8" name="Picture 7" descr="A group of people sitting in chairs in a room&#10;&#10;Description automatically generated">
            <a:extLst>
              <a:ext uri="{FF2B5EF4-FFF2-40B4-BE49-F238E27FC236}">
                <a16:creationId xmlns:a16="http://schemas.microsoft.com/office/drawing/2014/main" id="{60B7BD41-89F9-0C36-C603-D911A3C62D33}"/>
              </a:ext>
            </a:extLst>
          </p:cNvPr>
          <p:cNvPicPr>
            <a:picLocks noChangeAspect="1"/>
          </p:cNvPicPr>
          <p:nvPr/>
        </p:nvPicPr>
        <p:blipFill>
          <a:blip r:embed="rId4"/>
          <a:srcRect l="14354" r="8543"/>
          <a:stretch/>
        </p:blipFill>
        <p:spPr>
          <a:xfrm>
            <a:off x="5143500" y="-7"/>
            <a:ext cx="704850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a:t>
            </a:r>
            <a:r>
              <a:rPr lang="en-US" sz="3600" b="1" dirty="0">
                <a:solidFill>
                  <a:schemeClr val="bg1"/>
                </a:solidFill>
                <a:effectLst>
                  <a:outerShdw blurRad="38100" dist="38100" dir="2700000" algn="tl">
                    <a:srgbClr val="000000">
                      <a:alpha val="43137"/>
                    </a:srgbClr>
                  </a:outerShdw>
                </a:effectLst>
              </a:rPr>
              <a:t>September 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Divine Savior – North Collin County, Tex.</a:t>
            </a:r>
          </a:p>
        </p:txBody>
      </p:sp>
    </p:spTree>
    <p:extLst>
      <p:ext uri="{BB962C8B-B14F-4D97-AF65-F5344CB8AC3E}">
        <p14:creationId xmlns:p14="http://schemas.microsoft.com/office/powerpoint/2010/main" val="625646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utside of a building&#10;&#10;AI-generated content may be incorrect.">
            <a:extLst>
              <a:ext uri="{FF2B5EF4-FFF2-40B4-BE49-F238E27FC236}">
                <a16:creationId xmlns:a16="http://schemas.microsoft.com/office/drawing/2014/main" id="{F2135412-9B9E-DC5F-756D-959A1F0C8D8C}"/>
              </a:ext>
            </a:extLst>
          </p:cNvPr>
          <p:cNvPicPr>
            <a:picLocks noChangeAspect="1"/>
          </p:cNvPicPr>
          <p:nvPr/>
        </p:nvPicPr>
        <p:blipFill>
          <a:blip r:embed="rId3"/>
          <a:srcRect b="2901"/>
          <a:stretch/>
        </p:blipFill>
        <p:spPr>
          <a:xfrm>
            <a:off x="6929536" y="1253734"/>
            <a:ext cx="4489174" cy="4358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513346" y="271815"/>
            <a:ext cx="7839269" cy="1325563"/>
          </a:xfrm>
        </p:spPr>
        <p:txBody>
          <a:bodyPr>
            <a:normAutofit fontScale="90000"/>
          </a:bodyPr>
          <a:lstStyle/>
          <a:p>
            <a:r>
              <a:rPr lang="en-US" sz="4900" b="1" dirty="0">
                <a:latin typeface="Trebuchet MS" panose="020B0703020202090204" pitchFamily="34" charset="0"/>
                <a:cs typeface="Arial" panose="020B0604020202020204" pitchFamily="34" charset="0"/>
              </a:rPr>
              <a:t>WELS Church Extension Fund</a:t>
            </a:r>
            <a:br>
              <a:rPr lang="en-US" sz="3800" dirty="0">
                <a:latin typeface="Trebuchet MS" panose="020B0703020202090204" pitchFamily="34" charset="0"/>
                <a:cs typeface="Arial" panose="020B0604020202020204" pitchFamily="34" charset="0"/>
              </a:rPr>
            </a:br>
            <a:r>
              <a:rPr lang="en-US" sz="2900" i="1" dirty="0">
                <a:solidFill>
                  <a:srgbClr val="005EB8"/>
                </a:solidFill>
                <a:latin typeface="Trebuchet MS" panose="020B0703020202090204" pitchFamily="34" charset="0"/>
                <a:cs typeface="Arial" panose="020B0604020202020204" pitchFamily="34" charset="0"/>
              </a:rPr>
              <a:t>A valuable partner of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1"/>
          </p:nvPr>
        </p:nvSpPr>
        <p:spPr>
          <a:xfrm>
            <a:off x="513346" y="1892572"/>
            <a:ext cx="5215535" cy="4693613"/>
          </a:xfrm>
        </p:spPr>
        <p:txBody>
          <a:bodyPr>
            <a:noAutofit/>
          </a:bodyPr>
          <a:lstStyle/>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$209.8 million in </a:t>
            </a:r>
            <a:r>
              <a:rPr lang="en-US" sz="2700" dirty="0">
                <a:latin typeface="Trebuchet MS" panose="020B0703020202090204" pitchFamily="34" charset="0"/>
                <a:cs typeface="Arial" panose="020B0604020202020204" pitchFamily="34" charset="0"/>
              </a:rPr>
              <a:t>total loan balances to over 190 WELS congregations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$6.9 million </a:t>
            </a:r>
            <a:r>
              <a:rPr lang="en-US" sz="2700" dirty="0">
                <a:latin typeface="Trebuchet MS" panose="020B0703020202090204" pitchFamily="34" charset="0"/>
                <a:cs typeface="Arial" panose="020B0604020202020204" pitchFamily="34" charset="0"/>
              </a:rPr>
              <a:t>in matching grants to home mission churches since June 2023</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$2.9 million</a:t>
            </a:r>
            <a:r>
              <a:rPr lang="en-US" sz="2700" b="1" dirty="0">
                <a:latin typeface="Trebuchet MS" panose="020B0703020202090204" pitchFamily="34" charset="0"/>
                <a:cs typeface="Arial" panose="020B0604020202020204" pitchFamily="34" charset="0"/>
              </a:rPr>
              <a:t> in </a:t>
            </a:r>
            <a:r>
              <a:rPr lang="en-US" sz="2700" dirty="0">
                <a:latin typeface="Trebuchet MS" panose="020B0703020202090204" pitchFamily="34" charset="0"/>
                <a:cs typeface="Arial" panose="020B0604020202020204" pitchFamily="34" charset="0"/>
              </a:rPr>
              <a:t>grants to WELS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Home Missions since June 2023</a:t>
            </a:r>
          </a:p>
        </p:txBody>
      </p:sp>
      <p:sp>
        <p:nvSpPr>
          <p:cNvPr id="3" name="TextBox 2">
            <a:extLst>
              <a:ext uri="{FF2B5EF4-FFF2-40B4-BE49-F238E27FC236}">
                <a16:creationId xmlns:a16="http://schemas.microsoft.com/office/drawing/2014/main" id="{7943BC83-3370-77DD-72CB-8B6691812297}"/>
              </a:ext>
            </a:extLst>
          </p:cNvPr>
          <p:cNvSpPr txBox="1"/>
          <p:nvPr/>
        </p:nvSpPr>
        <p:spPr>
          <a:xfrm>
            <a:off x="7577419" y="5749352"/>
            <a:ext cx="3841291" cy="646331"/>
          </a:xfrm>
          <a:prstGeom prst="rect">
            <a:avLst/>
          </a:prstGeom>
          <a:noFill/>
        </p:spPr>
        <p:txBody>
          <a:bodyPr wrap="square" rtlCol="0">
            <a:spAutoFit/>
          </a:bodyPr>
          <a:lstStyle/>
          <a:p>
            <a:pPr algn="r"/>
            <a:r>
              <a:rPr lang="en-US" dirty="0">
                <a:solidFill>
                  <a:srgbClr val="00285F"/>
                </a:solidFill>
                <a:latin typeface="Trebuchet MS" panose="020B0703020202090204" pitchFamily="34" charset="0"/>
                <a:cs typeface="Arial" panose="020B0604020202020204" pitchFamily="34" charset="0"/>
              </a:rPr>
              <a:t>Beam signing at </a:t>
            </a:r>
            <a:r>
              <a:rPr lang="en-US" dirty="0" err="1">
                <a:solidFill>
                  <a:srgbClr val="00285F"/>
                </a:solidFill>
                <a:latin typeface="Trebuchet MS" panose="020B0703020202090204" pitchFamily="34" charset="0"/>
                <a:cs typeface="Arial" panose="020B0604020202020204" pitchFamily="34" charset="0"/>
              </a:rPr>
              <a:t>TheMission</a:t>
            </a:r>
            <a:r>
              <a:rPr lang="en-US" dirty="0">
                <a:solidFill>
                  <a:srgbClr val="00285F"/>
                </a:solidFill>
                <a:latin typeface="Trebuchet MS" panose="020B0703020202090204" pitchFamily="34" charset="0"/>
                <a:cs typeface="Arial" panose="020B0604020202020204" pitchFamily="34" charset="0"/>
              </a:rPr>
              <a:t> in Willis, Texas, in Dec. 2024</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881" y="4973840"/>
            <a:ext cx="1848538" cy="1269265"/>
          </a:xfrm>
          <a:prstGeom prst="rect">
            <a:avLst/>
          </a:prstGeom>
        </p:spPr>
      </p:pic>
    </p:spTree>
    <p:extLst>
      <p:ext uri="{BB962C8B-B14F-4D97-AF65-F5344CB8AC3E}">
        <p14:creationId xmlns:p14="http://schemas.microsoft.com/office/powerpoint/2010/main" val="3497168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10;&#10;AI-generated content may be incorrect.">
            <a:extLst>
              <a:ext uri="{FF2B5EF4-FFF2-40B4-BE49-F238E27FC236}">
                <a16:creationId xmlns:a16="http://schemas.microsoft.com/office/drawing/2014/main" id="{EC05E99D-70B1-C5B6-EF4A-6E7C648A5CBE}"/>
              </a:ext>
            </a:extLst>
          </p:cNvPr>
          <p:cNvPicPr>
            <a:picLocks noChangeAspect="1"/>
          </p:cNvPicPr>
          <p:nvPr/>
        </p:nvPicPr>
        <p:blipFill>
          <a:blip r:embed="rId3"/>
          <a:srcRect t="25000"/>
          <a:stretch/>
        </p:blipFill>
        <p:spPr>
          <a:xfrm>
            <a:off x="0" y="-1"/>
            <a:ext cx="12192000" cy="6858000"/>
          </a:xfrm>
          <a:prstGeom prst="rect">
            <a:avLst/>
          </a:prstGeom>
        </p:spPr>
      </p:pic>
      <p:pic>
        <p:nvPicPr>
          <p:cNvPr id="2" name="Picture 1" descr="blackopacity30.png">
            <a:extLst>
              <a:ext uri="{FF2B5EF4-FFF2-40B4-BE49-F238E27FC236}">
                <a16:creationId xmlns:a16="http://schemas.microsoft.com/office/drawing/2014/main" id="{7BBE3AE7-7AEE-2BC4-347D-F0DDFDF8D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78904"/>
            <a:ext cx="12192000" cy="1179095"/>
          </a:xfrm>
          <a:prstGeom prst="rect">
            <a:avLst/>
          </a:prstGeom>
        </p:spPr>
      </p:pic>
      <p:sp>
        <p:nvSpPr>
          <p:cNvPr id="6" name="TextBox 5">
            <a:extLst>
              <a:ext uri="{FF2B5EF4-FFF2-40B4-BE49-F238E27FC236}">
                <a16:creationId xmlns:a16="http://schemas.microsoft.com/office/drawing/2014/main" id="{7FF653BB-4821-5BAD-8CFE-73EC7B6AFED0}"/>
              </a:ext>
            </a:extLst>
          </p:cNvPr>
          <p:cNvSpPr txBox="1"/>
          <p:nvPr/>
        </p:nvSpPr>
        <p:spPr>
          <a:xfrm>
            <a:off x="382688" y="5975223"/>
            <a:ext cx="11809312" cy="615553"/>
          </a:xfrm>
          <a:prstGeom prst="rect">
            <a:avLst/>
          </a:prstGeom>
          <a:noFill/>
        </p:spPr>
        <p:txBody>
          <a:bodyPr wrap="square" rtlCol="0">
            <a:spAutoFit/>
          </a:bodyPr>
          <a:lstStyle/>
          <a:p>
            <a:r>
              <a:rPr lang="en-US" sz="3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First worship service in new church - </a:t>
            </a:r>
            <a:r>
              <a:rPr lang="en-US" sz="34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Peyton, Colo.</a:t>
            </a:r>
          </a:p>
        </p:txBody>
      </p:sp>
    </p:spTree>
    <p:extLst>
      <p:ext uri="{BB962C8B-B14F-4D97-AF65-F5344CB8AC3E}">
        <p14:creationId xmlns:p14="http://schemas.microsoft.com/office/powerpoint/2010/main" val="3909237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a building&#10;&#10;AI-generated content may be incorrect.">
            <a:extLst>
              <a:ext uri="{FF2B5EF4-FFF2-40B4-BE49-F238E27FC236}">
                <a16:creationId xmlns:a16="http://schemas.microsoft.com/office/drawing/2014/main" id="{B4F09FDA-11D1-834C-8F15-F98A6CAAA929}"/>
              </a:ext>
            </a:extLst>
          </p:cNvPr>
          <p:cNvPicPr>
            <a:picLocks noChangeAspect="1"/>
          </p:cNvPicPr>
          <p:nvPr/>
        </p:nvPicPr>
        <p:blipFill>
          <a:blip r:embed="rId3"/>
          <a:srcRect t="25000"/>
          <a:stretch/>
        </p:blipFill>
        <p:spPr>
          <a:xfrm>
            <a:off x="0" y="0"/>
            <a:ext cx="12192000" cy="6858000"/>
          </a:xfrm>
          <a:prstGeom prst="rect">
            <a:avLst/>
          </a:prstGeom>
        </p:spPr>
      </p:pic>
      <p:pic>
        <p:nvPicPr>
          <p:cNvPr id="8" name="Picture 7" descr="blackopacity30.png">
            <a:extLst>
              <a:ext uri="{FF2B5EF4-FFF2-40B4-BE49-F238E27FC236}">
                <a16:creationId xmlns:a16="http://schemas.microsoft.com/office/drawing/2014/main" id="{A236F98B-7D5A-3293-F050-D46C9AF8E3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99364"/>
            <a:ext cx="12192000" cy="1558635"/>
          </a:xfrm>
          <a:prstGeom prst="rect">
            <a:avLst/>
          </a:prstGeom>
        </p:spPr>
      </p:pic>
      <p:sp>
        <p:nvSpPr>
          <p:cNvPr id="9" name="TextBox 8">
            <a:extLst>
              <a:ext uri="{FF2B5EF4-FFF2-40B4-BE49-F238E27FC236}">
                <a16:creationId xmlns:a16="http://schemas.microsoft.com/office/drawing/2014/main" id="{5F20604A-CBB4-9898-D3ED-AC3DB734EF08}"/>
              </a:ext>
            </a:extLst>
          </p:cNvPr>
          <p:cNvSpPr txBox="1"/>
          <p:nvPr/>
        </p:nvSpPr>
        <p:spPr>
          <a:xfrm>
            <a:off x="339078" y="5478516"/>
            <a:ext cx="115138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uLnTx/>
                <a:uFillTx/>
                <a:latin typeface="Trebuchet MS" panose="020B0703020202090204" pitchFamily="34" charset="0"/>
                <a:ea typeface="+mn-ea"/>
                <a:cs typeface="Arial" panose="020B0604020202020204" pitchFamily="34" charset="0"/>
              </a:rPr>
              <a:t>Beam signing event at </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Sure Foundation, </a:t>
            </a:r>
            <a:b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b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Brandon, S.D. </a:t>
            </a:r>
            <a:r>
              <a:rPr kumimoji="0" lang="en-US" sz="3600" b="0" i="0" u="none" strike="noStrike" kern="1200" cap="none" spc="0" normalizeH="0" baseline="0" noProof="0" dirty="0">
                <a:ln>
                  <a:noFill/>
                </a:ln>
                <a:solidFill>
                  <a:prstClr val="white"/>
                </a:solidFill>
                <a:uLnTx/>
                <a:uFillTx/>
                <a:latin typeface="Trebuchet MS" panose="020B0703020202090204" pitchFamily="34" charset="0"/>
                <a:ea typeface="+mn-ea"/>
                <a:cs typeface="Arial" panose="020B0604020202020204" pitchFamily="34" charset="0"/>
              </a:rPr>
              <a:t>in November 2024.</a:t>
            </a:r>
            <a:endParaRPr kumimoji="0" lang="en-US" sz="3600" b="1" i="0" u="none" strike="noStrike" kern="1200" cap="none" spc="0" normalizeH="0" baseline="0" noProof="0" dirty="0">
              <a:ln>
                <a:noFill/>
              </a:ln>
              <a:solidFill>
                <a:prstClr val="white"/>
              </a:solidFill>
              <a:uLnTx/>
              <a:uFillTx/>
              <a:latin typeface="Trebuchet MS" panose="020B0703020202090204" pitchFamily="34" charset="0"/>
              <a:ea typeface="+mn-ea"/>
              <a:cs typeface="Arial" panose="020B0604020202020204" pitchFamily="34" charset="0"/>
            </a:endParaRPr>
          </a:p>
        </p:txBody>
      </p:sp>
    </p:spTree>
    <p:extLst>
      <p:ext uri="{BB962C8B-B14F-4D97-AF65-F5344CB8AC3E}">
        <p14:creationId xmlns:p14="http://schemas.microsoft.com/office/powerpoint/2010/main" val="672046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under construction with a road and power lines&#10;&#10;AI-generated content may be incorrect.">
            <a:extLst>
              <a:ext uri="{FF2B5EF4-FFF2-40B4-BE49-F238E27FC236}">
                <a16:creationId xmlns:a16="http://schemas.microsoft.com/office/drawing/2014/main" id="{DCF6AB50-B740-6123-8055-4FEA9F173971}"/>
              </a:ext>
            </a:extLst>
          </p:cNvPr>
          <p:cNvPicPr>
            <a:picLocks noChangeAspect="1"/>
          </p:cNvPicPr>
          <p:nvPr/>
        </p:nvPicPr>
        <p:blipFill>
          <a:blip r:embed="rId3"/>
          <a:srcRect t="20379" b="4621"/>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9821A118-19C1-F4C5-9202-9C49B3858A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03274"/>
            <a:ext cx="12192000" cy="1454726"/>
          </a:xfrm>
          <a:prstGeom prst="rect">
            <a:avLst/>
          </a:prstGeom>
        </p:spPr>
      </p:pic>
      <p:sp>
        <p:nvSpPr>
          <p:cNvPr id="5" name="TextBox 4">
            <a:extLst>
              <a:ext uri="{FF2B5EF4-FFF2-40B4-BE49-F238E27FC236}">
                <a16:creationId xmlns:a16="http://schemas.microsoft.com/office/drawing/2014/main" id="{CCA1917A-89FD-85F4-221F-559F1AF0B65A}"/>
              </a:ext>
            </a:extLst>
          </p:cNvPr>
          <p:cNvSpPr txBox="1"/>
          <p:nvPr/>
        </p:nvSpPr>
        <p:spPr>
          <a:xfrm>
            <a:off x="382688" y="5561250"/>
            <a:ext cx="11809312" cy="1138773"/>
          </a:xfrm>
          <a:prstGeom prst="rect">
            <a:avLst/>
          </a:prstGeom>
          <a:noFill/>
        </p:spPr>
        <p:txBody>
          <a:bodyPr wrap="square" rtlCol="0">
            <a:spAutoFit/>
          </a:bodyPr>
          <a:lstStyle/>
          <a:p>
            <a:r>
              <a:rPr lang="en-US" sz="3400" dirty="0">
                <a:solidFill>
                  <a:schemeClr val="bg1"/>
                </a:solidFill>
                <a:latin typeface="Trebuchet MS" panose="020B0703020202090204" pitchFamily="34" charset="0"/>
                <a:cs typeface="Arial" panose="020B0604020202020204" pitchFamily="34" charset="0"/>
              </a:rPr>
              <a:t>Construction progresses in </a:t>
            </a:r>
            <a:r>
              <a:rPr lang="en-US" sz="3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Huntersville, N.C., </a:t>
            </a:r>
            <a:r>
              <a:rPr lang="en-US" sz="3400" dirty="0">
                <a:solidFill>
                  <a:schemeClr val="bg1"/>
                </a:solidFill>
                <a:latin typeface="Trebuchet MS" panose="020B0703020202090204" pitchFamily="34" charset="0"/>
                <a:cs typeface="Arial" panose="020B0604020202020204" pitchFamily="34" charset="0"/>
              </a:rPr>
              <a:t>after groundbreaking in Oct. 2024</a:t>
            </a:r>
          </a:p>
        </p:txBody>
      </p:sp>
    </p:spTree>
    <p:extLst>
      <p:ext uri="{BB962C8B-B14F-4D97-AF65-F5344CB8AC3E}">
        <p14:creationId xmlns:p14="http://schemas.microsoft.com/office/powerpoint/2010/main" val="644422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C25CD93-453C-F92D-1F29-AC88A5F6AD26}"/>
              </a:ext>
            </a:extLst>
          </p:cNvPr>
          <p:cNvPicPr>
            <a:picLocks noChangeAspect="1"/>
          </p:cNvPicPr>
          <p:nvPr/>
        </p:nvPicPr>
        <p:blipFill>
          <a:blip r:embed="rId3"/>
          <a:srcRect t="9483" b="5936"/>
          <a:stretch/>
        </p:blipFill>
        <p:spPr>
          <a:xfrm>
            <a:off x="1" y="1"/>
            <a:ext cx="12191999" cy="6858000"/>
          </a:xfrm>
          <a:prstGeom prst="rect">
            <a:avLst/>
          </a:prstGeom>
        </p:spPr>
      </p:pic>
      <p:pic>
        <p:nvPicPr>
          <p:cNvPr id="2" name="Picture 1" descr="blackopacity30.png">
            <a:extLst>
              <a:ext uri="{FF2B5EF4-FFF2-40B4-BE49-F238E27FC236}">
                <a16:creationId xmlns:a16="http://schemas.microsoft.com/office/drawing/2014/main" id="{A4CC97DA-AAD0-387F-2EC8-EA4941098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99364"/>
            <a:ext cx="12192000" cy="1558635"/>
          </a:xfrm>
          <a:prstGeom prst="rect">
            <a:avLst/>
          </a:prstGeom>
        </p:spPr>
      </p:pic>
      <p:sp>
        <p:nvSpPr>
          <p:cNvPr id="6" name="TextBox 5">
            <a:extLst>
              <a:ext uri="{FF2B5EF4-FFF2-40B4-BE49-F238E27FC236}">
                <a16:creationId xmlns:a16="http://schemas.microsoft.com/office/drawing/2014/main" id="{72A1E130-2231-D707-FBCB-343202A7533B}"/>
              </a:ext>
            </a:extLst>
          </p:cNvPr>
          <p:cNvSpPr txBox="1"/>
          <p:nvPr/>
        </p:nvSpPr>
        <p:spPr>
          <a:xfrm>
            <a:off x="339078" y="5478516"/>
            <a:ext cx="115138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Hope in the Heights breaking ground on renovation of an old church in </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Houston, Texas</a:t>
            </a:r>
          </a:p>
        </p:txBody>
      </p:sp>
    </p:spTree>
    <p:extLst>
      <p:ext uri="{BB962C8B-B14F-4D97-AF65-F5344CB8AC3E}">
        <p14:creationId xmlns:p14="http://schemas.microsoft.com/office/powerpoint/2010/main" val="257586798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321508"/>
            <a:ext cx="11572407" cy="1384995"/>
          </a:xfrm>
          <a:prstGeom prst="rect">
            <a:avLst/>
          </a:prstGeom>
          <a:noFill/>
        </p:spPr>
        <p:txBody>
          <a:bodyPr wrap="square" rtlCol="0">
            <a:spAutoFit/>
          </a:bodyPr>
          <a:lstStyle/>
          <a:p>
            <a:pPr algn="ctr"/>
            <a:r>
              <a:rPr lang="en-US" sz="280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High school graduations are approaching: </a:t>
            </a:r>
            <a:br>
              <a:rPr lang="en-US" sz="280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br>
            <a:r>
              <a:rPr lang="en-US" sz="280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Share student information with </a:t>
            </a:r>
          </a:p>
          <a:p>
            <a:pPr algn="ctr"/>
            <a:r>
              <a:rPr lang="en-US" sz="2800" b="1">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16157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7B4BD7-335D-B366-6288-12D33777E5AD}"/>
              </a:ext>
            </a:extLst>
          </p:cNvPr>
          <p:cNvSpPr txBox="1"/>
          <p:nvPr/>
        </p:nvSpPr>
        <p:spPr>
          <a:xfrm>
            <a:off x="-103030" y="385231"/>
            <a:ext cx="12295030" cy="769441"/>
          </a:xfrm>
          <a:prstGeom prst="rect">
            <a:avLst/>
          </a:prstGeom>
          <a:noFill/>
        </p:spPr>
        <p:txBody>
          <a:bodyPr wrap="square">
            <a:spAutoFit/>
          </a:bodyPr>
          <a:lstStyle/>
          <a:p>
            <a:pPr algn="ctr"/>
            <a:r>
              <a:rPr kumimoji="0" lang="en-US" sz="440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To reach more people like </a:t>
            </a:r>
            <a:r>
              <a:rPr lang="en-US" sz="4400" dirty="0">
                <a:solidFill>
                  <a:prstClr val="white"/>
                </a:solidFill>
                <a:latin typeface="Trebuchet MS" panose="020B0703020202090204" pitchFamily="34" charset="0"/>
                <a:ea typeface="+mj-ea"/>
                <a:cs typeface="+mj-cs"/>
              </a:rPr>
              <a:t>Jerry and Denice</a:t>
            </a:r>
            <a:endParaRPr lang="en-US" sz="1100" dirty="0"/>
          </a:p>
        </p:txBody>
      </p:sp>
      <p:pic>
        <p:nvPicPr>
          <p:cNvPr id="2" name="Picture 1" descr="A group of people sitting in a room&#10;&#10;Description automatically generated">
            <a:hlinkClick r:id="rId3"/>
            <a:extLst>
              <a:ext uri="{FF2B5EF4-FFF2-40B4-BE49-F238E27FC236}">
                <a16:creationId xmlns:a16="http://schemas.microsoft.com/office/drawing/2014/main" id="{49D5380A-5BA3-0C93-14CA-664AFEF5FD47}"/>
              </a:ext>
            </a:extLst>
          </p:cNvPr>
          <p:cNvPicPr>
            <a:picLocks noChangeAspect="1"/>
          </p:cNvPicPr>
          <p:nvPr/>
        </p:nvPicPr>
        <p:blipFill>
          <a:blip r:embed="rId4"/>
          <a:stretch>
            <a:fillRect/>
          </a:stretch>
        </p:blipFill>
        <p:spPr>
          <a:xfrm>
            <a:off x="1948115" y="1635949"/>
            <a:ext cx="8295770" cy="4667100"/>
          </a:xfrm>
          <a:prstGeom prst="rect">
            <a:avLst/>
          </a:prstGeom>
        </p:spPr>
      </p:pic>
    </p:spTree>
    <p:extLst>
      <p:ext uri="{BB962C8B-B14F-4D97-AF65-F5344CB8AC3E}">
        <p14:creationId xmlns:p14="http://schemas.microsoft.com/office/powerpoint/2010/main" val="2240431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AI-generated content may be incorrect.">
            <a:extLst>
              <a:ext uri="{FF2B5EF4-FFF2-40B4-BE49-F238E27FC236}">
                <a16:creationId xmlns:a16="http://schemas.microsoft.com/office/drawing/2014/main" id="{1B12E7B0-4003-78E0-FBE1-DB2D7E996DFB}"/>
              </a:ext>
            </a:extLst>
          </p:cNvPr>
          <p:cNvPicPr>
            <a:picLocks noChangeAspect="1"/>
          </p:cNvPicPr>
          <p:nvPr/>
        </p:nvPicPr>
        <p:blipFill>
          <a:blip r:embed="rId3"/>
          <a:srcRect t="6680" b="19484"/>
          <a:stretch/>
        </p:blipFill>
        <p:spPr>
          <a:xfrm>
            <a:off x="-48684" y="0"/>
            <a:ext cx="12240683" cy="6858000"/>
          </a:xfrm>
          <a:prstGeom prst="rect">
            <a:avLst/>
          </a:prstGeom>
        </p:spPr>
      </p:pic>
      <p:pic>
        <p:nvPicPr>
          <p:cNvPr id="2" name="Picture 1" descr="blackopacity30.png">
            <a:extLst>
              <a:ext uri="{FF2B5EF4-FFF2-40B4-BE49-F238E27FC236}">
                <a16:creationId xmlns:a16="http://schemas.microsoft.com/office/drawing/2014/main" id="{97F7B4BF-DEE5-9C01-297E-EED9670C3C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83" y="5752669"/>
            <a:ext cx="12240683" cy="1105331"/>
          </a:xfrm>
          <a:prstGeom prst="rect">
            <a:avLst/>
          </a:prstGeom>
        </p:spPr>
      </p:pic>
      <p:sp>
        <p:nvSpPr>
          <p:cNvPr id="3" name="TextBox 2">
            <a:extLst>
              <a:ext uri="{FF2B5EF4-FFF2-40B4-BE49-F238E27FC236}">
                <a16:creationId xmlns:a16="http://schemas.microsoft.com/office/drawing/2014/main" id="{F6554273-6904-4B45-8ECC-825698ACF934}"/>
              </a:ext>
            </a:extLst>
          </p:cNvPr>
          <p:cNvSpPr txBox="1"/>
          <p:nvPr/>
        </p:nvSpPr>
        <p:spPr>
          <a:xfrm>
            <a:off x="382688" y="5971092"/>
            <a:ext cx="11513843"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Outreach</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 through Campus Ministry</a:t>
            </a:r>
          </a:p>
        </p:txBody>
      </p:sp>
    </p:spTree>
    <p:extLst>
      <p:ext uri="{BB962C8B-B14F-4D97-AF65-F5344CB8AC3E}">
        <p14:creationId xmlns:p14="http://schemas.microsoft.com/office/powerpoint/2010/main" val="1156787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0BBD6-1C74-4C42-96D5-DF34704B0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 y="428"/>
            <a:ext cx="12187429" cy="6857143"/>
          </a:xfrm>
          <a:prstGeom prst="rect">
            <a:avLst/>
          </a:prstGeom>
        </p:spPr>
      </p:pic>
    </p:spTree>
    <p:extLst>
      <p:ext uri="{BB962C8B-B14F-4D97-AF65-F5344CB8AC3E}">
        <p14:creationId xmlns:p14="http://schemas.microsoft.com/office/powerpoint/2010/main" val="4062663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073252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1456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poster with a truck and text&#10;&#10;AI-generated content may be incorrect.">
            <a:extLst>
              <a:ext uri="{FF2B5EF4-FFF2-40B4-BE49-F238E27FC236}">
                <a16:creationId xmlns:a16="http://schemas.microsoft.com/office/drawing/2014/main" id="{03D9D246-309C-BE4D-1EC5-40D7CE2B7A8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70558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laying instruments&#10;&#10;AI-generated content may be incorrect.">
            <a:extLst>
              <a:ext uri="{FF2B5EF4-FFF2-40B4-BE49-F238E27FC236}">
                <a16:creationId xmlns:a16="http://schemas.microsoft.com/office/drawing/2014/main" id="{BDC855D7-8EAD-2671-56E1-36D1AA936D17}"/>
              </a:ext>
            </a:extLst>
          </p:cNvPr>
          <p:cNvPicPr>
            <a:picLocks noChangeAspect="1"/>
          </p:cNvPicPr>
          <p:nvPr/>
        </p:nvPicPr>
        <p:blipFill>
          <a:blip r:embed="rId3"/>
          <a:srcRect t="31236"/>
          <a:stretch/>
        </p:blipFill>
        <p:spPr>
          <a:xfrm>
            <a:off x="478578" y="796636"/>
            <a:ext cx="5764610" cy="5264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EF68BA94-1AC4-E942-2C53-F1E557B681F3}"/>
              </a:ext>
            </a:extLst>
          </p:cNvPr>
          <p:cNvSpPr txBox="1"/>
          <p:nvPr/>
        </p:nvSpPr>
        <p:spPr>
          <a:xfrm>
            <a:off x="6483929" y="3999260"/>
            <a:ext cx="5229493" cy="2062103"/>
          </a:xfrm>
          <a:prstGeom prst="rect">
            <a:avLst/>
          </a:prstGeom>
          <a:noFill/>
        </p:spPr>
        <p:txBody>
          <a:bodyPr wrap="square" rtlCol="0">
            <a:spAutoFit/>
          </a:bodyPr>
          <a:lstStyle/>
          <a:p>
            <a:pPr algn="ctr"/>
            <a:r>
              <a:rPr lang="en-US" sz="3200" dirty="0">
                <a:solidFill>
                  <a:schemeClr val="bg1"/>
                </a:solidFill>
              </a:rPr>
              <a:t>Support</a:t>
            </a:r>
            <a:br>
              <a:rPr lang="en-US" sz="3200" dirty="0">
                <a:solidFill>
                  <a:schemeClr val="bg1"/>
                </a:solidFill>
              </a:rPr>
            </a:br>
            <a:r>
              <a:rPr lang="en-US" sz="3200" b="1" dirty="0">
                <a:solidFill>
                  <a:schemeClr val="bg1"/>
                </a:solidFill>
                <a:effectLst>
                  <a:outerShdw blurRad="38100" dist="38100" dir="2700000" algn="tl">
                    <a:srgbClr val="000000">
                      <a:alpha val="43137"/>
                    </a:srgbClr>
                  </a:outerShdw>
                </a:effectLst>
              </a:rPr>
              <a:t>musical assistance grants </a:t>
            </a:r>
            <a:r>
              <a:rPr lang="en-US" sz="3200" dirty="0">
                <a:solidFill>
                  <a:schemeClr val="bg1"/>
                </a:solidFill>
              </a:rPr>
              <a:t>as part of the </a:t>
            </a:r>
            <a:br>
              <a:rPr lang="en-US" sz="3200" dirty="0">
                <a:solidFill>
                  <a:schemeClr val="bg1"/>
                </a:solidFill>
              </a:rPr>
            </a:br>
            <a:r>
              <a:rPr lang="en-US" sz="3200" dirty="0">
                <a:solidFill>
                  <a:schemeClr val="bg1"/>
                </a:solidFill>
              </a:rPr>
              <a:t>Taste of Missions offering</a:t>
            </a:r>
          </a:p>
        </p:txBody>
      </p:sp>
      <p:pic>
        <p:nvPicPr>
          <p:cNvPr id="16" name="Picture 15" descr="A black and white logo&#10;&#10;AI-generated content may be incorrect.">
            <a:extLst>
              <a:ext uri="{FF2B5EF4-FFF2-40B4-BE49-F238E27FC236}">
                <a16:creationId xmlns:a16="http://schemas.microsoft.com/office/drawing/2014/main" id="{2BDB7D01-FCC9-B673-CFC1-571C7447F471}"/>
              </a:ext>
            </a:extLst>
          </p:cNvPr>
          <p:cNvPicPr>
            <a:picLocks noChangeAspect="1"/>
          </p:cNvPicPr>
          <p:nvPr/>
        </p:nvPicPr>
        <p:blipFill>
          <a:blip r:embed="rId4"/>
          <a:stretch>
            <a:fillRect/>
          </a:stretch>
        </p:blipFill>
        <p:spPr>
          <a:xfrm>
            <a:off x="6903118" y="548634"/>
            <a:ext cx="4810304" cy="2642870"/>
          </a:xfrm>
          <a:prstGeom prst="rect">
            <a:avLst/>
          </a:prstGeom>
        </p:spPr>
      </p:pic>
    </p:spTree>
    <p:extLst>
      <p:ext uri="{BB962C8B-B14F-4D97-AF65-F5344CB8AC3E}">
        <p14:creationId xmlns:p14="http://schemas.microsoft.com/office/powerpoint/2010/main" val="2020129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44148-A986-319B-52F7-0250EC10C01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3" name="Group 2">
            <a:extLst>
              <a:ext uri="{FF2B5EF4-FFF2-40B4-BE49-F238E27FC236}">
                <a16:creationId xmlns:a16="http://schemas.microsoft.com/office/drawing/2014/main" id="{9540BCB0-CB58-9E74-A38A-242F564BC9EE}"/>
              </a:ext>
            </a:extLst>
          </p:cNvPr>
          <p:cNvGrpSpPr/>
          <p:nvPr/>
        </p:nvGrpSpPr>
        <p:grpSpPr>
          <a:xfrm>
            <a:off x="0" y="784976"/>
            <a:ext cx="12192000" cy="1052614"/>
            <a:chOff x="-2" y="971615"/>
            <a:chExt cx="12192000" cy="1052614"/>
          </a:xfrm>
        </p:grpSpPr>
        <p:sp>
          <p:nvSpPr>
            <p:cNvPr id="4" name="Arrow: Pentagon 3">
              <a:extLst>
                <a:ext uri="{FF2B5EF4-FFF2-40B4-BE49-F238E27FC236}">
                  <a16:creationId xmlns:a16="http://schemas.microsoft.com/office/drawing/2014/main" id="{0AA7512A-8CB5-0EB6-7B38-42F05F8CEC8C}"/>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5AE7536F-ACF8-7A10-E503-600F56E7E8A7}"/>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67855873-BF0D-F707-41AA-09C3DD65FEE3}"/>
              </a:ext>
            </a:extLst>
          </p:cNvPr>
          <p:cNvSpPr txBox="1"/>
          <p:nvPr/>
        </p:nvSpPr>
        <p:spPr>
          <a:xfrm>
            <a:off x="0" y="664952"/>
            <a:ext cx="12192000" cy="1292662"/>
          </a:xfrm>
          <a:prstGeom prst="rect">
            <a:avLst/>
          </a:prstGeom>
          <a:noFill/>
        </p:spPr>
        <p:txBody>
          <a:bodyPr wrap="square" rtlCol="0">
            <a:spAutoFit/>
          </a:bodyPr>
          <a:lstStyle/>
          <a:p>
            <a:pPr algn="ctr"/>
            <a:r>
              <a:rPr lang="en-US" sz="7800" b="1" dirty="0">
                <a:solidFill>
                  <a:srgbClr val="B42651"/>
                </a:solidFill>
                <a:latin typeface="Arial" panose="020B0604020202020204" pitchFamily="34" charset="0"/>
                <a:cs typeface="Arial" panose="020B0604020202020204" pitchFamily="34" charset="0"/>
              </a:rPr>
              <a:t>GIVE GENEROUSLY!</a:t>
            </a:r>
          </a:p>
        </p:txBody>
      </p:sp>
      <p:pic>
        <p:nvPicPr>
          <p:cNvPr id="8" name="Picture 7" descr="A picture containing text, person, screenshot&#10;&#10;Description automatically generated">
            <a:extLst>
              <a:ext uri="{FF2B5EF4-FFF2-40B4-BE49-F238E27FC236}">
                <a16:creationId xmlns:a16="http://schemas.microsoft.com/office/drawing/2014/main" id="{65110EBB-2467-D3C7-00BC-21811EDF0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5" y="0"/>
            <a:ext cx="12190195" cy="6859016"/>
          </a:xfrm>
          <a:prstGeom prst="rect">
            <a:avLst/>
          </a:prstGeom>
        </p:spPr>
      </p:pic>
    </p:spTree>
    <p:extLst>
      <p:ext uri="{BB962C8B-B14F-4D97-AF65-F5344CB8AC3E}">
        <p14:creationId xmlns:p14="http://schemas.microsoft.com/office/powerpoint/2010/main" val="3006504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6DE33E55-0E0C-B0A8-8B71-FF7083D8A422}"/>
              </a:ext>
            </a:extLst>
          </p:cNvPr>
          <p:cNvPicPr>
            <a:picLocks noChangeAspect="1"/>
          </p:cNvPicPr>
          <p:nvPr/>
        </p:nvPicPr>
        <p:blipFill rotWithShape="1">
          <a:blip r:embed="rId3"/>
          <a:srcRect b="7633"/>
          <a:stretch/>
        </p:blipFill>
        <p:spPr>
          <a:xfrm>
            <a:off x="403716" y="1"/>
            <a:ext cx="11384568" cy="6858000"/>
          </a:xfrm>
          <a:prstGeom prst="rect">
            <a:avLst/>
          </a:prstGeom>
        </p:spPr>
      </p:pic>
    </p:spTree>
    <p:extLst>
      <p:ext uri="{BB962C8B-B14F-4D97-AF65-F5344CB8AC3E}">
        <p14:creationId xmlns:p14="http://schemas.microsoft.com/office/powerpoint/2010/main" val="4043015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Supporting home mission churches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A55BBFBE-052A-CC57-7706-F3CEEB6A1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5FC681EE-AC9C-023B-364A-0620B311A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3" name="TextBox 2">
            <a:extLst>
              <a:ext uri="{FF2B5EF4-FFF2-40B4-BE49-F238E27FC236}">
                <a16:creationId xmlns:a16="http://schemas.microsoft.com/office/drawing/2014/main" id="{D1D50A52-1B2D-E059-E5B5-6E2C4B3B7406}"/>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District Mission Boards (DMB)</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The heart and core of Home Missions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371948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posing for a photo&#10;&#10;Description automatically generated">
            <a:extLst>
              <a:ext uri="{FF2B5EF4-FFF2-40B4-BE49-F238E27FC236}">
                <a16:creationId xmlns:a16="http://schemas.microsoft.com/office/drawing/2014/main" id="{B54EEB9A-8AD5-C3A0-1DF5-44A205C990DF}"/>
              </a:ext>
            </a:extLst>
          </p:cNvPr>
          <p:cNvPicPr>
            <a:picLocks noChangeAspect="1"/>
          </p:cNvPicPr>
          <p:nvPr/>
        </p:nvPicPr>
        <p:blipFill rotWithShape="1">
          <a:blip r:embed="rId3"/>
          <a:srcRect t="17227" b="7764"/>
          <a:stretch/>
        </p:blipFill>
        <p:spPr>
          <a:xfrm>
            <a:off x="1524" y="0"/>
            <a:ext cx="12190476" cy="6858000"/>
          </a:xfrm>
          <a:prstGeom prst="rect">
            <a:avLst/>
          </a:prstGeom>
        </p:spPr>
      </p:pic>
      <p:pic>
        <p:nvPicPr>
          <p:cNvPr id="12" name="Picture 11" descr="blackopacity30.png">
            <a:extLst>
              <a:ext uri="{FF2B5EF4-FFF2-40B4-BE49-F238E27FC236}">
                <a16:creationId xmlns:a16="http://schemas.microsoft.com/office/drawing/2014/main" id="{ABDD9BD5-2AA4-2AB6-AD19-04FF2BF720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13" name="TextBox 12">
            <a:extLst>
              <a:ext uri="{FF2B5EF4-FFF2-40B4-BE49-F238E27FC236}">
                <a16:creationId xmlns:a16="http://schemas.microsoft.com/office/drawing/2014/main" id="{DB7F706B-B938-CB68-EA01-036783D936FD}"/>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Mission Counselors: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Guiding mission congregations and assisting District Mission Boards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71652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round table&#10;&#10;Description automatically generated">
            <a:extLst>
              <a:ext uri="{FF2B5EF4-FFF2-40B4-BE49-F238E27FC236}">
                <a16:creationId xmlns:a16="http://schemas.microsoft.com/office/drawing/2014/main" id="{ABCC621A-463C-284C-6C7A-B5DAC504E161}"/>
              </a:ext>
            </a:extLst>
          </p:cNvPr>
          <p:cNvPicPr>
            <a:picLocks noChangeAspect="1"/>
          </p:cNvPicPr>
          <p:nvPr/>
        </p:nvPicPr>
        <p:blipFill>
          <a:blip r:embed="rId3"/>
          <a:srcRect l="5819" r="20285"/>
          <a:stretch/>
        </p:blipFill>
        <p:spPr>
          <a:xfrm>
            <a:off x="0" y="0"/>
            <a:ext cx="7256115" cy="6918421"/>
          </a:xfrm>
          <a:prstGeom prst="rect">
            <a:avLst/>
          </a:prstGeom>
        </p:spPr>
      </p:pic>
      <p:pic>
        <p:nvPicPr>
          <p:cNvPr id="9" name="Picture 8" descr="Two men standing in a room&#10;&#10;Description automatically generated">
            <a:extLst>
              <a:ext uri="{FF2B5EF4-FFF2-40B4-BE49-F238E27FC236}">
                <a16:creationId xmlns:a16="http://schemas.microsoft.com/office/drawing/2014/main" id="{628B1AC6-8DFE-8011-B254-7BFEE380D594}"/>
              </a:ext>
            </a:extLst>
          </p:cNvPr>
          <p:cNvPicPr>
            <a:picLocks noChangeAspect="1"/>
          </p:cNvPicPr>
          <p:nvPr/>
        </p:nvPicPr>
        <p:blipFill>
          <a:blip r:embed="rId4"/>
          <a:stretch>
            <a:fillRect/>
          </a:stretch>
        </p:blipFill>
        <p:spPr>
          <a:xfrm>
            <a:off x="7256115" y="0"/>
            <a:ext cx="4935885" cy="6858000"/>
          </a:xfrm>
          <a:prstGeom prst="rect">
            <a:avLst/>
          </a:prstGeom>
        </p:spPr>
      </p:pic>
      <p:pic>
        <p:nvPicPr>
          <p:cNvPr id="2" name="Picture 1" descr="blackopacity30.png">
            <a:extLst>
              <a:ext uri="{FF2B5EF4-FFF2-40B4-BE49-F238E27FC236}">
                <a16:creationId xmlns:a16="http://schemas.microsoft.com/office/drawing/2014/main" id="{594EB44E-9772-655E-4BCB-AD9CC6C370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550195"/>
            <a:ext cx="12230067" cy="1336744"/>
          </a:xfrm>
          <a:prstGeom prst="rect">
            <a:avLst/>
          </a:prstGeom>
        </p:spPr>
      </p:pic>
      <p:sp>
        <p:nvSpPr>
          <p:cNvPr id="4" name="TextBox 3">
            <a:extLst>
              <a:ext uri="{FF2B5EF4-FFF2-40B4-BE49-F238E27FC236}">
                <a16:creationId xmlns:a16="http://schemas.microsoft.com/office/drawing/2014/main" id="{B16347CB-65D7-F8E2-8BE5-524AF4BCB991}"/>
              </a:ext>
            </a:extLst>
          </p:cNvPr>
          <p:cNvSpPr txBox="1"/>
          <p:nvPr/>
        </p:nvSpPr>
        <p:spPr>
          <a:xfrm>
            <a:off x="382688" y="5947232"/>
            <a:ext cx="11809312"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Church Planter Intensive </a:t>
            </a:r>
            <a:r>
              <a:rPr lang="en-US" sz="3600">
                <a:solidFill>
                  <a:schemeClr val="bg1"/>
                </a:solidFill>
                <a:latin typeface="Trebuchet MS" panose="020B0703020202090204" pitchFamily="34" charset="0"/>
                <a:cs typeface="Arial" panose="020B0604020202020204" pitchFamily="34" charset="0"/>
              </a:rPr>
              <a:t>and </a:t>
            </a:r>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coaching program</a:t>
            </a:r>
          </a:p>
        </p:txBody>
      </p:sp>
    </p:spTree>
    <p:extLst>
      <p:ext uri="{BB962C8B-B14F-4D97-AF65-F5344CB8AC3E}">
        <p14:creationId xmlns:p14="http://schemas.microsoft.com/office/powerpoint/2010/main" val="331878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together&#10;&#10;Description automatically generated">
            <a:extLst>
              <a:ext uri="{FF2B5EF4-FFF2-40B4-BE49-F238E27FC236}">
                <a16:creationId xmlns:a16="http://schemas.microsoft.com/office/drawing/2014/main" id="{E039DBAE-87AA-8C5A-887E-08EC2416C3D3}"/>
              </a:ext>
            </a:extLst>
          </p:cNvPr>
          <p:cNvPicPr>
            <a:picLocks noChangeAspect="1"/>
          </p:cNvPicPr>
          <p:nvPr/>
        </p:nvPicPr>
        <p:blipFill rotWithShape="1">
          <a:blip r:embed="rId3"/>
          <a:srcRect l="26545" t="12088" r="14196"/>
          <a:stretch/>
        </p:blipFill>
        <p:spPr>
          <a:xfrm>
            <a:off x="0" y="0"/>
            <a:ext cx="6934200" cy="6858000"/>
          </a:xfrm>
          <a:prstGeom prst="rect">
            <a:avLst/>
          </a:prstGeom>
        </p:spPr>
      </p:pic>
      <p:pic>
        <p:nvPicPr>
          <p:cNvPr id="5" name="Picture 4" descr="A person in a suit giving a high five to another person&#10;&#10;Description automatically generated">
            <a:extLst>
              <a:ext uri="{FF2B5EF4-FFF2-40B4-BE49-F238E27FC236}">
                <a16:creationId xmlns:a16="http://schemas.microsoft.com/office/drawing/2014/main" id="{2F42EED2-B2EE-6478-C708-9E0CC2EFFB3C}"/>
              </a:ext>
            </a:extLst>
          </p:cNvPr>
          <p:cNvPicPr>
            <a:picLocks noChangeAspect="1"/>
          </p:cNvPicPr>
          <p:nvPr/>
        </p:nvPicPr>
        <p:blipFill rotWithShape="1">
          <a:blip r:embed="rId4"/>
          <a:srcRect t="18431"/>
          <a:stretch/>
        </p:blipFill>
        <p:spPr>
          <a:xfrm>
            <a:off x="6096000" y="0"/>
            <a:ext cx="6096000" cy="6858000"/>
          </a:xfrm>
          <a:prstGeom prst="rect">
            <a:avLst/>
          </a:prstGeom>
        </p:spPr>
      </p:pic>
      <p:pic>
        <p:nvPicPr>
          <p:cNvPr id="4" name="Picture 3" descr="blackopacity30.png">
            <a:extLst>
              <a:ext uri="{FF2B5EF4-FFF2-40B4-BE49-F238E27FC236}">
                <a16:creationId xmlns:a16="http://schemas.microsoft.com/office/drawing/2014/main" id="{BE51BFCE-0CBB-543F-AC5F-C666B83F4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6" name="TextBox 5">
            <a:extLst>
              <a:ext uri="{FF2B5EF4-FFF2-40B4-BE49-F238E27FC236}">
                <a16:creationId xmlns:a16="http://schemas.microsoft.com/office/drawing/2014/main" id="{5D2C381E-220A-D65D-8176-961B2026D52A}"/>
              </a:ext>
            </a:extLst>
          </p:cNvPr>
          <p:cNvSpPr txBox="1"/>
          <p:nvPr/>
        </p:nvSpPr>
        <p:spPr>
          <a:xfrm>
            <a:off x="378701" y="5280391"/>
            <a:ext cx="11434598" cy="1446550"/>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New Home Missions administrator</a:t>
            </a:r>
          </a:p>
          <a:p>
            <a:r>
              <a:rPr lang="en-US" sz="4400" dirty="0">
                <a:solidFill>
                  <a:schemeClr val="bg1"/>
                </a:solidFill>
                <a:effectLst>
                  <a:outerShdw blurRad="38100" dist="38100" dir="2700000" algn="tl">
                    <a:srgbClr val="000000">
                      <a:alpha val="43137"/>
                    </a:srgbClr>
                  </a:outerShdw>
                </a:effectLst>
                <a:latin typeface="+mj-lt"/>
              </a:rPr>
              <a:t>Rev. Mark Gabb</a:t>
            </a:r>
            <a:endParaRPr lang="en-US" sz="4000" dirty="0">
              <a:solidFill>
                <a:schemeClr val="bg1"/>
              </a:solidFill>
              <a:latin typeface="+mj-lt"/>
            </a:endParaRPr>
          </a:p>
        </p:txBody>
      </p:sp>
    </p:spTree>
    <p:extLst>
      <p:ext uri="{BB962C8B-B14F-4D97-AF65-F5344CB8AC3E}">
        <p14:creationId xmlns:p14="http://schemas.microsoft.com/office/powerpoint/2010/main" val="216528020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99D642-F337-4E9D-808D-3B7EB6B43667}">
  <ds:schemaRefs>
    <ds:schemaRef ds:uri="http://schemas.microsoft.com/sharepoint/v3/contenttype/forms"/>
  </ds:schemaRefs>
</ds:datastoreItem>
</file>

<file path=customXml/itemProps2.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customXml/itemProps3.xml><?xml version="1.0" encoding="utf-8"?>
<ds:datastoreItem xmlns:ds="http://schemas.openxmlformats.org/officeDocument/2006/customXml" ds:itemID="{6F541725-F0CE-4DA9-B6B6-3CF00EA74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3754</TotalTime>
  <Words>5966</Words>
  <Application>Microsoft Office PowerPoint</Application>
  <PresentationFormat>Widescreen</PresentationFormat>
  <Paragraphs>269</Paragraphs>
  <Slides>37</Slides>
  <Notes>37</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37</vt:i4>
      </vt:variant>
    </vt:vector>
  </HeadingPairs>
  <TitlesOfParts>
    <vt:vector size="51" baseType="lpstr">
      <vt:lpstr>Aptos</vt:lpstr>
      <vt:lpstr>Arial</vt:lpstr>
      <vt:lpstr>Calibri</vt:lpstr>
      <vt:lpstr>inherit</vt:lpstr>
      <vt:lpstr>lato</vt:lpstr>
      <vt:lpstr>lora</vt:lpstr>
      <vt:lpstr>Trebuchet MS</vt:lpstr>
      <vt:lpstr>2_Office Theme</vt:lpstr>
      <vt:lpstr>5_Office Theme</vt:lpstr>
      <vt:lpstr>6_Office Theme</vt:lpstr>
      <vt:lpstr>3_Custom Design</vt:lpstr>
      <vt:lpstr>4_Custom Design</vt:lpstr>
      <vt:lpstr>5_Custom Design</vt:lpstr>
      <vt:lpstr>1_Office Theme</vt:lpstr>
      <vt:lpstr>PowerPoint Presentation</vt:lpstr>
      <vt:lpstr>This is a big goal. Why start 100 new home missions?</vt:lpstr>
      <vt:lpstr>PowerPoint Presentation</vt:lpstr>
      <vt:lpstr>PowerPoint Presentation</vt:lpstr>
      <vt:lpstr>Supporting home mission churches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WELS Church Extension Fund A valuable partner of Home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88</cp:revision>
  <dcterms:created xsi:type="dcterms:W3CDTF">2018-10-17T20:27:17Z</dcterms:created>
  <dcterms:modified xsi:type="dcterms:W3CDTF">2025-04-10T16:11:15Z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