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9.jpg" ContentType="image/jpeg"/>
  <Override PartName="/ppt/media/image30.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4.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8.jpg" ContentType="image/jpeg"/>
  <Override PartName="/ppt/notesSlides/notesSlide22.xml" ContentType="application/vnd.openxmlformats-officedocument.presentationml.notesSlide+xml"/>
  <Override PartName="/ppt/media/image39.jpg" ContentType="image/jpeg"/>
  <Override PartName="/ppt/notesSlides/notesSlide23.xml" ContentType="application/vnd.openxmlformats-officedocument.presentationml.notesSlide+xml"/>
  <Override PartName="/ppt/media/image40.jpg" ContentType="image/jpeg"/>
  <Override PartName="/ppt/notesSlides/notesSlide24.xml" ContentType="application/vnd.openxmlformats-officedocument.presentationml.notesSlide+xml"/>
  <Override PartName="/ppt/media/image41.jpg" ContentType="image/jpeg"/>
  <Override PartName="/ppt/notesSlides/notesSlide25.xml" ContentType="application/vnd.openxmlformats-officedocument.presentationml.notesSlide+xml"/>
  <Override PartName="/ppt/media/image42.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1.jpg" ContentType="image/jpeg"/>
  <Override PartName="/ppt/media/image52.jpg" ContentType="image/jpeg"/>
  <Override PartName="/ppt/notesSlides/notesSlide32.xml" ContentType="application/vnd.openxmlformats-officedocument.presentationml.notesSlide+xml"/>
  <Override PartName="/ppt/media/image53.jpg" ContentType="image/jpeg"/>
  <Override PartName="/ppt/media/image54.jpg" ContentType="image/jpeg"/>
  <Override PartName="/ppt/notesSlides/notesSlide33.xml" ContentType="application/vnd.openxmlformats-officedocument.presentationml.notesSlide+xml"/>
  <Override PartName="/ppt/media/image55.jpg" ContentType="image/jpeg"/>
  <Override PartName="/ppt/media/image56.jpg" ContentType="image/jpeg"/>
  <Override PartName="/ppt/notesSlides/notesSlide34.xml" ContentType="application/vnd.openxmlformats-officedocument.presentationml.notesSlide+xml"/>
  <Override PartName="/ppt/media/image57.jpg" ContentType="image/jpeg"/>
  <Override PartName="/ppt/notesSlides/notesSlide35.xml" ContentType="application/vnd.openxmlformats-officedocument.presentationml.notesSlide+xml"/>
  <Override PartName="/ppt/media/image58.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60.jpg" ContentType="image/jpeg"/>
  <Override PartName="/ppt/notesSlides/notesSlide38.xml" ContentType="application/vnd.openxmlformats-officedocument.presentationml.notesSlide+xml"/>
  <Override PartName="/ppt/media/image61.jp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64.jpg" ContentType="image/jpeg"/>
  <Override PartName="/ppt/notesSlides/notesSlide42.xml" ContentType="application/vnd.openxmlformats-officedocument.presentationml.notesSlide+xml"/>
  <Override PartName="/ppt/media/image66.jpg" ContentType="image/jpeg"/>
  <Override PartName="/ppt/media/image67.jp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69.jpg" ContentType="image/jpeg"/>
  <Override PartName="/ppt/media/image70.jp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82.jp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85.jpg" ContentType="image/jpeg"/>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media/image93.jpg" ContentType="image/jpeg"/>
  <Override PartName="/ppt/notesSlides/notesSlide63.xml" ContentType="application/vnd.openxmlformats-officedocument.presentationml.notesSlide+xml"/>
  <Override PartName="/ppt/media/image94.jpg" ContentType="image/jpeg"/>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96.jpg" ContentType="image/jpeg"/>
  <Override PartName="/ppt/media/image97.jpg" ContentType="image/jpeg"/>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19" r:id="rId5"/>
    <p:sldMasterId id="2147483736" r:id="rId6"/>
    <p:sldMasterId id="2147483753" r:id="rId7"/>
    <p:sldMasterId id="2147483770" r:id="rId8"/>
    <p:sldMasterId id="2147483787" r:id="rId9"/>
    <p:sldMasterId id="2147483667" r:id="rId10"/>
    <p:sldMasterId id="2147483804" r:id="rId11"/>
    <p:sldMasterId id="2147483828" r:id="rId12"/>
    <p:sldMasterId id="2147483840" r:id="rId13"/>
    <p:sldMasterId id="2147483864" r:id="rId14"/>
    <p:sldMasterId id="2147483881" r:id="rId15"/>
    <p:sldMasterId id="2147483887" r:id="rId16"/>
    <p:sldMasterId id="2147483893" r:id="rId17"/>
    <p:sldMasterId id="2147483899" r:id="rId18"/>
    <p:sldMasterId id="2147483905" r:id="rId19"/>
  </p:sldMasterIdLst>
  <p:notesMasterIdLst>
    <p:notesMasterId r:id="rId89"/>
  </p:notesMasterIdLst>
  <p:sldIdLst>
    <p:sldId id="695" r:id="rId20"/>
    <p:sldId id="725" r:id="rId21"/>
    <p:sldId id="701" r:id="rId22"/>
    <p:sldId id="702" r:id="rId23"/>
    <p:sldId id="705" r:id="rId24"/>
    <p:sldId id="267" r:id="rId25"/>
    <p:sldId id="703" r:id="rId26"/>
    <p:sldId id="685" r:id="rId27"/>
    <p:sldId id="689" r:id="rId28"/>
    <p:sldId id="807" r:id="rId29"/>
    <p:sldId id="784" r:id="rId30"/>
    <p:sldId id="785" r:id="rId31"/>
    <p:sldId id="696" r:id="rId32"/>
    <p:sldId id="837" r:id="rId33"/>
    <p:sldId id="775" r:id="rId34"/>
    <p:sldId id="776" r:id="rId35"/>
    <p:sldId id="812" r:id="rId36"/>
    <p:sldId id="810" r:id="rId37"/>
    <p:sldId id="777" r:id="rId38"/>
    <p:sldId id="841" r:id="rId39"/>
    <p:sldId id="817" r:id="rId40"/>
    <p:sldId id="842" r:id="rId41"/>
    <p:sldId id="843" r:id="rId42"/>
    <p:sldId id="844" r:id="rId43"/>
    <p:sldId id="845" r:id="rId44"/>
    <p:sldId id="827" r:id="rId45"/>
    <p:sldId id="816" r:id="rId46"/>
    <p:sldId id="853" r:id="rId47"/>
    <p:sldId id="778" r:id="rId48"/>
    <p:sldId id="828" r:id="rId49"/>
    <p:sldId id="854" r:id="rId50"/>
    <p:sldId id="855" r:id="rId51"/>
    <p:sldId id="856" r:id="rId52"/>
    <p:sldId id="849" r:id="rId53"/>
    <p:sldId id="848" r:id="rId54"/>
    <p:sldId id="779" r:id="rId55"/>
    <p:sldId id="795" r:id="rId56"/>
    <p:sldId id="796" r:id="rId57"/>
    <p:sldId id="780" r:id="rId58"/>
    <p:sldId id="829" r:id="rId59"/>
    <p:sldId id="808" r:id="rId60"/>
    <p:sldId id="833" r:id="rId61"/>
    <p:sldId id="781" r:id="rId62"/>
    <p:sldId id="800" r:id="rId63"/>
    <p:sldId id="710" r:id="rId64"/>
    <p:sldId id="717" r:id="rId65"/>
    <p:sldId id="697" r:id="rId66"/>
    <p:sldId id="782" r:id="rId67"/>
    <p:sldId id="830" r:id="rId68"/>
    <p:sldId id="802" r:id="rId69"/>
    <p:sldId id="803" r:id="rId70"/>
    <p:sldId id="783" r:id="rId71"/>
    <p:sldId id="804" r:id="rId72"/>
    <p:sldId id="805" r:id="rId73"/>
    <p:sldId id="704" r:id="rId74"/>
    <p:sldId id="806" r:id="rId75"/>
    <p:sldId id="709" r:id="rId76"/>
    <p:sldId id="787" r:id="rId77"/>
    <p:sldId id="789" r:id="rId78"/>
    <p:sldId id="721" r:id="rId79"/>
    <p:sldId id="752" r:id="rId80"/>
    <p:sldId id="690" r:id="rId81"/>
    <p:sldId id="788" r:id="rId82"/>
    <p:sldId id="846" r:id="rId83"/>
    <p:sldId id="809" r:id="rId84"/>
    <p:sldId id="786" r:id="rId85"/>
    <p:sldId id="687" r:id="rId86"/>
    <p:sldId id="851" r:id="rId87"/>
    <p:sldId id="27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AC29F-FD94-441B-9DBB-6EF461B8055A}" v="7" dt="2024-08-26T19:05:43.7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1368" autoAdjust="0"/>
  </p:normalViewPr>
  <p:slideViewPr>
    <p:cSldViewPr snapToGrid="0" snapToObjects="1">
      <p:cViewPr varScale="1">
        <p:scale>
          <a:sx n="55" d="100"/>
          <a:sy n="55" d="100"/>
        </p:scale>
        <p:origin x="190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notesMaster" Target="notesMasters/notesMaster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D1EAC29F-FD94-441B-9DBB-6EF461B8055A}"/>
    <pc:docChg chg="undo custSel addSld delSld modSld">
      <pc:chgData name="Marissa Krogmann" userId="d947f805-5955-4c43-a5c2-60811c714023" providerId="ADAL" clId="{D1EAC29F-FD94-441B-9DBB-6EF461B8055A}" dt="2024-08-26T19:05:47.383" v="460" actId="700"/>
      <pc:docMkLst>
        <pc:docMk/>
      </pc:docMkLst>
      <pc:sldChg chg="add modNotes">
        <pc:chgData name="Marissa Krogmann" userId="d947f805-5955-4c43-a5c2-60811c714023" providerId="ADAL" clId="{D1EAC29F-FD94-441B-9DBB-6EF461B8055A}" dt="2024-08-26T18:48:45.584" v="1" actId="27636"/>
        <pc:sldMkLst>
          <pc:docMk/>
          <pc:sldMk cId="3318786456" sldId="696"/>
        </pc:sldMkLst>
      </pc:sldChg>
      <pc:sldChg chg="modNotesTx">
        <pc:chgData name="Marissa Krogmann" userId="d947f805-5955-4c43-a5c2-60811c714023" providerId="ADAL" clId="{D1EAC29F-FD94-441B-9DBB-6EF461B8055A}" dt="2024-08-26T19:02:39.470" v="401"/>
        <pc:sldMkLst>
          <pc:docMk/>
          <pc:sldMk cId="535398492" sldId="704"/>
        </pc:sldMkLst>
      </pc:sldChg>
      <pc:sldChg chg="modNotesTx">
        <pc:chgData name="Marissa Krogmann" userId="d947f805-5955-4c43-a5c2-60811c714023" providerId="ADAL" clId="{D1EAC29F-FD94-441B-9DBB-6EF461B8055A}" dt="2024-08-26T19:00:09.260" v="178" actId="20577"/>
        <pc:sldMkLst>
          <pc:docMk/>
          <pc:sldMk cId="3464944824" sldId="783"/>
        </pc:sldMkLst>
      </pc:sldChg>
      <pc:sldChg chg="modNotesTx">
        <pc:chgData name="Marissa Krogmann" userId="d947f805-5955-4c43-a5c2-60811c714023" providerId="ADAL" clId="{D1EAC29F-FD94-441B-9DBB-6EF461B8055A}" dt="2024-08-26T18:50:22.546" v="31" actId="255"/>
        <pc:sldMkLst>
          <pc:docMk/>
          <pc:sldMk cId="1022522561" sldId="784"/>
        </pc:sldMkLst>
      </pc:sldChg>
      <pc:sldChg chg="modNotesTx">
        <pc:chgData name="Marissa Krogmann" userId="d947f805-5955-4c43-a5c2-60811c714023" providerId="ADAL" clId="{D1EAC29F-FD94-441B-9DBB-6EF461B8055A}" dt="2024-08-26T18:50:16.722" v="29" actId="255"/>
        <pc:sldMkLst>
          <pc:docMk/>
          <pc:sldMk cId="1716525843" sldId="785"/>
        </pc:sldMkLst>
      </pc:sldChg>
      <pc:sldChg chg="modNotesTx">
        <pc:chgData name="Marissa Krogmann" userId="d947f805-5955-4c43-a5c2-60811c714023" providerId="ADAL" clId="{D1EAC29F-FD94-441B-9DBB-6EF461B8055A}" dt="2024-08-26T19:03:59.999" v="454" actId="20577"/>
        <pc:sldMkLst>
          <pc:docMk/>
          <pc:sldMk cId="1991456846" sldId="788"/>
        </pc:sldMkLst>
      </pc:sldChg>
      <pc:sldChg chg="modNotesTx">
        <pc:chgData name="Marissa Krogmann" userId="d947f805-5955-4c43-a5c2-60811c714023" providerId="ADAL" clId="{D1EAC29F-FD94-441B-9DBB-6EF461B8055A}" dt="2024-08-26T18:58:17.011" v="99" actId="20577"/>
        <pc:sldMkLst>
          <pc:docMk/>
          <pc:sldMk cId="874358882" sldId="800"/>
        </pc:sldMkLst>
      </pc:sldChg>
      <pc:sldChg chg="modNotesTx">
        <pc:chgData name="Marissa Krogmann" userId="d947f805-5955-4c43-a5c2-60811c714023" providerId="ADAL" clId="{D1EAC29F-FD94-441B-9DBB-6EF461B8055A}" dt="2024-08-26T19:00:42.752" v="344" actId="20577"/>
        <pc:sldMkLst>
          <pc:docMk/>
          <pc:sldMk cId="3991396259" sldId="804"/>
        </pc:sldMkLst>
      </pc:sldChg>
      <pc:sldChg chg="modNotesTx">
        <pc:chgData name="Marissa Krogmann" userId="d947f805-5955-4c43-a5c2-60811c714023" providerId="ADAL" clId="{D1EAC29F-FD94-441B-9DBB-6EF461B8055A}" dt="2024-08-26T19:00:54.854" v="366" actId="20577"/>
        <pc:sldMkLst>
          <pc:docMk/>
          <pc:sldMk cId="4272297750" sldId="805"/>
        </pc:sldMkLst>
      </pc:sldChg>
      <pc:sldChg chg="modNotesTx">
        <pc:chgData name="Marissa Krogmann" userId="d947f805-5955-4c43-a5c2-60811c714023" providerId="ADAL" clId="{D1EAC29F-FD94-441B-9DBB-6EF461B8055A}" dt="2024-08-26T19:03:09.183" v="405" actId="20577"/>
        <pc:sldMkLst>
          <pc:docMk/>
          <pc:sldMk cId="1852326024" sldId="806"/>
        </pc:sldMkLst>
      </pc:sldChg>
      <pc:sldChg chg="modNotesTx">
        <pc:chgData name="Marissa Krogmann" userId="d947f805-5955-4c43-a5c2-60811c714023" providerId="ADAL" clId="{D1EAC29F-FD94-441B-9DBB-6EF461B8055A}" dt="2024-08-26T18:51:44.778" v="44" actId="20577"/>
        <pc:sldMkLst>
          <pc:docMk/>
          <pc:sldMk cId="2429019029" sldId="817"/>
        </pc:sldMkLst>
      </pc:sldChg>
      <pc:sldChg chg="del">
        <pc:chgData name="Marissa Krogmann" userId="d947f805-5955-4c43-a5c2-60811c714023" providerId="ADAL" clId="{D1EAC29F-FD94-441B-9DBB-6EF461B8055A}" dt="2024-08-26T18:57:01.070" v="94" actId="47"/>
        <pc:sldMkLst>
          <pc:docMk/>
          <pc:sldMk cId="2990677769" sldId="819"/>
        </pc:sldMkLst>
      </pc:sldChg>
      <pc:sldChg chg="modNotesTx">
        <pc:chgData name="Marissa Krogmann" userId="d947f805-5955-4c43-a5c2-60811c714023" providerId="ADAL" clId="{D1EAC29F-FD94-441B-9DBB-6EF461B8055A}" dt="2024-08-26T18:52:57.901" v="65" actId="255"/>
        <pc:sldMkLst>
          <pc:docMk/>
          <pc:sldMk cId="2196748163" sldId="827"/>
        </pc:sldMkLst>
      </pc:sldChg>
      <pc:sldChg chg="del">
        <pc:chgData name="Marissa Krogmann" userId="d947f805-5955-4c43-a5c2-60811c714023" providerId="ADAL" clId="{D1EAC29F-FD94-441B-9DBB-6EF461B8055A}" dt="2024-08-26T18:56:59.927" v="93" actId="47"/>
        <pc:sldMkLst>
          <pc:docMk/>
          <pc:sldMk cId="1140161429" sldId="832"/>
        </pc:sldMkLst>
      </pc:sldChg>
      <pc:sldChg chg="modNotesTx">
        <pc:chgData name="Marissa Krogmann" userId="d947f805-5955-4c43-a5c2-60811c714023" providerId="ADAL" clId="{D1EAC29F-FD94-441B-9DBB-6EF461B8055A}" dt="2024-08-26T18:51:23.458" v="39" actId="20577"/>
        <pc:sldMkLst>
          <pc:docMk/>
          <pc:sldMk cId="1125531669" sldId="841"/>
        </pc:sldMkLst>
      </pc:sldChg>
      <pc:sldChg chg="modNotesTx">
        <pc:chgData name="Marissa Krogmann" userId="d947f805-5955-4c43-a5c2-60811c714023" providerId="ADAL" clId="{D1EAC29F-FD94-441B-9DBB-6EF461B8055A}" dt="2024-08-26T18:52:01.996" v="48" actId="20577"/>
        <pc:sldMkLst>
          <pc:docMk/>
          <pc:sldMk cId="4240001215" sldId="843"/>
        </pc:sldMkLst>
      </pc:sldChg>
      <pc:sldChg chg="modNotesTx">
        <pc:chgData name="Marissa Krogmann" userId="d947f805-5955-4c43-a5c2-60811c714023" providerId="ADAL" clId="{D1EAC29F-FD94-441B-9DBB-6EF461B8055A}" dt="2024-08-26T18:52:14.304" v="52" actId="20577"/>
        <pc:sldMkLst>
          <pc:docMk/>
          <pc:sldMk cId="128071001" sldId="844"/>
        </pc:sldMkLst>
      </pc:sldChg>
      <pc:sldChg chg="add modTransition">
        <pc:chgData name="Marissa Krogmann" userId="d947f805-5955-4c43-a5c2-60811c714023" providerId="ADAL" clId="{D1EAC29F-FD94-441B-9DBB-6EF461B8055A}" dt="2024-08-26T19:04:17.425" v="455"/>
        <pc:sldMkLst>
          <pc:docMk/>
          <pc:sldMk cId="3565256677" sldId="846"/>
        </pc:sldMkLst>
      </pc:sldChg>
      <pc:sldChg chg="del">
        <pc:chgData name="Marissa Krogmann" userId="d947f805-5955-4c43-a5c2-60811c714023" providerId="ADAL" clId="{D1EAC29F-FD94-441B-9DBB-6EF461B8055A}" dt="2024-08-26T18:53:56.246" v="68" actId="47"/>
        <pc:sldMkLst>
          <pc:docMk/>
          <pc:sldMk cId="3470143621" sldId="847"/>
        </pc:sldMkLst>
      </pc:sldChg>
      <pc:sldChg chg="add mod modClrScheme chgLayout">
        <pc:chgData name="Marissa Krogmann" userId="d947f805-5955-4c43-a5c2-60811c714023" providerId="ADAL" clId="{D1EAC29F-FD94-441B-9DBB-6EF461B8055A}" dt="2024-08-26T19:05:47.383" v="460" actId="700"/>
        <pc:sldMkLst>
          <pc:docMk/>
          <pc:sldMk cId="2240431756" sldId="851"/>
        </pc:sldMkLst>
      </pc:sldChg>
      <pc:sldChg chg="del">
        <pc:chgData name="Marissa Krogmann" userId="d947f805-5955-4c43-a5c2-60811c714023" providerId="ADAL" clId="{D1EAC29F-FD94-441B-9DBB-6EF461B8055A}" dt="2024-08-26T19:04:20.014" v="456" actId="47"/>
        <pc:sldMkLst>
          <pc:docMk/>
          <pc:sldMk cId="719449621" sldId="852"/>
        </pc:sldMkLst>
      </pc:sldChg>
      <pc:sldChg chg="add mod modClrScheme chgLayout">
        <pc:chgData name="Marissa Krogmann" userId="d947f805-5955-4c43-a5c2-60811c714023" providerId="ADAL" clId="{D1EAC29F-FD94-441B-9DBB-6EF461B8055A}" dt="2024-08-26T18:53:48.777" v="67" actId="700"/>
        <pc:sldMkLst>
          <pc:docMk/>
          <pc:sldMk cId="3137393044" sldId="853"/>
        </pc:sldMkLst>
      </pc:sldChg>
      <pc:sldChg chg="add">
        <pc:chgData name="Marissa Krogmann" userId="d947f805-5955-4c43-a5c2-60811c714023" providerId="ADAL" clId="{D1EAC29F-FD94-441B-9DBB-6EF461B8055A}" dt="2024-08-26T18:55:49.069" v="69"/>
        <pc:sldMkLst>
          <pc:docMk/>
          <pc:sldMk cId="1130857947" sldId="854"/>
        </pc:sldMkLst>
      </pc:sldChg>
      <pc:sldChg chg="add">
        <pc:chgData name="Marissa Krogmann" userId="d947f805-5955-4c43-a5c2-60811c714023" providerId="ADAL" clId="{D1EAC29F-FD94-441B-9DBB-6EF461B8055A}" dt="2024-08-26T18:55:51.959" v="70"/>
        <pc:sldMkLst>
          <pc:docMk/>
          <pc:sldMk cId="2796169916" sldId="855"/>
        </pc:sldMkLst>
      </pc:sldChg>
      <pc:sldChg chg="modSp add mod">
        <pc:chgData name="Marissa Krogmann" userId="d947f805-5955-4c43-a5c2-60811c714023" providerId="ADAL" clId="{D1EAC29F-FD94-441B-9DBB-6EF461B8055A}" dt="2024-08-26T18:56:47.476" v="92" actId="20577"/>
        <pc:sldMkLst>
          <pc:docMk/>
          <pc:sldMk cId="441927134" sldId="856"/>
        </pc:sldMkLst>
        <pc:spChg chg="mod">
          <ac:chgData name="Marissa Krogmann" userId="d947f805-5955-4c43-a5c2-60811c714023" providerId="ADAL" clId="{D1EAC29F-FD94-441B-9DBB-6EF461B8055A}" dt="2024-08-26T18:56:47.476" v="92" actId="20577"/>
          <ac:spMkLst>
            <pc:docMk/>
            <pc:sldMk cId="441927134" sldId="856"/>
            <ac:spMk id="5" creationId="{4E7055BF-7663-D09C-C658-57106FF3EB3C}"/>
          </ac:spMkLst>
        </pc:spChg>
      </pc:sldChg>
      <pc:sldChg chg="new del">
        <pc:chgData name="Marissa Krogmann" userId="d947f805-5955-4c43-a5c2-60811c714023" providerId="ADAL" clId="{D1EAC29F-FD94-441B-9DBB-6EF461B8055A}" dt="2024-08-26T19:05:35.243" v="458" actId="47"/>
        <pc:sldMkLst>
          <pc:docMk/>
          <pc:sldMk cId="3535258707" sldId="8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ambofgodwnd.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els100in10.net/videos/lightindarknes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vimeo.com/81693040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els.net/giving/wels-church-extension-fund/"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ntownlutheran.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ivinesaviorchurch.com/dscsp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els.net/missionjourney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2023</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Brand new church planters gather with experienced home missionaries for a </a:t>
            </a:r>
            <a:r>
              <a:rPr lang="en-US" sz="1100" b="1" dirty="0">
                <a:solidFill>
                  <a:srgbClr val="C00000"/>
                </a:solidFill>
                <a:ea typeface="Calibri" panose="020F0502020204030204" pitchFamily="34" charset="0"/>
                <a:cs typeface="Calibri" panose="020F0502020204030204" pitchFamily="34" charset="0"/>
              </a:rPr>
              <a:t>Church Planter Intensive </a:t>
            </a:r>
            <a:r>
              <a:rPr lang="en-US" sz="1100" dirty="0">
                <a:solidFill>
                  <a:srgbClr val="C00000"/>
                </a:solidFill>
                <a:ea typeface="Calibri" panose="020F0502020204030204" pitchFamily="34" charset="0"/>
                <a:cs typeface="Calibri" panose="020F0502020204030204" pitchFamily="34" charset="0"/>
              </a:rPr>
              <a:t>at Carbon Valley Lutheran Church in Firestone, Colo. The next one is scheduled for August 2024. Experienced church planter and Home Missionary Jared Oldenburg (Eternal Rock – Castle Rock, CO) developed the program and Home Missionary Matt Rothe (The Way – Fredericksburg, VA) now leads the program.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After the intensive, new church planters are paired with a coach from an established mission church to guide them for their first two years of launching a new church. Home Missionary Joel Schulz (Divine Savior – Delray Beach, FL) leads that portion of the program.</a:t>
            </a: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defTabSz="931774">
              <a:lnSpc>
                <a:spcPct val="107000"/>
              </a:lnSpc>
              <a:spcAft>
                <a:spcPts val="815"/>
              </a:spcAft>
              <a:defRPr/>
            </a:pPr>
            <a:r>
              <a:rPr lang="en-US" sz="1100" dirty="0">
                <a:solidFill>
                  <a:srgbClr val="000000"/>
                </a:solidFill>
              </a:rPr>
              <a:t>Both the Church Planter Intensive and the coaching program are sponsored and encouraged by WELS Home Missions. </a:t>
            </a:r>
            <a:r>
              <a:rPr lang="en-US" sz="1100" dirty="0">
                <a:solidFill>
                  <a:srgbClr val="C00000"/>
                </a:solidFill>
                <a:ea typeface="Calibri" panose="020F0502020204030204" pitchFamily="34" charset="0"/>
                <a:cs typeface="Calibri" panose="020F0502020204030204" pitchFamily="34" charset="0"/>
              </a:rPr>
              <a:t> </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934839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243342"/>
                </a:solidFill>
                <a:effectLst/>
                <a:latin typeface="+mn-lt"/>
              </a:rPr>
              <a:t>No community is the same. No core group is the same. No soul is the same. But we know that all people have the same need for a Savior from sin. Those differences mean that no home mission church starts the same way or follows the same path to maturity. However, we pray that all WELS home mission churches contribute in their own unique way to the ultimate outcome: winning souls for Jesus through the proclamation of the gospel.</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79178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Where it all begins. </a:t>
            </a:r>
          </a:p>
          <a:p>
            <a:endParaRPr lang="en-US" sz="11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When an area with possible mission potential is identified, the local WELS members work with their DMB and mission counselor to survey the area. They look at demographic data, explore the area, and conduct personal interviews with community members, local government leaders, other church leaders, etc. At that point they determine if the mission location is a viable option and begin to document potential mission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At the same time, attention is given to “planting a mission mindset to plant missions”. The core group meets for evangelism/mission-themed Bible studies, they often participate in evangelism training by Praise and Proclaim, and they begin diving into community outreach events to begin making a name for themselves in the community and to practice their personal evangelism.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Once ready, the core group will work with their DMB and mission counselor to begin developing their new start request and full ministry plan. </a:t>
            </a: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924750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dirty="0">
                <a:solidFill>
                  <a:srgbClr val="FFFFFF"/>
                </a:solidFill>
                <a:effectLst/>
                <a:latin typeface="+mn-lt"/>
              </a:rPr>
              <a:t>A core group of WELS members in Windsor, Colo., are committed to “making disciples of all nations” right in their own backyard. Hear how they’ve been partnering with WELS Home Missions to plant a new church in their community, all in an effort to take the light to the darkness in Windsor, Colo.</a:t>
            </a:r>
          </a:p>
          <a:p>
            <a:pPr fontAlgn="base"/>
            <a:endParaRPr lang="en-US" b="0" dirty="0">
              <a:solidFill>
                <a:srgbClr val="FFFFFF"/>
              </a:solidFill>
              <a:effectLst/>
              <a:latin typeface="+mn-lt"/>
            </a:endParaRPr>
          </a:p>
          <a:p>
            <a:pPr fontAlgn="base"/>
            <a:r>
              <a:rPr lang="en-US" b="1" dirty="0">
                <a:solidFill>
                  <a:srgbClr val="FFFFFF"/>
                </a:solidFill>
                <a:effectLst/>
                <a:latin typeface="+mn-lt"/>
              </a:rPr>
              <a:t>Link: </a:t>
            </a:r>
            <a:r>
              <a:rPr lang="en-US" b="0" dirty="0">
                <a:solidFill>
                  <a:srgbClr val="FFFFFF"/>
                </a:solidFill>
                <a:effectLst/>
                <a:latin typeface="+mn-lt"/>
              </a:rPr>
              <a:t>https://vimeo.com/754821385</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3041437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bg1"/>
                </a:solidFill>
                <a:latin typeface="+mn-lt"/>
                <a:ea typeface="Arial" charset="0"/>
                <a:cs typeface="Arial" charset="0"/>
              </a:rPr>
              <a:t>The District Mission Board (DMB) and mission counselor works with potential home missions to develop a new start ministry request that gets submitted to the WELS Board for Home Missions (BHM). </a:t>
            </a:r>
            <a:endParaRPr lang="en-US" sz="1100" b="0" i="0" dirty="0">
              <a:solidFill>
                <a:srgbClr val="333333"/>
              </a:solidFill>
              <a:effectLst/>
              <a:latin typeface="+mn-lt"/>
            </a:endParaRPr>
          </a:p>
          <a:p>
            <a:endParaRPr lang="en-US" sz="1100" b="0" i="0" dirty="0">
              <a:solidFill>
                <a:srgbClr val="333333"/>
              </a:solidFill>
              <a:effectLst/>
              <a:latin typeface="+mn-lt"/>
            </a:endParaRPr>
          </a:p>
          <a:p>
            <a:r>
              <a:rPr lang="en-US" sz="1100" b="0" i="0" dirty="0">
                <a:solidFill>
                  <a:srgbClr val="333333"/>
                </a:solidFill>
                <a:effectLst/>
                <a:latin typeface="+mn-lt"/>
              </a:rPr>
              <a:t>A new start </a:t>
            </a:r>
            <a:r>
              <a:rPr lang="en-US" sz="1100" dirty="0">
                <a:latin typeface="+mn-lt"/>
              </a:rPr>
              <a:t>ministry request takes quite a bit of time and is quite comprehensive. Some of the things required include:</a:t>
            </a:r>
          </a:p>
          <a:p>
            <a:endParaRPr lang="en-US" sz="1100" dirty="0">
              <a:latin typeface="+mn-lt"/>
            </a:endParaRPr>
          </a:p>
          <a:p>
            <a:pPr marL="171450" indent="-171450">
              <a:buFont typeface="Arial" panose="020B0604020202020204" pitchFamily="34" charset="0"/>
              <a:buChar char="•"/>
            </a:pPr>
            <a:r>
              <a:rPr lang="en-US" sz="1100" dirty="0">
                <a:latin typeface="+mn-lt"/>
              </a:rPr>
              <a:t>A full ministry plan, including a proposed timeline for the first year of ministry, community engagement strategies, and specific outreach opportunities</a:t>
            </a:r>
          </a:p>
          <a:p>
            <a:pPr marL="171450" indent="-171450">
              <a:buFont typeface="Arial" panose="020B0604020202020204" pitchFamily="34" charset="0"/>
              <a:buChar char="•"/>
            </a:pPr>
            <a:r>
              <a:rPr lang="en-US" sz="1100" dirty="0">
                <a:latin typeface="+mn-lt"/>
              </a:rPr>
              <a:t>Defined core group: who will be assisting this effort and the spiritual and ministry gifts that each person brings to the mission</a:t>
            </a:r>
          </a:p>
          <a:p>
            <a:pPr marL="171450" indent="-171450">
              <a:buFont typeface="Arial" panose="020B0604020202020204" pitchFamily="34" charset="0"/>
              <a:buChar char="•"/>
            </a:pPr>
            <a:r>
              <a:rPr lang="en-US" sz="1100" dirty="0">
                <a:latin typeface="+mn-lt"/>
              </a:rPr>
              <a:t>Potential temporary worship and/or office space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A 12-year subsidy projection form with budget for the first three years, including an estimate of future land/construction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000000"/>
                </a:solidFill>
                <a:effectLst/>
                <a:latin typeface="+mn-lt"/>
              </a:rPr>
              <a:t>One a new home missionary is called/assigned, he works with the core group to perfect their ministry and outreach plan and pick a name for their new church.</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1885144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157 congregations with financial subsidy or district mission board/mission counselor assistance, with 32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lato" panose="020F0502020204030203" pitchFamily="34" charset="0"/>
              </a:rPr>
              <a:t>On April 18–19, 2024, WELS Board for Home Missions approved 12 new missions and enhancements for the </a:t>
            </a:r>
            <a:r>
              <a:rPr lang="en-US" b="0" i="0" dirty="0" err="1">
                <a:solidFill>
                  <a:srgbClr val="333333"/>
                </a:solidFill>
                <a:effectLst/>
                <a:highlight>
                  <a:srgbClr val="FFFFFF"/>
                </a:highlight>
                <a:latin typeface="lato" panose="020F0502020204030203" pitchFamily="34" charset="0"/>
              </a:rPr>
              <a:t>synodwide</a:t>
            </a:r>
            <a:r>
              <a:rPr lang="en-US" b="0" i="0" dirty="0">
                <a:solidFill>
                  <a:srgbClr val="333333"/>
                </a:solidFill>
                <a:effectLst/>
                <a:highlight>
                  <a:srgbClr val="FFFFFF"/>
                </a:highlight>
                <a:latin typeface="lato" panose="020F0502020204030203" pitchFamily="34" charset="0"/>
              </a:rPr>
              <a:t> 100 Missions in 10 Years initiative.</a:t>
            </a:r>
            <a:endParaRPr lang="en-US" sz="1200" b="0" i="0" dirty="0">
              <a:solidFill>
                <a:srgbClr val="243342"/>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1" i="0" dirty="0">
                <a:solidFill>
                  <a:srgbClr val="666666"/>
                </a:solidFill>
                <a:effectLst/>
                <a:highlight>
                  <a:srgbClr val="FFFFFF"/>
                </a:highlight>
                <a:latin typeface="inherit"/>
              </a:rPr>
              <a:t>New Start: </a:t>
            </a:r>
            <a:r>
              <a:rPr lang="en-US" sz="1600" b="0" i="0" dirty="0">
                <a:solidFill>
                  <a:srgbClr val="666666"/>
                </a:solidFill>
                <a:effectLst/>
                <a:highlight>
                  <a:srgbClr val="FFFFFF"/>
                </a:highlight>
                <a:latin typeface="lora" pitchFamily="2" charset="0"/>
              </a:rPr>
              <a:t>Bend was identified in 2020 as the second-fastest growing city in the U.S. A core group of eight families has been gathering twice a month for Bible study and planning as they plant a church in an area where 62 percent of people are not involved with any religious community.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2400" b="0" i="0" dirty="0">
                <a:solidFill>
                  <a:srgbClr val="666666"/>
                </a:solidFill>
                <a:effectLst/>
                <a:highlight>
                  <a:srgbClr val="FFFFFF"/>
                </a:highlight>
                <a:latin typeface="Lora" pitchFamily="2" charset="0"/>
              </a:rPr>
              <a:t>Rev. Thad Bitter accepted the call to serve this new mission start in June 2024.</a:t>
            </a:r>
            <a:endParaRPr lang="en-US" sz="1600" b="0" i="0" dirty="0">
              <a:solidFill>
                <a:srgbClr val="666666"/>
              </a:solidFill>
              <a:effectLst/>
              <a:highlight>
                <a:srgbClr val="FFFFFF"/>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https://wels100in10.net/new-starts/bend-or/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2400" b="0" i="0" dirty="0">
                <a:solidFill>
                  <a:srgbClr val="666666"/>
                </a:solidFill>
                <a:effectLst/>
                <a:highlight>
                  <a:srgbClr val="FBFAF3"/>
                </a:highlight>
                <a:latin typeface="lora" pitchFamily="2" charset="0"/>
              </a:rPr>
              <a:t>Members from Trinity and Zion in Crete, Ill., have formed a core group to plant a new mission in nearby Cedar Lake. This area of northwest Indiana is growing rapidly as Chicago commuters look for cheaper alternatives to living in Illinois.</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https://wels100in10.net/new-starts/cedarlake-in/</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102524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3600" b="0" i="0" dirty="0">
                <a:solidFill>
                  <a:srgbClr val="666666"/>
                </a:solidFill>
                <a:effectLst/>
                <a:highlight>
                  <a:srgbClr val="FBFAF3"/>
                </a:highlight>
                <a:latin typeface="lora" pitchFamily="2" charset="0"/>
              </a:rPr>
              <a:t>Conway is a growing college town in the northwest of Little Rock with no WELS presence. A group of 19 WELS members has been gathering at a local hotel on Sundays for worship and Bible study with a part-time retired pastor and getting involved in the community as it prepares to launch a brand-new church.</a:t>
            </a:r>
          </a:p>
          <a:p>
            <a:pPr algn="l" fontAlgn="base"/>
            <a:endParaRPr lang="en-US" sz="36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4800" b="0" i="0" dirty="0">
                <a:solidFill>
                  <a:srgbClr val="666666"/>
                </a:solidFill>
                <a:effectLst/>
                <a:highlight>
                  <a:srgbClr val="FFFFFF"/>
                </a:highlight>
                <a:latin typeface="Lora" pitchFamily="2" charset="0"/>
              </a:rPr>
              <a:t>Rev. Clayton Fury was assigned from Wisconsin Lutheran Seminary to serve this new mission start in May 2024.</a:t>
            </a:r>
            <a:endParaRPr lang="en-US" sz="36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https://wels100in10.net/new-starts/conway-ar/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363776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4800" b="0" i="0" dirty="0">
                <a:solidFill>
                  <a:srgbClr val="666666"/>
                </a:solidFill>
                <a:effectLst/>
                <a:highlight>
                  <a:srgbClr val="FBFAF3"/>
                </a:highlight>
                <a:latin typeface="lora" pitchFamily="2" charset="0"/>
              </a:rPr>
              <a:t>Since 2016 Abiding Peace in Simpsonville, S.C., has been exploring the option of starting a second site in the greater Greenville area that includes Easley and Powdersville. Abiding Peace is currently offering worship and Bible study and getting involved in community events from a leased “homebase” in Easley as it evaluates where a future, permanent site might be established with a new missionary at the helm.</a:t>
            </a:r>
          </a:p>
          <a:p>
            <a:pPr algn="l" fontAlgn="base"/>
            <a:endParaRPr lang="en-US" sz="48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6600" b="0" i="0" dirty="0">
                <a:solidFill>
                  <a:srgbClr val="666666"/>
                </a:solidFill>
                <a:effectLst/>
                <a:highlight>
                  <a:srgbClr val="FFFFFF"/>
                </a:highlight>
                <a:latin typeface="Lora" pitchFamily="2" charset="0"/>
              </a:rPr>
              <a:t>Rev. Michael </a:t>
            </a:r>
            <a:r>
              <a:rPr lang="en-US" sz="6600" b="0" i="0" dirty="0" err="1">
                <a:solidFill>
                  <a:srgbClr val="666666"/>
                </a:solidFill>
                <a:effectLst/>
                <a:highlight>
                  <a:srgbClr val="FFFFFF"/>
                </a:highlight>
                <a:latin typeface="Lora" pitchFamily="2" charset="0"/>
              </a:rPr>
              <a:t>Quandt</a:t>
            </a:r>
            <a:r>
              <a:rPr lang="en-US" sz="6600" b="0" i="0" dirty="0">
                <a:solidFill>
                  <a:srgbClr val="666666"/>
                </a:solidFill>
                <a:effectLst/>
                <a:highlight>
                  <a:srgbClr val="FFFFFF"/>
                </a:highlight>
                <a:latin typeface="Lora" pitchFamily="2" charset="0"/>
              </a:rPr>
              <a:t> accepted the call to serve this new mission start in July 2024.</a:t>
            </a:r>
            <a:endParaRPr lang="en-US" sz="48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https://wels100in10.net/new-starts/easley-sc/</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683984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6600" b="0" i="0" dirty="0">
                <a:solidFill>
                  <a:srgbClr val="666666"/>
                </a:solidFill>
                <a:effectLst/>
                <a:highlight>
                  <a:srgbClr val="FBFAF3"/>
                </a:highlight>
                <a:latin typeface="lora" pitchFamily="2" charset="0"/>
              </a:rPr>
              <a:t>The core group in Williston has been gathering for 15 years, now under the name </a:t>
            </a:r>
            <a:r>
              <a:rPr lang="en-US" sz="6600" b="0" i="0" u="none" strike="noStrike" dirty="0">
                <a:effectLst/>
                <a:highlight>
                  <a:srgbClr val="FBFAF3"/>
                </a:highlight>
                <a:latin typeface="lora" pitchFamily="2" charset="0"/>
                <a:hlinkClick r:id="rId3"/>
              </a:rPr>
              <a:t>Lamb of God Lutheran Church</a:t>
            </a:r>
            <a:r>
              <a:rPr lang="en-US" sz="6600" b="0" i="0" dirty="0">
                <a:solidFill>
                  <a:srgbClr val="666666"/>
                </a:solidFill>
                <a:effectLst/>
                <a:highlight>
                  <a:srgbClr val="FBFAF3"/>
                </a:highlight>
                <a:latin typeface="lora" pitchFamily="2" charset="0"/>
              </a:rPr>
              <a:t>. It rents a full-time ministry center where members worship weekly online with the WELS church in Bismarck, N.D., and conduct outreach. Members look forward to reaching out with the gospel with a full-time missionary at the helm.</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https://wels100in10.net/new-starts/williston-nd/</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163896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Calvary, Dallas, TX: </a:t>
            </a:r>
            <a:r>
              <a:rPr lang="en-US" sz="1100" b="0" i="0" u="none" strike="noStrike" dirty="0">
                <a:effectLst/>
                <a:highlight>
                  <a:srgbClr val="FBFAF3"/>
                </a:highlight>
                <a:latin typeface="+mn-lt"/>
              </a:rPr>
              <a:t>Calvary </a:t>
            </a:r>
            <a:r>
              <a:rPr lang="en-US" sz="1100" b="0" i="0" dirty="0">
                <a:solidFill>
                  <a:srgbClr val="666666"/>
                </a:solidFill>
                <a:effectLst/>
                <a:highlight>
                  <a:srgbClr val="FBFAF3"/>
                </a:highlight>
                <a:latin typeface="+mn-lt"/>
              </a:rPr>
              <a:t>will receive short-term support from Home Missions to call a second pastor who will be focused on outreach and connecting with unchurched early childhood and school families and the many other prospects Calvary has identified in the booming Lake Highlands area of Dallas.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Benjamin </a:t>
            </a:r>
            <a:r>
              <a:rPr lang="en-US" sz="1100" b="0" i="0" dirty="0" err="1">
                <a:solidFill>
                  <a:srgbClr val="666666"/>
                </a:solidFill>
                <a:effectLst/>
                <a:highlight>
                  <a:srgbClr val="FFFFFF"/>
                </a:highlight>
                <a:latin typeface="+mn-lt"/>
              </a:rPr>
              <a:t>Schone</a:t>
            </a:r>
            <a:r>
              <a:rPr lang="en-US" sz="1100" b="0" i="0" dirty="0">
                <a:solidFill>
                  <a:srgbClr val="666666"/>
                </a:solidFill>
                <a:effectLst/>
                <a:highlight>
                  <a:srgbClr val="FFFFFF"/>
                </a:highlight>
                <a:latin typeface="+mn-lt"/>
              </a:rPr>
              <a:t> accepted the call to serve as the outreach pastor in July 2024.</a:t>
            </a:r>
            <a:endParaRPr lang="en-US" sz="1100" b="1" i="0" dirty="0">
              <a:solidFill>
                <a:srgbClr val="666666"/>
              </a:solidFill>
              <a:effectLst/>
              <a:highlight>
                <a:srgbClr val="FBFAF3"/>
              </a:highlight>
              <a:latin typeface="+mn-lt"/>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Crossroads, Chicago, IL (Restart): </a:t>
            </a:r>
            <a:r>
              <a:rPr lang="en-US" sz="1100" b="0" i="0" u="none" strike="noStrike" dirty="0">
                <a:effectLst/>
                <a:highlight>
                  <a:srgbClr val="FBFAF3"/>
                </a:highlight>
                <a:latin typeface="+mn-lt"/>
              </a:rPr>
              <a:t>Crossroads </a:t>
            </a:r>
            <a:r>
              <a:rPr lang="en-US" sz="1100" b="0" i="0" dirty="0">
                <a:solidFill>
                  <a:srgbClr val="666666"/>
                </a:solidFill>
                <a:effectLst/>
                <a:highlight>
                  <a:srgbClr val="FBFAF3"/>
                </a:highlight>
                <a:latin typeface="+mn-lt"/>
              </a:rPr>
              <a:t>is looking to restart its ministry on the north side of Chicago after COVID restrictions hurt its ministry and took away its worship location in a local elementary school. With Home Missions support, members look to position Crossroads as a permanent fixture in the neighborhood, enabling them to expand ministry to better serve the needs of the community.</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Faith, Prior Lake, MN: </a:t>
            </a:r>
            <a:r>
              <a:rPr lang="en-US" sz="1100" b="0" i="0" u="none" strike="noStrike" dirty="0">
                <a:effectLst/>
                <a:highlight>
                  <a:srgbClr val="FBFAF3"/>
                </a:highlight>
                <a:latin typeface="+mn-lt"/>
              </a:rPr>
              <a:t>Faith </a:t>
            </a:r>
            <a:r>
              <a:rPr lang="en-US" sz="1100" b="0" i="0" dirty="0">
                <a:solidFill>
                  <a:srgbClr val="666666"/>
                </a:solidFill>
                <a:effectLst/>
                <a:highlight>
                  <a:srgbClr val="FBFAF3"/>
                </a:highlight>
                <a:latin typeface="+mn-lt"/>
              </a:rPr>
              <a:t>has developed a relationship with a standalone early childhood center that bought a portion of its vacant land and built a new facility across the parking lot from the church. The center has agreed to let Faith develop the Bible curriculum for use at the center, and Home Missions funding will allow a part-time staff minister to lead Bible lessons, connect with parents, and coordinate Faith’s members to volunteer at the center on a regular basis.</a:t>
            </a: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Good Shepherd, Plymouth, WI: </a:t>
            </a:r>
            <a:r>
              <a:rPr lang="en-US" sz="1100" b="0" i="0" dirty="0">
                <a:solidFill>
                  <a:srgbClr val="666666"/>
                </a:solidFill>
                <a:effectLst/>
                <a:highlight>
                  <a:srgbClr val="FBFAF3"/>
                </a:highlight>
                <a:latin typeface="+mn-lt"/>
              </a:rPr>
              <a:t>Plymouth is a stable town in northern Wisconsin with 9,000 residents. </a:t>
            </a:r>
            <a:r>
              <a:rPr lang="en-US" sz="1100" b="0" i="0" u="none" strike="noStrike" dirty="0">
                <a:effectLst/>
                <a:highlight>
                  <a:srgbClr val="FBFAF3"/>
                </a:highlight>
                <a:latin typeface="+mn-lt"/>
              </a:rPr>
              <a:t>Good Shepherd </a:t>
            </a:r>
            <a:r>
              <a:rPr lang="en-US" sz="1100" b="0" i="0" dirty="0">
                <a:solidFill>
                  <a:srgbClr val="666666"/>
                </a:solidFill>
                <a:effectLst/>
                <a:highlight>
                  <a:srgbClr val="FBFAF3"/>
                </a:highlight>
                <a:latin typeface="+mn-lt"/>
              </a:rPr>
              <a:t>will receive short-term support to kickstart outreach efforts once again to take advantage of the gospel outreach opportunities the Lord is providing.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Eli Steinbrenner was assigned from Wisconsin Lutheran Seminary to serve this mission restart in May 2024. He was installed on July 14, 2024.</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Northdale, Tampa, FL: </a:t>
            </a:r>
            <a:r>
              <a:rPr lang="en-US" sz="1100" b="0" i="0" u="none" strike="noStrike" dirty="0">
                <a:effectLst/>
                <a:highlight>
                  <a:srgbClr val="FBFAF3"/>
                </a:highlight>
                <a:latin typeface="+mn-lt"/>
              </a:rPr>
              <a:t>Northdale </a:t>
            </a:r>
            <a:r>
              <a:rPr lang="en-US" sz="1100" b="0" i="0" dirty="0">
                <a:solidFill>
                  <a:srgbClr val="666666"/>
                </a:solidFill>
                <a:effectLst/>
                <a:highlight>
                  <a:srgbClr val="FBFAF3"/>
                </a:highlight>
                <a:latin typeface="+mn-lt"/>
              </a:rPr>
              <a:t>is in a growing area of north Tampa, which has seen a large influx of Spanish-speakers move into the community. Northdale’s academy reflects this demographic shift, as 25 percent of its student body comes from a Spanish-speaking family. Short-term Home Missions support will allow Northdale to call a Spanish-speaking pastors to take advantage of these outreach opportunities.</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latin typeface="+mn-lt"/>
                <a:ea typeface="Calibri" panose="020F0502020204030204" pitchFamily="34" charset="0"/>
                <a:cs typeface="Times New Roman" panose="02020603050405020304" pitchFamily="18" charset="0"/>
              </a:rPr>
              <a:t>St. Marcus, Milwaukee, WI: </a:t>
            </a:r>
            <a:r>
              <a:rPr lang="en-US" sz="1100" b="0" i="0" u="none" strike="noStrike" dirty="0">
                <a:effectLst/>
                <a:highlight>
                  <a:srgbClr val="FBFAF3"/>
                </a:highlight>
                <a:latin typeface="+mn-lt"/>
              </a:rPr>
              <a:t>St. Marcus </a:t>
            </a:r>
            <a:r>
              <a:rPr lang="en-US" sz="1100" b="0" i="0" dirty="0">
                <a:solidFill>
                  <a:srgbClr val="666666"/>
                </a:solidFill>
                <a:effectLst/>
                <a:highlight>
                  <a:srgbClr val="FBFAF3"/>
                </a:highlight>
                <a:latin typeface="+mn-lt"/>
              </a:rPr>
              <a:t>is looking for support to fund a “campus shepherd” at its third school campus, which serves 300 children, most of whom are unchurched. This person would be connecting with the parents of school children, overseeing the spiritual instruction of the kids on that campus, organizing baptism efforts, leading chapels, and supporting staff. This position will also be responsible for coordinating evangelism efforts across the three campuses.</a:t>
            </a: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St. Paul, Calgary, AB, Canada: </a:t>
            </a:r>
            <a:r>
              <a:rPr lang="en-US" sz="1100" b="0" i="0" u="none" strike="noStrike" dirty="0">
                <a:effectLst/>
                <a:highlight>
                  <a:srgbClr val="FBFAF3"/>
                </a:highlight>
                <a:latin typeface="+mn-lt"/>
              </a:rPr>
              <a:t>St. Paul </a:t>
            </a:r>
            <a:r>
              <a:rPr lang="en-US" sz="1100" b="0" i="0" dirty="0">
                <a:solidFill>
                  <a:srgbClr val="666666"/>
                </a:solidFill>
                <a:effectLst/>
                <a:highlight>
                  <a:srgbClr val="FBFAF3"/>
                </a:highlight>
                <a:latin typeface="+mn-lt"/>
              </a:rPr>
              <a:t>is located in one of the most diverse areas in Canada. The immediate neighborhood around St. Paul is 50 percent immigrants and includes people from India, the Philippines, Pakistan, Africa, and the Middle East. Home Missions support will allow St. Paul to hire two part-time workers to assist the pastor in discipleship, community outreach, service/volunteer coordination, and other cross-cultural mission efforts.</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rPr>
              <a:t>Follow along! Watch each year as we track our progress towards our goal of 100 new starts and 75 enhancements in the next 10 years. Learn more about each approved mission by visiting our website at wels100in10.net. </a:t>
            </a:r>
            <a:endParaRPr lang="en-US" sz="1100" dirty="0">
              <a:latin typeface="+mj-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2079403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ALL positions filled!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Bentonville, Arkansas (New start) – Rev. Ross Chartrand</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Boston, Massachusetts (New start) – Rev. Joshua Koelpin</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Beautiful Savior, Cincinnati, Ohio (Multi-site) – Rev. Jacob Ungemach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Idaho Falls, Idaho (New start) – Rev. Paul Krueger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Kalispell, Montana (New start) – Rev. Josh Schroeder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Kronenwetter, Wisconsin (New start) – Rev. Frederic Berger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Marquette, Michigan (New start) – Rev. Joe Lindloff</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North Collin County, Texas (New start) – Rev. Caleb King</a:t>
            </a:r>
          </a:p>
          <a:p>
            <a:pPr marL="232943" indent="-232943" defTabSz="931774">
              <a:buFontTx/>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Panama City Beach, Florida (Multi-Site) – Rev. Evan Chartrand</a:t>
            </a:r>
          </a:p>
          <a:p>
            <a:pPr marL="232943" indent="-232943" defTabSz="931774">
              <a:buFontTx/>
              <a:buAutoNum type="arabicPeriod"/>
              <a:defRPr/>
            </a:pPr>
            <a:r>
              <a:rPr lang="en-US" dirty="0"/>
              <a:t>Buffalo, Wyoming (New start) - Rev. Fred Casper</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156594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Most often, worship doesn’t begin right away. The core group takes time to continue their outreach and build a name for themselves in the community. This allows the group time to explore locations for worship in a rented space, purchase the needed equipment to set up and take down every Sunday, and have “preview services” with their core group before a formal grand opening/launch worship. </a:t>
            </a: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369136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FFFFFF"/>
                </a:solidFill>
                <a:effectLst/>
                <a:latin typeface="+mn-lt"/>
              </a:rPr>
              <a:t>Foundation in Folsom, Calif., has been worshiping in local parks since launching public worship during the COVID pandemic. Clark Woods was in the right place at the perfect time to hear the message of free grace, forgiveness, and peace in Jesus when he most desperately needed it.</a:t>
            </a:r>
          </a:p>
          <a:p>
            <a:pPr algn="l" fontAlgn="base"/>
            <a:endParaRPr lang="en-US" b="0" i="0" dirty="0">
              <a:solidFill>
                <a:srgbClr val="FFFFFF"/>
              </a:solidFill>
              <a:effectLst/>
              <a:latin typeface="+mn-lt"/>
            </a:endParaRPr>
          </a:p>
          <a:p>
            <a:pPr algn="l" fontAlgn="base"/>
            <a:r>
              <a:rPr lang="en-US" b="0" i="0" dirty="0">
                <a:solidFill>
                  <a:srgbClr val="FFFFFF"/>
                </a:solidFill>
                <a:effectLst/>
                <a:latin typeface="+mn-lt"/>
              </a:rPr>
              <a:t>Clark is just one example of how God brings people to his Word in his perfect timing.</a:t>
            </a:r>
          </a:p>
          <a:p>
            <a:endParaRPr lang="en-US" dirty="0">
              <a:latin typeface="+mn-lt"/>
            </a:endParaRPr>
          </a:p>
          <a:p>
            <a:r>
              <a:rPr lang="en-US" b="1" dirty="0">
                <a:latin typeface="+mn-lt"/>
              </a:rPr>
              <a:t>Link: </a:t>
            </a:r>
            <a:r>
              <a:rPr lang="en-US" dirty="0">
                <a:latin typeface="+mn-lt"/>
              </a:rPr>
              <a:t>https://vimeo.com/763929919</a:t>
            </a:r>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4018034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are starting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In the year since Missionary King’s arrival in North Collin County, the core group has been working to get to know the community and spread awareness of their new church through events such as Bible and Brews, Movie Night on the Square, Pool Parties, community service events such as grocery canvassing and trash pickup, and more.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3,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CrossView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in Windsor, Colo., launched its public worship. This home mission plant was approved in 2022 and welcomed more than 85 guests to its opening worship service.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Missionary Stephen Koelpin arrived in January 2023 to work with the core group and prepare for their official launch. They received a donated trailer from a home mission church in Arizona and items for their portable church from the nearby home mission church in Castle Rock, Colo. After renting a local elementary school to host worship, the group held four preview services starting in January 2024 in preparation for launch. You can learn more about what the core group in Windsor did to prepare to start their church in this special video: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wels100in10.net/</a:t>
            </a:r>
            <a:r>
              <a:rPr lang="en-US"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lightindarkness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 Doug Lange was called to plant a new home mission church in Durham, N.C., in 2021. In 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June 2023 WELS Connection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saw Refuge in the early stages of development where they began to plan their ministry and look for opportunities to share Jesus with their community. Through many prayers, extensive planning, and outreach, God blessed their efforts, and they launched public worship on January 21 at a coworking space in downtown Durham. </a:t>
            </a: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 can be hard to grow your ministry and fellowship opportunities when you only have access to a rented facility on Sundays or grow out of your existing worship space. As church membership grows, the home mission begins exploration to buy land or purchase an existing facility and perhaps remodel it to better serve their ministry needs. </a:t>
            </a: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3660083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a:t>
            </a:r>
            <a:r>
              <a:rPr lang="en-US" sz="1600" b="0" i="0">
                <a:solidFill>
                  <a:srgbClr val="333333"/>
                </a:solidFill>
                <a:effectLst/>
                <a:latin typeface="lato" panose="020F0502020204030203" pitchFamily="34" charset="0"/>
              </a:rPr>
              <a:t>in Fall 2023 on </a:t>
            </a:r>
            <a:r>
              <a:rPr lang="en-US" sz="1600" b="0" i="0" dirty="0">
                <a:solidFill>
                  <a:srgbClr val="333333"/>
                </a:solidFill>
                <a:effectLst/>
                <a:latin typeface="lato" panose="020F0502020204030203" pitchFamily="34" charset="0"/>
              </a:rPr>
              <a:t>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3063896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an exciting time in the life of a home mission church! Once land or a facility is purchased, building/construction begins to make it into a facility that the church can use to conduct their ministry. </a:t>
            </a:r>
          </a:p>
        </p:txBody>
      </p:sp>
      <p:sp>
        <p:nvSpPr>
          <p:cNvPr id="4" name="Slide Number Placeholder 3"/>
          <p:cNvSpPr>
            <a:spLocks noGrp="1"/>
          </p:cNvSpPr>
          <p:nvPr>
            <p:ph type="sldNum" sz="quarter" idx="5"/>
          </p:nvPr>
        </p:nvSpPr>
        <p:spPr/>
        <p:txBody>
          <a:bodyPr/>
          <a:lstStyle/>
          <a:p>
            <a:fld id="{16783666-7838-964F-98E8-13F3DBB30284}" type="slidenum">
              <a:rPr lang="en-US" smtClean="0"/>
              <a:t>39</a:t>
            </a:fld>
            <a:endParaRPr lang="en-US"/>
          </a:p>
        </p:txBody>
      </p:sp>
    </p:spTree>
    <p:extLst>
      <p:ext uri="{BB962C8B-B14F-4D97-AF65-F5344CB8AC3E}">
        <p14:creationId xmlns:p14="http://schemas.microsoft.com/office/powerpoint/2010/main" val="3866760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Link to Video: https://vimeo.com/694678056</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1825635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Palabra de Vida, a cross-cultural ministry in Detroit, Mich., is doing the hard work of establishing themselves in the community and developing longevity for their ministry. Roy Mendoza played a part in that work.</a:t>
            </a:r>
          </a:p>
          <a:p>
            <a:endParaRPr lang="en-US" dirty="0">
              <a:latin typeface="+mn-lt"/>
            </a:endParaRPr>
          </a:p>
          <a:p>
            <a:r>
              <a:rPr lang="en-US" b="0" i="0" dirty="0">
                <a:solidFill>
                  <a:srgbClr val="FFFFFF"/>
                </a:solidFill>
                <a:effectLst/>
                <a:latin typeface="+mn-lt"/>
              </a:rPr>
              <a:t>WELS home mission churches across North America are opening their doors to people with all different kinds of life stories, but who all have the same need for God’s love. . . people like Roy Mendoza. Even through he committed crimes the world might view as unforgivable, God’s great grace changed Roy’s life.</a:t>
            </a:r>
            <a:endParaRPr lang="en-US" dirty="0">
              <a:latin typeface="+mn-lt"/>
            </a:endParaRPr>
          </a:p>
          <a:p>
            <a:endParaRPr lang="en-US" dirty="0">
              <a:latin typeface="+mn-lt"/>
            </a:endParaRPr>
          </a:p>
          <a:p>
            <a:r>
              <a:rPr lang="en-US" b="1" dirty="0">
                <a:latin typeface="+mn-lt"/>
              </a:rPr>
              <a:t>Link: </a:t>
            </a:r>
            <a:r>
              <a:rPr lang="en-US" dirty="0">
                <a:latin typeface="+mn-lt"/>
              </a:rPr>
              <a:t>https://vimeo.com/777084948</a:t>
            </a:r>
          </a:p>
        </p:txBody>
      </p:sp>
      <p:sp>
        <p:nvSpPr>
          <p:cNvPr id="4" name="Slide Number Placeholder 3"/>
          <p:cNvSpPr>
            <a:spLocks noGrp="1"/>
          </p:cNvSpPr>
          <p:nvPr>
            <p:ph type="sldNum" sz="quarter" idx="5"/>
          </p:nvPr>
        </p:nvSpPr>
        <p:spPr/>
        <p:txBody>
          <a:bodyPr/>
          <a:lstStyle/>
          <a:p>
            <a:fld id="{16783666-7838-964F-98E8-13F3DBB30284}" type="slidenum">
              <a:rPr lang="en-US" smtClean="0"/>
              <a:t>40</a:t>
            </a:fld>
            <a:endParaRPr lang="en-US"/>
          </a:p>
        </p:txBody>
      </p:sp>
    </p:spTree>
    <p:extLst>
      <p:ext uri="{BB962C8B-B14F-4D97-AF65-F5344CB8AC3E}">
        <p14:creationId xmlns:p14="http://schemas.microsoft.com/office/powerpoint/2010/main" val="4057176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Other stats: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Over 2,900 WELS members, congregations, and affiliates have entrusted WELS CEF with $103.8 million in member investments.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333333"/>
                </a:solidFill>
                <a:effectLst/>
                <a:latin typeface="+mn-lt"/>
              </a:rPr>
              <a:t>$37.5 million of matching grants to mission congregations and $7.7 million of special grants to Home Missions have been provided by WELS CEF since 1993.</a:t>
            </a: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a:latin typeface="+mn-lt"/>
              </a:rPr>
              <a:t>Good News, a home mission congregation in Mt. Horeb, WI, dedicated their new church on February 19, 2023. Good News received a </a:t>
            </a:r>
            <a:r>
              <a:rPr lang="en-US" sz="1100" dirty="0">
                <a:effectLst/>
                <a:latin typeface="+mn-lt"/>
                <a:ea typeface="Calibri" panose="020F0502020204030204" pitchFamily="34" charset="0"/>
              </a:rPr>
              <a:t>$2,550,000 loan from Church Extension Fund and matching grants totaling $747,914 for their building project.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41</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24, Living Hope Lutheran Church in Chattanooga, Tenn., celebrated the grand re-opening of their newly renovated facility. Living Hope began as a new home mission in May 2017 and has worshiped in a movie theater, hotel conference room, and a university campus church since then. Thanks to over $350,000 in matching land and facility grants and a loan from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 Church Extension Fund,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congregation purchased their current facility in December 2021. Now, their newly renovated space is complete and equipped to serve their congregation and community.</a:t>
            </a:r>
          </a:p>
        </p:txBody>
      </p:sp>
      <p:sp>
        <p:nvSpPr>
          <p:cNvPr id="4" name="Slide Number Placeholder 3"/>
          <p:cNvSpPr>
            <a:spLocks noGrp="1"/>
          </p:cNvSpPr>
          <p:nvPr>
            <p:ph type="sldNum" sz="quarter" idx="5"/>
          </p:nvPr>
        </p:nvSpPr>
        <p:spPr/>
        <p:txBody>
          <a:bodyPr/>
          <a:lstStyle/>
          <a:p>
            <a:fld id="{16783666-7838-964F-98E8-13F3DBB30284}" type="slidenum">
              <a:rPr lang="en-US" smtClean="0"/>
              <a:t>42</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work isn’t done once the home mission has their own church building. The home mission has even more opportunities to expand their ministries from their new home base. As the church grows in numbers and spiritual maturity, it is the prayer that higher local support for the church frees up Home Missions resources to allow us to plant other missions. </a:t>
            </a:r>
          </a:p>
        </p:txBody>
      </p:sp>
      <p:sp>
        <p:nvSpPr>
          <p:cNvPr id="4" name="Slide Number Placeholder 3"/>
          <p:cNvSpPr>
            <a:spLocks noGrp="1"/>
          </p:cNvSpPr>
          <p:nvPr>
            <p:ph type="sldNum" sz="quarter" idx="5"/>
          </p:nvPr>
        </p:nvSpPr>
        <p:spPr/>
        <p:txBody>
          <a:bodyPr/>
          <a:lstStyle/>
          <a:p>
            <a:fld id="{16783666-7838-964F-98E8-13F3DBB30284}" type="slidenum">
              <a:rPr lang="en-US" smtClean="0"/>
              <a:t>43</a:t>
            </a:fld>
            <a:endParaRPr lang="en-US"/>
          </a:p>
        </p:txBody>
      </p:sp>
    </p:spTree>
    <p:extLst>
      <p:ext uri="{BB962C8B-B14F-4D97-AF65-F5344CB8AC3E}">
        <p14:creationId xmlns:p14="http://schemas.microsoft.com/office/powerpoint/2010/main" val="1244638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Hope Lutheran Church has been reaching out to a diverse community in Toronto, Ontario, Canada, as a home mission congregation since their inception in 1990. They recently celebrated the burning of their mortgage and were fully self-supporting by July 2024.</a:t>
            </a:r>
          </a:p>
        </p:txBody>
      </p:sp>
      <p:sp>
        <p:nvSpPr>
          <p:cNvPr id="4" name="Slide Number Placeholder 3"/>
          <p:cNvSpPr>
            <a:spLocks noGrp="1"/>
          </p:cNvSpPr>
          <p:nvPr>
            <p:ph type="sldNum" sz="quarter" idx="5"/>
          </p:nvPr>
        </p:nvSpPr>
        <p:spPr/>
        <p:txBody>
          <a:bodyPr/>
          <a:lstStyle/>
          <a:p>
            <a:fld id="{16783666-7838-964F-98E8-13F3DBB30284}" type="slidenum">
              <a:rPr lang="en-US" smtClean="0"/>
              <a:t>44</a:t>
            </a:fld>
            <a:endParaRPr lang="en-US"/>
          </a:p>
        </p:txBody>
      </p:sp>
    </p:spTree>
    <p:extLst>
      <p:ext uri="{BB962C8B-B14F-4D97-AF65-F5344CB8AC3E}">
        <p14:creationId xmlns:p14="http://schemas.microsoft.com/office/powerpoint/2010/main" val="51322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45</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and Baylor in February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46</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333333"/>
                </a:solidFill>
                <a:effectLst/>
                <a:latin typeface="+mn-lt"/>
              </a:rPr>
              <a:t>One Sunday in August, Colleen and Megan walked into our church for the first time. We learned that they were freshmen, roommates, and members of the softball team at Agnes Scott College here in Atlanta. We also learned that while Megan is a WELS member from Houston, Tex., Colleen had never attended a worship service in her life. They continued to attend worship regularly and quickly became staple attendees of our Tuesday night Campus Ministry Bible Study, bringing lots of laughter and joy, and often several other softball team members with them.</a:t>
            </a:r>
          </a:p>
          <a:p>
            <a:pPr algn="l" fontAlgn="base"/>
            <a:endParaRPr lang="en-US" sz="1100" b="0" i="0" dirty="0">
              <a:solidFill>
                <a:srgbClr val="333333"/>
              </a:solidFill>
              <a:effectLst/>
              <a:latin typeface="+mn-lt"/>
            </a:endParaRPr>
          </a:p>
          <a:p>
            <a:pPr algn="l" fontAlgn="base"/>
            <a:r>
              <a:rPr lang="en-US" sz="1100" b="0" i="0" dirty="0">
                <a:solidFill>
                  <a:srgbClr val="333333"/>
                </a:solidFill>
                <a:effectLst/>
                <a:latin typeface="+mn-lt"/>
              </a:rPr>
              <a:t>In January 2022 they asked, “Would it be possible for Colleen to have communion?” When I welcomed Colleen to join the Bible basics class we had just started, they high-fived in excitement. Colleen diligently attended our weeknight class, working around her busy school and sports schedule and squeezing in makeup lessons over Zoom during her free hours.</a:t>
            </a:r>
          </a:p>
          <a:p>
            <a:pPr algn="l" fontAlgn="base"/>
            <a:endParaRPr lang="en-US" sz="1100" b="0" i="0" dirty="0">
              <a:solidFill>
                <a:srgbClr val="333333"/>
              </a:solidFill>
              <a:effectLst/>
              <a:latin typeface="+mn-lt"/>
            </a:endParaRPr>
          </a:p>
          <a:p>
            <a:pPr algn="l" fontAlgn="base"/>
            <a:r>
              <a:rPr lang="en-US" sz="1100" b="0" i="0" dirty="0">
                <a:solidFill>
                  <a:srgbClr val="333333"/>
                </a:solidFill>
                <a:effectLst/>
                <a:latin typeface="+mn-lt"/>
              </a:rPr>
              <a:t>In April 2022, Colleen was baptized and confirmed as a Lutheran. Later in the service she came up to receive Communion. Standing beside her, with a huge smile on her face, was her roommate Megan. Colleen and Megan illustrate the “double blessing” of our Campus Ministry Program. It gives WELS members a chance to grow in their faith and share that faith with others!</a:t>
            </a:r>
          </a:p>
          <a:p>
            <a:pPr algn="l" fontAlgn="base"/>
            <a:endParaRPr lang="en-US" sz="1100" b="0" i="1" dirty="0">
              <a:solidFill>
                <a:srgbClr val="333333"/>
              </a:solidFill>
              <a:effectLst/>
              <a:latin typeface="+mn-lt"/>
            </a:endParaRPr>
          </a:p>
          <a:p>
            <a:pPr algn="l" fontAlgn="base"/>
            <a:r>
              <a:rPr lang="en-US" sz="1100" b="0" i="1" dirty="0">
                <a:solidFill>
                  <a:srgbClr val="333333"/>
                </a:solidFill>
                <a:effectLst/>
                <a:latin typeface="+mn-lt"/>
              </a:rPr>
              <a:t>From Lucas Bitter, home missionary at </a:t>
            </a:r>
            <a:r>
              <a:rPr lang="en-US" sz="1100" b="0" i="1" u="none" strike="noStrike" dirty="0">
                <a:solidFill>
                  <a:srgbClr val="990000"/>
                </a:solidFill>
                <a:effectLst/>
                <a:latin typeface="+mn-lt"/>
                <a:hlinkClick r:id="rId3"/>
              </a:rPr>
              <a:t>Intown Lutheran Church</a:t>
            </a:r>
            <a:r>
              <a:rPr lang="en-US" sz="1100" b="0" i="1" dirty="0">
                <a:solidFill>
                  <a:srgbClr val="333333"/>
                </a:solidFill>
                <a:effectLst/>
                <a:latin typeface="+mn-lt"/>
              </a:rPr>
              <a:t> in Atlanta, Ga.</a:t>
            </a:r>
            <a:endParaRPr lang="en-US" sz="1100" b="0" i="0" dirty="0">
              <a:solidFill>
                <a:srgbClr val="333333"/>
              </a:solidFill>
              <a:effectLst/>
              <a:latin typeface="+mn-lt"/>
            </a:endParaRPr>
          </a:p>
        </p:txBody>
      </p:sp>
    </p:spTree>
    <p:extLst>
      <p:ext uri="{BB962C8B-B14F-4D97-AF65-F5344CB8AC3E}">
        <p14:creationId xmlns:p14="http://schemas.microsoft.com/office/powerpoint/2010/main" val="3646290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While seeing a home mission church become self-supporting is a great thing, we’re MOST thankful for the souls that they have been able to reach with the gospel!</a:t>
            </a:r>
          </a:p>
        </p:txBody>
      </p:sp>
      <p:sp>
        <p:nvSpPr>
          <p:cNvPr id="4" name="Slide Number Placeholder 3"/>
          <p:cNvSpPr>
            <a:spLocks noGrp="1"/>
          </p:cNvSpPr>
          <p:nvPr>
            <p:ph type="sldNum" sz="quarter" idx="5"/>
          </p:nvPr>
        </p:nvSpPr>
        <p:spPr/>
        <p:txBody>
          <a:bodyPr/>
          <a:lstStyle/>
          <a:p>
            <a:fld id="{16783666-7838-964F-98E8-13F3DBB30284}" type="slidenum">
              <a:rPr lang="en-US" smtClean="0"/>
              <a:t>48</a:t>
            </a:fld>
            <a:endParaRPr lang="en-US"/>
          </a:p>
        </p:txBody>
      </p:sp>
    </p:spTree>
    <p:extLst>
      <p:ext uri="{BB962C8B-B14F-4D97-AF65-F5344CB8AC3E}">
        <p14:creationId xmlns:p14="http://schemas.microsoft.com/office/powerpoint/2010/main" val="137552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Divine Savior in Delray Beach, Fla., started off as a WELS home mission congregation and has been fully self-supporting since 2015. When their school started to experience significant growth, they received Home Missions support to call a staff ministry to connect new school families with the church. Hear how Marta and Wojtek experienced the joy of the gospel for the first time after sending their son to school at Divine Savior. </a:t>
            </a:r>
          </a:p>
          <a:p>
            <a:endParaRPr lang="en-US" b="1" dirty="0">
              <a:latin typeface="+mn-lt"/>
            </a:endParaRPr>
          </a:p>
          <a:p>
            <a:r>
              <a:rPr lang="en-US" b="1" dirty="0">
                <a:latin typeface="+mn-lt"/>
              </a:rPr>
              <a:t>Link: </a:t>
            </a:r>
            <a:r>
              <a:rPr lang="en-US" dirty="0">
                <a:latin typeface="+mn-lt"/>
              </a:rPr>
              <a:t>https://vimeo.com/785279561</a:t>
            </a:r>
          </a:p>
        </p:txBody>
      </p:sp>
      <p:sp>
        <p:nvSpPr>
          <p:cNvPr id="4" name="Slide Number Placeholder 3"/>
          <p:cNvSpPr>
            <a:spLocks noGrp="1"/>
          </p:cNvSpPr>
          <p:nvPr>
            <p:ph type="sldNum" sz="quarter" idx="5"/>
          </p:nvPr>
        </p:nvSpPr>
        <p:spPr/>
        <p:txBody>
          <a:bodyPr/>
          <a:lstStyle/>
          <a:p>
            <a:fld id="{16783666-7838-964F-98E8-13F3DBB30284}" type="slidenum">
              <a:rPr lang="en-US" smtClean="0"/>
              <a:t>49</a:t>
            </a:fld>
            <a:endParaRPr lang="en-US"/>
          </a:p>
        </p:txBody>
      </p:sp>
    </p:spTree>
    <p:extLst>
      <p:ext uri="{BB962C8B-B14F-4D97-AF65-F5344CB8AC3E}">
        <p14:creationId xmlns:p14="http://schemas.microsoft.com/office/powerpoint/2010/main" val="194602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212121"/>
                </a:solidFill>
                <a:latin typeface="+mn-lt"/>
              </a:rPr>
              <a:t>Some might wonder if we’re just throwing a number out there without really thinking this through. What about manpower? What about money? Is this goal realistic?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1783761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Peace in Aiken, SC, started with just a handful of people in December of 2013 and two years later was blessed to find a building downtown and refurbished it for their worship space. This 152-soul congregation confirmed 13 adults in the past year and are averaging 111 in worship each week. Peace is officially off Home Mission subsidy as of July 2022, which means they met their initial eight-year goal.</a:t>
            </a:r>
          </a:p>
        </p:txBody>
      </p:sp>
      <p:sp>
        <p:nvSpPr>
          <p:cNvPr id="4" name="Slide Number Placeholder 3"/>
          <p:cNvSpPr>
            <a:spLocks noGrp="1"/>
          </p:cNvSpPr>
          <p:nvPr>
            <p:ph type="sldNum" sz="quarter" idx="5"/>
          </p:nvPr>
        </p:nvSpPr>
        <p:spPr/>
        <p:txBody>
          <a:bodyPr/>
          <a:lstStyle/>
          <a:p>
            <a:fld id="{16783666-7838-964F-98E8-13F3DBB30284}" type="slidenum">
              <a:rPr lang="en-US" smtClean="0"/>
              <a:t>50</a:t>
            </a:fld>
            <a:endParaRPr lang="en-US"/>
          </a:p>
        </p:txBody>
      </p:sp>
    </p:spTree>
    <p:extLst>
      <p:ext uri="{BB962C8B-B14F-4D97-AF65-F5344CB8AC3E}">
        <p14:creationId xmlns:p14="http://schemas.microsoft.com/office/powerpoint/2010/main" val="732289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Pictured: </a:t>
            </a:r>
            <a:r>
              <a:rPr lang="en-US" sz="1100" b="0" i="0" dirty="0">
                <a:solidFill>
                  <a:srgbClr val="333333"/>
                </a:solidFill>
                <a:effectLst/>
                <a:latin typeface="+mn-lt"/>
              </a:rPr>
              <a:t>Members from Bethel Lutheran Church in Menasha, WI, at their small taco kiosk during </a:t>
            </a:r>
            <a:r>
              <a:rPr lang="en-US" sz="1100" b="0" i="0" dirty="0" err="1">
                <a:solidFill>
                  <a:srgbClr val="333333"/>
                </a:solidFill>
                <a:effectLst/>
                <a:latin typeface="+mn-lt"/>
              </a:rPr>
              <a:t>Latinofest</a:t>
            </a:r>
            <a:r>
              <a:rPr lang="en-US" sz="1100" b="0" i="0" dirty="0">
                <a:solidFill>
                  <a:srgbClr val="333333"/>
                </a:solidFill>
                <a:effectLst/>
                <a:latin typeface="+mn-lt"/>
              </a:rPr>
              <a:t>. </a:t>
            </a:r>
          </a:p>
          <a:p>
            <a:endParaRPr lang="en-US" sz="1100" dirty="0">
              <a:latin typeface="+mn-lt"/>
            </a:endParaRPr>
          </a:p>
          <a:p>
            <a:r>
              <a:rPr lang="en-US" sz="1100" dirty="0">
                <a:latin typeface="+mn-lt"/>
              </a:rPr>
              <a:t>Bethel in Menasha, WI, received approval as a home mission enhancement in 2014 as they looked to reach out to their Hispanic neighbors with the gospel message. They began regular worship in Spanish in 2015. They are now self-supporting but continue to benefit from the support offered by their district mission board and mission counselor. </a:t>
            </a:r>
          </a:p>
        </p:txBody>
      </p:sp>
      <p:sp>
        <p:nvSpPr>
          <p:cNvPr id="4" name="Slide Number Placeholder 3"/>
          <p:cNvSpPr>
            <a:spLocks noGrp="1"/>
          </p:cNvSpPr>
          <p:nvPr>
            <p:ph type="sldNum" sz="quarter" idx="5"/>
          </p:nvPr>
        </p:nvSpPr>
        <p:spPr/>
        <p:txBody>
          <a:bodyPr/>
          <a:lstStyle/>
          <a:p>
            <a:fld id="{16783666-7838-964F-98E8-13F3DBB30284}" type="slidenum">
              <a:rPr lang="en-US" smtClean="0"/>
              <a:t>51</a:t>
            </a:fld>
            <a:endParaRPr lang="en-US"/>
          </a:p>
        </p:txBody>
      </p:sp>
    </p:spTree>
    <p:extLst>
      <p:ext uri="{BB962C8B-B14F-4D97-AF65-F5344CB8AC3E}">
        <p14:creationId xmlns:p14="http://schemas.microsoft.com/office/powerpoint/2010/main" val="1227695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It’s never just about planting one church. It’s about aggressively reaching lost souls. God can use the planting one church to multiply outreach efforts.</a:t>
            </a:r>
          </a:p>
        </p:txBody>
      </p:sp>
      <p:sp>
        <p:nvSpPr>
          <p:cNvPr id="4" name="Slide Number Placeholder 3"/>
          <p:cNvSpPr>
            <a:spLocks noGrp="1"/>
          </p:cNvSpPr>
          <p:nvPr>
            <p:ph type="sldNum" sz="quarter" idx="5"/>
          </p:nvPr>
        </p:nvSpPr>
        <p:spPr/>
        <p:txBody>
          <a:bodyPr/>
          <a:lstStyle/>
          <a:p>
            <a:fld id="{16783666-7838-964F-98E8-13F3DBB30284}" type="slidenum">
              <a:rPr lang="en-US" smtClean="0"/>
              <a:t>52</a:t>
            </a:fld>
            <a:endParaRPr lang="en-US"/>
          </a:p>
        </p:txBody>
      </p:sp>
    </p:spTree>
    <p:extLst>
      <p:ext uri="{BB962C8B-B14F-4D97-AF65-F5344CB8AC3E}">
        <p14:creationId xmlns:p14="http://schemas.microsoft.com/office/powerpoint/2010/main" val="346772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Established congregations that started as new home mission plants can daughter more churches! </a:t>
            </a:r>
          </a:p>
          <a:p>
            <a:endParaRPr lang="en-US" sz="1100" dirty="0">
              <a:latin typeface="+mn-lt"/>
            </a:endParaRPr>
          </a:p>
          <a:p>
            <a:r>
              <a:rPr lang="en-US" sz="1100" dirty="0">
                <a:latin typeface="+mn-lt"/>
              </a:rPr>
              <a:t>Risen Savior in Lakewood Ranch, FL, (home missionary Caleb Free pictured left) was approved as a home mission in 2016. They recently became self-supporting and partnered with </a:t>
            </a:r>
            <a:r>
              <a:rPr lang="en-US" sz="1100" b="0" i="0" dirty="0">
                <a:solidFill>
                  <a:srgbClr val="333333"/>
                </a:solidFill>
                <a:effectLst/>
                <a:latin typeface="+mn-lt"/>
              </a:rPr>
              <a:t>Ascension in Sarasota, Fla., to start and support a new mission plant in Parrish, FL. </a:t>
            </a:r>
          </a:p>
          <a:p>
            <a:endParaRPr lang="en-US" sz="1100" b="0" i="0" dirty="0">
              <a:solidFill>
                <a:srgbClr val="333333"/>
              </a:solidFill>
              <a:effectLst/>
              <a:latin typeface="+mn-lt"/>
            </a:endParaRPr>
          </a:p>
          <a:p>
            <a:r>
              <a:rPr lang="en-US" sz="1100" b="0" i="0" dirty="0">
                <a:solidFill>
                  <a:srgbClr val="333333"/>
                </a:solidFill>
                <a:effectLst/>
                <a:latin typeface="+mn-lt"/>
              </a:rPr>
              <a:t>New home missionary Ben Balge (pictured left) is installed to lead the new church in Parrish. 20,000 to 30,000 homes are expected to be built there in the next 10 years. This new church will be reaching out with the gospel to a community that is 85 percent unchurched.</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53</a:t>
            </a:fld>
            <a:endParaRPr lang="en-US"/>
          </a:p>
        </p:txBody>
      </p:sp>
    </p:spTree>
    <p:extLst>
      <p:ext uri="{BB962C8B-B14F-4D97-AF65-F5344CB8AC3E}">
        <p14:creationId xmlns:p14="http://schemas.microsoft.com/office/powerpoint/2010/main" val="3908947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Established congregations that started as new home mission plants can start second sites! </a:t>
            </a:r>
          </a:p>
          <a:p>
            <a:endParaRPr lang="en-US" sz="1100" dirty="0"/>
          </a:p>
          <a:p>
            <a:r>
              <a:rPr lang="en-US" sz="1100" dirty="0"/>
              <a:t>Crosswalk Lutheran Church was a home mission plant in downtown Phoenix (pictured left). In 2018, they received approval to start a second site in nearby Midtown (Easter worship pictured right).  </a:t>
            </a:r>
          </a:p>
        </p:txBody>
      </p:sp>
      <p:sp>
        <p:nvSpPr>
          <p:cNvPr id="4" name="Slide Number Placeholder 3"/>
          <p:cNvSpPr>
            <a:spLocks noGrp="1"/>
          </p:cNvSpPr>
          <p:nvPr>
            <p:ph type="sldNum" sz="quarter" idx="5"/>
          </p:nvPr>
        </p:nvSpPr>
        <p:spPr/>
        <p:txBody>
          <a:bodyPr/>
          <a:lstStyle/>
          <a:p>
            <a:fld id="{16783666-7838-964F-98E8-13F3DBB30284}" type="slidenum">
              <a:rPr lang="en-US" smtClean="0"/>
              <a:t>54</a:t>
            </a:fld>
            <a:endParaRPr lang="en-US"/>
          </a:p>
        </p:txBody>
      </p:sp>
    </p:spTree>
    <p:extLst>
      <p:ext uri="{BB962C8B-B14F-4D97-AF65-F5344CB8AC3E}">
        <p14:creationId xmlns:p14="http://schemas.microsoft.com/office/powerpoint/2010/main" val="3608976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Established congregations that started as new home mission plants can enhance a ministry! </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Churches can request short-term, additional funding from Home Missions to enhance a ministry at their current congregation. This extra boost could mean the ability to call an additional pastor or staff minister, starting a new cross-cultural ministry, or even restarting a church where members have renewed their efforts to go with the gospel into their community. </a:t>
            </a: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dirty="0">
              <a:effectLst/>
              <a:latin typeface="lora" pitchFamily="2"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effectLst/>
                <a:latin typeface="lora" pitchFamily="2" charset="0"/>
                <a:hlinkClick r:id="rId3"/>
              </a:rPr>
              <a:t>Divine Savior in Sienna, Tex.,</a:t>
            </a:r>
            <a:r>
              <a:rPr lang="en-US" sz="1600" b="0" i="0" dirty="0">
                <a:solidFill>
                  <a:srgbClr val="666666"/>
                </a:solidFill>
                <a:effectLst/>
                <a:latin typeface="lora" pitchFamily="2" charset="0"/>
              </a:rPr>
              <a:t> called a second staff minister or pastor to assist in youth and family ministry. Divine Savior Academy currently has 280 students enrolled with 360 anticipated next school year. A second full-time worker will help them connect school families with the church, as many school families do not currently have a church home.</a:t>
            </a:r>
            <a:endParaRPr lang="en-US" sz="1100"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55</a:t>
            </a:fld>
            <a:endParaRPr lang="en-US"/>
          </a:p>
        </p:txBody>
      </p:sp>
    </p:spTree>
    <p:extLst>
      <p:ext uri="{BB962C8B-B14F-4D97-AF65-F5344CB8AC3E}">
        <p14:creationId xmlns:p14="http://schemas.microsoft.com/office/powerpoint/2010/main" val="2701183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The 120 members at Shepherd of the Mountain were outreach minded. And they knew they didn’t want one big mega church – they wanted to surround the greater Reno area with 4-5 churches to better reach the various communities. They started with The Springs in Sparks, NV, that started around 2008. Fast-forward to 2018… The Springs is completely self-supporting and settling into their new church building, and they partner with Shepherd of the Mountains to start a third site in Reno. Light of the Valleys is now a subsidized home mission church worshiping in a rented storefront, and growing rapidly.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100 Missions in 10 Years isn’t just about the 100. It’s about the hundreds and prayerfully THOUSANDS of churches that are started from those original 100, and ultimately the HUNDREDS of THOUSANDS of individuals that can be impacted by the proclamation of the gospel.  </a:t>
            </a:r>
          </a:p>
        </p:txBody>
      </p:sp>
      <p:sp>
        <p:nvSpPr>
          <p:cNvPr id="4" name="Slide Number Placeholder 3"/>
          <p:cNvSpPr>
            <a:spLocks noGrp="1"/>
          </p:cNvSpPr>
          <p:nvPr>
            <p:ph type="sldNum" sz="quarter" idx="5"/>
          </p:nvPr>
        </p:nvSpPr>
        <p:spPr/>
        <p:txBody>
          <a:bodyPr/>
          <a:lstStyle/>
          <a:p>
            <a:fld id="{16783666-7838-964F-98E8-13F3DBB30284}" type="slidenum">
              <a:rPr lang="en-US" smtClean="0"/>
              <a:t>56</a:t>
            </a:fld>
            <a:endParaRPr lang="en-US"/>
          </a:p>
        </p:txBody>
      </p:sp>
    </p:spTree>
    <p:extLst>
      <p:ext uri="{BB962C8B-B14F-4D97-AF65-F5344CB8AC3E}">
        <p14:creationId xmlns:p14="http://schemas.microsoft.com/office/powerpoint/2010/main" val="1880744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57</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Please pray together. </a:t>
            </a:r>
          </a:p>
        </p:txBody>
      </p:sp>
      <p:sp>
        <p:nvSpPr>
          <p:cNvPr id="4" name="Slide Number Placeholder 3"/>
          <p:cNvSpPr>
            <a:spLocks noGrp="1"/>
          </p:cNvSpPr>
          <p:nvPr>
            <p:ph type="sldNum" sz="quarter" idx="5"/>
          </p:nvPr>
        </p:nvSpPr>
        <p:spPr/>
        <p:txBody>
          <a:bodyPr/>
          <a:lstStyle/>
          <a:p>
            <a:fld id="{16783666-7838-964F-98E8-13F3DBB30284}" type="slidenum">
              <a:rPr lang="en-US" smtClean="0"/>
              <a:t>58</a:t>
            </a:fld>
            <a:endParaRPr lang="en-US"/>
          </a:p>
        </p:txBody>
      </p:sp>
    </p:spTree>
    <p:extLst>
      <p:ext uri="{BB962C8B-B14F-4D97-AF65-F5344CB8AC3E}">
        <p14:creationId xmlns:p14="http://schemas.microsoft.com/office/powerpoint/2010/main" val="1920494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This initiative is about aggressively and confidently doing the work that God has called all of us to do. Here are some ways to get out there and help!</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59</a:t>
            </a:fld>
            <a:endParaRPr lang="en-US"/>
          </a:p>
        </p:txBody>
      </p:sp>
    </p:spTree>
    <p:extLst>
      <p:ext uri="{BB962C8B-B14F-4D97-AF65-F5344CB8AC3E}">
        <p14:creationId xmlns:p14="http://schemas.microsoft.com/office/powerpoint/2010/main" val="1070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The WELS Board for Home Missions formed a task force (pictured) to carefully and thoroughly address questions and concerns regarding manpower, money, and more. Their work has already been rewarding. It’s clear that we have men and women in all areas of ministry of our synod who are dedicated to this initiative. They want to do their part in reaching more souls with the gospel. In fact, we can see how we stand on the shoulders of present and past leaders who have encouraged and supported worker training, home missions, world missions, and all the other important areas of our synod.  </a:t>
            </a:r>
          </a:p>
          <a:p>
            <a:pPr algn="l" rtl="0" fontAlgn="base"/>
            <a:endParaRPr lang="en-US" sz="1100" b="0" i="0" dirty="0">
              <a:solidFill>
                <a:srgbClr val="000000"/>
              </a:solidFill>
              <a:effectLst/>
              <a:latin typeface="+mn-lt"/>
            </a:endParaRPr>
          </a:p>
          <a:p>
            <a:r>
              <a:rPr lang="en-US" sz="1100" b="1" dirty="0">
                <a:solidFill>
                  <a:srgbClr val="00285F"/>
                </a:solidFill>
                <a:latin typeface="+mn-lt"/>
              </a:rPr>
              <a:t>Task Force Subcommittees:</a:t>
            </a:r>
          </a:p>
          <a:p>
            <a:pPr marL="228600" indent="-228600">
              <a:spcBef>
                <a:spcPts val="0"/>
              </a:spcBef>
              <a:spcAft>
                <a:spcPts val="1200"/>
              </a:spcAft>
              <a:buFont typeface="+mj-lt"/>
              <a:buAutoNum type="arabicPeriod"/>
            </a:pPr>
            <a:r>
              <a:rPr lang="en-US" sz="1100" dirty="0">
                <a:latin typeface="+mn-lt"/>
              </a:rPr>
              <a:t>Board for Home Missions Executive Committee (BHM EC)</a:t>
            </a:r>
          </a:p>
          <a:p>
            <a:pPr marL="228600" indent="-228600">
              <a:spcBef>
                <a:spcPts val="0"/>
              </a:spcBef>
              <a:spcAft>
                <a:spcPts val="1200"/>
              </a:spcAft>
              <a:buFont typeface="+mj-lt"/>
              <a:buAutoNum type="arabicPeriod"/>
            </a:pPr>
            <a:r>
              <a:rPr lang="en-US" sz="1100" dirty="0">
                <a:latin typeface="+mn-lt"/>
              </a:rPr>
              <a:t>Board for Home Missions/District Mission Boards (BHM/DMB)</a:t>
            </a:r>
          </a:p>
          <a:p>
            <a:pPr marL="228600" indent="-228600">
              <a:spcBef>
                <a:spcPts val="0"/>
              </a:spcBef>
              <a:spcAft>
                <a:spcPts val="1200"/>
              </a:spcAft>
              <a:buFont typeface="+mj-lt"/>
              <a:buAutoNum type="arabicPeriod"/>
            </a:pPr>
            <a:r>
              <a:rPr lang="en-US" sz="1100" dirty="0">
                <a:latin typeface="+mn-lt"/>
              </a:rPr>
              <a:t>Defunding</a:t>
            </a:r>
          </a:p>
          <a:p>
            <a:pPr marL="228600" indent="-228600">
              <a:spcBef>
                <a:spcPts val="0"/>
              </a:spcBef>
              <a:spcAft>
                <a:spcPts val="1200"/>
              </a:spcAft>
              <a:buFont typeface="+mj-lt"/>
              <a:buAutoNum type="arabicPeriod"/>
            </a:pPr>
            <a:r>
              <a:rPr lang="en-US" sz="1100" dirty="0">
                <a:latin typeface="+mn-lt"/>
              </a:rPr>
              <a:t>Coaching</a:t>
            </a:r>
          </a:p>
          <a:p>
            <a:pPr marL="228600" indent="-228600">
              <a:spcBef>
                <a:spcPts val="0"/>
              </a:spcBef>
              <a:spcAft>
                <a:spcPts val="1200"/>
              </a:spcAft>
              <a:buFont typeface="+mj-lt"/>
              <a:buAutoNum type="arabicPeriod"/>
            </a:pPr>
            <a:r>
              <a:rPr lang="en-US" sz="1100" dirty="0">
                <a:latin typeface="+mn-lt"/>
              </a:rPr>
              <a:t>Ministry Affiliates</a:t>
            </a:r>
          </a:p>
          <a:p>
            <a:pPr marL="228600" indent="-228600">
              <a:spcBef>
                <a:spcPts val="0"/>
              </a:spcBef>
              <a:spcAft>
                <a:spcPts val="1200"/>
              </a:spcAft>
              <a:buFont typeface="+mj-lt"/>
              <a:buAutoNum type="arabicPeriod"/>
            </a:pPr>
            <a:r>
              <a:rPr lang="en-US" sz="1100" dirty="0">
                <a:latin typeface="+mn-lt"/>
              </a:rPr>
              <a:t>Mission Counselors</a:t>
            </a:r>
          </a:p>
          <a:p>
            <a:pPr marL="228600" indent="-228600">
              <a:spcBef>
                <a:spcPts val="0"/>
              </a:spcBef>
              <a:spcAft>
                <a:spcPts val="1200"/>
              </a:spcAft>
              <a:buFont typeface="+mj-lt"/>
              <a:buAutoNum type="arabicPeriod"/>
            </a:pPr>
            <a:r>
              <a:rPr lang="en-US" sz="1100" dirty="0">
                <a:latin typeface="+mn-lt"/>
              </a:rPr>
              <a:t>Church Extension Fund (CEF)</a:t>
            </a:r>
          </a:p>
          <a:p>
            <a:pPr marL="228600" indent="-228600">
              <a:spcBef>
                <a:spcPts val="0"/>
              </a:spcBef>
              <a:spcAft>
                <a:spcPts val="1200"/>
              </a:spcAft>
              <a:buFont typeface="+mj-lt"/>
              <a:buAutoNum type="arabicPeriod"/>
            </a:pPr>
            <a:r>
              <a:rPr lang="en-US" sz="1100" dirty="0">
                <a:latin typeface="+mn-lt"/>
              </a:rPr>
              <a:t>Synod Support</a:t>
            </a:r>
          </a:p>
          <a:p>
            <a:pPr marL="228600" indent="-228600">
              <a:spcBef>
                <a:spcPts val="0"/>
              </a:spcBef>
              <a:spcAft>
                <a:spcPts val="1200"/>
              </a:spcAft>
              <a:buFont typeface="+mj-lt"/>
              <a:buAutoNum type="arabicPeriod"/>
            </a:pPr>
            <a:r>
              <a:rPr lang="en-US" sz="1100" dirty="0">
                <a:latin typeface="+mn-lt"/>
              </a:rPr>
              <a:t>Mission Pastors</a:t>
            </a:r>
          </a:p>
          <a:p>
            <a:pPr marL="228600" indent="-228600">
              <a:spcBef>
                <a:spcPts val="0"/>
              </a:spcBef>
              <a:spcAft>
                <a:spcPts val="1200"/>
              </a:spcAft>
              <a:buFont typeface="+mj-lt"/>
              <a:buAutoNum type="arabicPeriod"/>
            </a:pPr>
            <a:r>
              <a:rPr lang="en-US" sz="1100" dirty="0">
                <a:latin typeface="+mn-lt"/>
              </a:rPr>
              <a:t>Center for Mission and Ministry (CMM) Staff</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The ten subcommittees' findings can be summarized into three main categories: Missionaries, Money, Internal Operations and Resources. </a:t>
            </a:r>
            <a:r>
              <a:rPr lang="en-US" sz="1100" b="0" dirty="0">
                <a:solidFill>
                  <a:srgbClr val="00285F"/>
                </a:solidFill>
                <a:latin typeface="+mn-lt"/>
              </a:rPr>
              <a:t>Full reports from their subcommittees have been presented to the Board for Home Missions (BHM).</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3756414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Calibri" panose="020F0502020204030204" pitchFamily="34" charset="0"/>
                <a:cs typeface="Times New Roman" panose="02020603050405020304" pitchFamily="18" charset="0"/>
              </a:rPr>
              <a:t>The COVID-19 pandemic disrupted many of the short-term mission trips coordinated through Mission Journeys, but the program is back up and running! Domestic mission trips are now available, and international mission trips will begin soon. Apply today and consider how your church, campus ministry, or other group might be able to walk together in the Great Commission through a short-term mission trip. </a:t>
            </a:r>
          </a:p>
          <a:p>
            <a:endParaRPr lang="en-US" sz="1100" dirty="0">
              <a:effectLst/>
              <a:latin typeface="+mn-lt"/>
              <a:ea typeface="Calibri" panose="020F0502020204030204" pitchFamily="34" charset="0"/>
              <a:cs typeface="Times New Roman" panose="02020603050405020304" pitchFamily="18" charset="0"/>
            </a:endParaRPr>
          </a:p>
          <a:p>
            <a:r>
              <a:rPr lang="en-US" sz="1100" dirty="0">
                <a:effectLst/>
                <a:latin typeface="+mn-lt"/>
                <a:ea typeface="Calibri" panose="020F0502020204030204" pitchFamily="34" charset="0"/>
                <a:cs typeface="Times New Roman" panose="02020603050405020304" pitchFamily="18" charset="0"/>
              </a:rPr>
              <a:t>Mission Journeys is also looking for additional host congregations! If your congregations would be interested in </a:t>
            </a:r>
            <a:r>
              <a:rPr lang="en-US" sz="1100" i="0" dirty="0">
                <a:effectLst/>
                <a:latin typeface="+mn-lt"/>
                <a:ea typeface="Calibri" panose="020F0502020204030204" pitchFamily="34" charset="0"/>
                <a:cs typeface="Times New Roman" panose="02020603050405020304" pitchFamily="18" charset="0"/>
              </a:rPr>
              <a:t>hosting</a:t>
            </a:r>
            <a:r>
              <a:rPr lang="en-US" sz="1100" dirty="0">
                <a:effectLst/>
                <a:latin typeface="+mn-lt"/>
                <a:ea typeface="Calibri" panose="020F0502020204030204" pitchFamily="34" charset="0"/>
                <a:cs typeface="Times New Roman" panose="02020603050405020304" pitchFamily="18" charset="0"/>
              </a:rPr>
              <a:t> a Mission Journeys team, you can fill out an application form online. </a:t>
            </a:r>
          </a:p>
          <a:p>
            <a:endParaRPr lang="en-US" sz="1100" dirty="0">
              <a:latin typeface="+mn-lt"/>
            </a:endParaRPr>
          </a:p>
          <a:p>
            <a:r>
              <a:rPr lang="en-US" sz="1100" dirty="0">
                <a:latin typeface="+mn-lt"/>
              </a:rPr>
              <a:t>Learn more, read FAQs, and sign up to host or send a team at </a:t>
            </a:r>
            <a:r>
              <a:rPr lang="en-US" sz="1100" dirty="0">
                <a:latin typeface="+mn-lt"/>
                <a:hlinkClick r:id="rId3"/>
              </a:rPr>
              <a:t>wels.net/</a:t>
            </a:r>
            <a:r>
              <a:rPr lang="en-US" sz="1100" dirty="0" err="1">
                <a:latin typeface="+mn-lt"/>
                <a:hlinkClick r:id="rId3"/>
              </a:rPr>
              <a:t>missionjourneys</a:t>
            </a:r>
            <a:r>
              <a:rPr lang="en-US" sz="1100" dirty="0">
                <a:latin typeface="+mn-lt"/>
                <a:hlinkClick r:id="rId3"/>
              </a:rPr>
              <a:t>/</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60</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000000"/>
                </a:solidFill>
                <a:effectLst/>
                <a:latin typeface="+mn-lt"/>
              </a:rPr>
              <a:t>A WELS Mission Journeys team from St. Matthew's Lutheran Church &amp; School in Oconomowoc, WI, traveled to Hope in the Heights, a WELS home mission congregation in Houston, TX, to assist in their outreach efforts in November 2021. Praise and Proclaim Ministries led evangelism training on Friday night, and the group put what they learned into practice on Saturday by sharing the Good News of Jesus around the community.</a:t>
            </a:r>
            <a:endParaRPr lang="en-US" sz="1100" dirty="0">
              <a:latin typeface="+mn-lt"/>
            </a:endParaRPr>
          </a:p>
        </p:txBody>
      </p:sp>
    </p:spTree>
    <p:extLst>
      <p:ext uri="{BB962C8B-B14F-4D97-AF65-F5344CB8AC3E}">
        <p14:creationId xmlns:p14="http://schemas.microsoft.com/office/powerpoint/2010/main" val="23832444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Mission Journeys, under the leadership of WELS Home Missions, is starting a pilot program to give more individuals the opportunity to share their faith through a long-term volunteer opportunity. Mission Journeys wants to place mission-oriented individuals in strategic locations to assist in forming and developing quality core groups, the building blocks in starting new home missions. A core group is the local group that does the work of meeting, praying, outreach, planning, and evangelism.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We’re looking for individuals that love Jesus and can communicate that love with other people. They’ll need patience, flexibility, and a spirit of adventure. This would be a tent ministry, where the individual would have a job outside of the ministry to support themselves. This could include remote work, a local job, or some combination. Mission Journeys, as a part of this pilot project, will work with the individual for possible financial assistance in moving or other expenses.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WELS Home Missions provides each location with a proven plan on starting. Each location has a home mission counselor to assist in planning and coordinating ministry ideas. The core groups also worship with a pastor twice a month. This pilot program is designed to give an individual with a heart for missions the opportunity to work on the ground floor of a mission start.</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additional information, please contact Mission Journeys Coordinator, Shannon Bohme, at shannon.bohme@wels.net. </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62</a:t>
            </a:fld>
            <a:endParaRPr lang="en-US"/>
          </a:p>
        </p:txBody>
      </p:sp>
    </p:spTree>
    <p:extLst>
      <p:ext uri="{BB962C8B-B14F-4D97-AF65-F5344CB8AC3E}">
        <p14:creationId xmlns:p14="http://schemas.microsoft.com/office/powerpoint/2010/main" val="4046097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63</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000000"/>
                </a:solidFill>
                <a:effectLst/>
                <a:highlight>
                  <a:srgbClr val="FFFFFF"/>
                </a:highlight>
                <a:latin typeface="+mn-lt"/>
              </a:rPr>
              <a:t>Save the date for </a:t>
            </a:r>
            <a:r>
              <a:rPr lang="en-US" sz="1100" b="1" i="0" dirty="0">
                <a:solidFill>
                  <a:srgbClr val="000000"/>
                </a:solidFill>
                <a:effectLst/>
                <a:highlight>
                  <a:srgbClr val="FFFFFF"/>
                </a:highlight>
                <a:latin typeface="+mn-lt"/>
              </a:rPr>
              <a:t>Taste of Missions</a:t>
            </a:r>
            <a:r>
              <a:rPr lang="en-US" sz="1100" b="0" i="0" dirty="0">
                <a:solidFill>
                  <a:srgbClr val="000000"/>
                </a:solidFill>
                <a:effectLst/>
                <a:highlight>
                  <a:srgbClr val="FFFFFF"/>
                </a:highlight>
                <a:latin typeface="+mn-lt"/>
              </a:rPr>
              <a:t>, happening on Saturday, June 14, 2025!</a:t>
            </a:r>
          </a:p>
          <a:p>
            <a:pPr algn="l" fontAlgn="base"/>
            <a:endParaRPr lang="en-US" sz="1100" b="0" i="0" dirty="0">
              <a:solidFill>
                <a:srgbClr val="000000"/>
              </a:solidFill>
              <a:effectLst/>
              <a:highlight>
                <a:srgbClr val="FFFFFF"/>
              </a:highlight>
              <a:latin typeface="+mn-lt"/>
            </a:endParaRPr>
          </a:p>
          <a:p>
            <a:pPr algn="l" fontAlgn="base"/>
            <a:r>
              <a:rPr lang="en-US" sz="1100" b="0" i="0" dirty="0">
                <a:solidFill>
                  <a:srgbClr val="000000"/>
                </a:solidFill>
                <a:effectLst/>
                <a:highlight>
                  <a:srgbClr val="FFFFFF"/>
                </a:highlight>
                <a:latin typeface="+mn-lt"/>
              </a:rPr>
              <a:t>This family-friendly event, held at Wisconsin Lutheran Seminary in Mequon, Wis., and online, will give all WELS members a “taste of missions”, no matter where you might be around the world. The event kicks off with a special worship service where we will commission new home and world missionaries. Sample ethnic cuisine from some of our mission fields while enjoying fellowship and presentations from home and world missionaries alike. View displays, participate in outdoor family-friendly activities, and ask questions about the ups and downs of mission work. We hope you can join us! </a:t>
            </a: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Open Sans" panose="020B0606030504020204" pitchFamily="34" charset="0"/>
              </a:rPr>
              <a:t>LWMS is women dedicated to serving Jesus by increasing awareness of, interest in, and support of the mission outreach of the Wisconsin Evangelical Lutheran Synod (WELS). They are valuable partners of WELS Home Missions and the 100 Missions in 10 Years effort. They offer an annual convention during the last full weekend in June, where hundreds of women (and the men who love them) gather to learn about and support WELS Home, World, and Joint Mission work. Each of the 60 regional circuits of LWMS </a:t>
            </a:r>
            <a:r>
              <a:rPr lang="en-US" b="0" i="0" dirty="0">
                <a:solidFill>
                  <a:srgbClr val="333333"/>
                </a:solidFill>
                <a:effectLst/>
                <a:latin typeface="Open Sans" panose="020B0606030504020204" pitchFamily="34" charset="0"/>
              </a:rPr>
              <a:t>offer semi-annual circuit rallies where mission-minded women come together to encourage one another in spiritual growth and mission awareness. They are usually held in the spring and the fall. These are a wonderful opportunity to meet or join with women for worship, fellowship, and learning about missions at home and around the world.</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Learn more about LWMS and how you can get involved at </a:t>
            </a:r>
            <a:r>
              <a:rPr lang="en-US" b="1" i="0" dirty="0">
                <a:solidFill>
                  <a:srgbClr val="333333"/>
                </a:solidFill>
                <a:effectLst/>
                <a:latin typeface="Open Sans" panose="020B0606030504020204" pitchFamily="34" charset="0"/>
              </a:rPr>
              <a:t>lwms.org</a:t>
            </a:r>
            <a:r>
              <a:rPr lang="en-US" b="0" i="0" dirty="0">
                <a:solidFill>
                  <a:srgbClr val="333333"/>
                </a:solidFill>
                <a:effectLst/>
                <a:latin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65</a:t>
            </a:fld>
            <a:endParaRPr lang="en-US"/>
          </a:p>
        </p:txBody>
      </p:sp>
    </p:spTree>
    <p:extLst>
      <p:ext uri="{BB962C8B-B14F-4D97-AF65-F5344CB8AC3E}">
        <p14:creationId xmlns:p14="http://schemas.microsoft.com/office/powerpoint/2010/main" val="2796169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66</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67</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68</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Learn more and stay up-to-date on progress at wels.net/100in10. </a:t>
            </a:r>
          </a:p>
        </p:txBody>
      </p:sp>
      <p:sp>
        <p:nvSpPr>
          <p:cNvPr id="4" name="Slide Number Placeholder 3"/>
          <p:cNvSpPr>
            <a:spLocks noGrp="1"/>
          </p:cNvSpPr>
          <p:nvPr>
            <p:ph type="sldNum" sz="quarter" idx="5"/>
          </p:nvPr>
        </p:nvSpPr>
        <p:spPr/>
        <p:txBody>
          <a:bodyPr/>
          <a:lstStyle/>
          <a:p>
            <a:fld id="{16783666-7838-964F-98E8-13F3DBB30284}" type="slidenum">
              <a:rPr lang="en-US" smtClean="0"/>
              <a:t>69</a:t>
            </a:fld>
            <a:endParaRPr lang="en-US"/>
          </a:p>
        </p:txBody>
      </p:sp>
    </p:spTree>
    <p:extLst>
      <p:ext uri="{BB962C8B-B14F-4D97-AF65-F5344CB8AC3E}">
        <p14:creationId xmlns:p14="http://schemas.microsoft.com/office/powerpoint/2010/main" val="42914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i="1" dirty="0">
                <a:latin typeface="+mn-lt"/>
              </a:rPr>
              <a:t>The harvest is plentiful, but the workers are few. Ask the Lord of the harvest, therefore, to send out workers into his harvest field. – Luke 10:2</a:t>
            </a:r>
          </a:p>
          <a:p>
            <a:pPr marL="0" marR="0">
              <a:lnSpc>
                <a:spcPct val="107000"/>
              </a:lnSpc>
              <a:spcBef>
                <a:spcPts val="0"/>
              </a:spcBef>
              <a:spcAft>
                <a:spcPts val="1200"/>
              </a:spcAft>
            </a:pPr>
            <a:endParaRPr lang="en-US" sz="1100" dirty="0">
              <a:latin typeface="+mn-lt"/>
            </a:endParaRPr>
          </a:p>
          <a:p>
            <a:pPr marL="0" marR="0">
              <a:lnSpc>
                <a:spcPct val="107000"/>
              </a:lnSpc>
              <a:spcBef>
                <a:spcPts val="0"/>
              </a:spcBef>
              <a:spcAft>
                <a:spcPts val="1200"/>
              </a:spcAft>
            </a:pPr>
            <a:r>
              <a:rPr lang="en-US" sz="1100" dirty="0">
                <a:latin typeface="+mn-lt"/>
              </a:rPr>
              <a:t>We’re experiencing that reality with about 140 vacancies throughout our synod. And now, as we plan to open 100 missions in 10 years, one of the biggest challenges is finding the workers to send into the harvest fields. While we pray that the Lord of the harvest would send out workers, we also know he answers our prayers through the faithful work of his people. </a:t>
            </a:r>
          </a:p>
          <a:p>
            <a:pPr marL="0" marR="0">
              <a:lnSpc>
                <a:spcPct val="107000"/>
              </a:lnSpc>
              <a:spcBef>
                <a:spcPts val="0"/>
              </a:spcBef>
              <a:spcAft>
                <a:spcPts val="1200"/>
              </a:spcAft>
            </a:pPr>
            <a:endParaRPr lang="en-US" sz="1100" i="1" dirty="0">
              <a:effectLst/>
              <a:latin typeface="+mn-lt"/>
              <a:ea typeface="Calibri" panose="020F0502020204030204" pitchFamily="34" charset="0"/>
              <a:cs typeface="Calibri" panose="020F0502020204030204" pitchFamily="34" charset="0"/>
            </a:endParaRPr>
          </a:p>
          <a:p>
            <a:pPr marL="285750" marR="0" indent="-285750">
              <a:lnSpc>
                <a:spcPct val="107000"/>
              </a:lnSpc>
              <a:spcBef>
                <a:spcPts val="0"/>
              </a:spcBef>
              <a:spcAft>
                <a:spcPts val="12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Pre-seminary student enrollment at Martin Luther College and class sizes at Wisconsin Lutheran Seminary are some of the largest we’ve seen in a while. </a:t>
            </a:r>
          </a:p>
          <a:p>
            <a:pPr marL="285750" marR="0" indent="-285750">
              <a:lnSpc>
                <a:spcPct val="107000"/>
              </a:lnSpc>
              <a:spcBef>
                <a:spcPts val="0"/>
              </a:spcBef>
              <a:spcAft>
                <a:spcPts val="12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We pray that the excitement of starting new home mission churches will assist with recruitment efforts. </a:t>
            </a:r>
          </a:p>
          <a:p>
            <a:pPr marL="285750" marR="0" indent="-285750">
              <a:lnSpc>
                <a:spcPct val="107000"/>
              </a:lnSpc>
              <a:spcBef>
                <a:spcPts val="0"/>
              </a:spcBef>
              <a:spcAft>
                <a:spcPts val="12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On the flip side, WELS Congregational Services is currently working with around 40 different churches who are considering closing their doors for a variety of reasons. In the past decade, WELS lost congregations in eight out of the ten years. As churches close, vacancies will also decline.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1200"/>
              </a:spcAft>
            </a:pPr>
            <a:r>
              <a:rPr lang="en-US" sz="1100" dirty="0">
                <a:effectLst/>
                <a:latin typeface="+mn-lt"/>
                <a:ea typeface="Calibri" panose="020F0502020204030204" pitchFamily="34" charset="0"/>
                <a:cs typeface="Calibri" panose="020F0502020204030204" pitchFamily="34" charset="0"/>
              </a:rPr>
              <a:t>Let us pray that the Lord provides more future leaders, called workers, and home missionaries as he continues to grow his church! </a:t>
            </a:r>
            <a:endParaRPr lang="en-US" sz="1100" dirty="0">
              <a:effectLst/>
              <a:latin typeface="+mn-lt"/>
              <a:ea typeface="Calibri" panose="020F0502020204030204" pitchFamily="34" charset="0"/>
              <a:cs typeface="Times New Roman" panose="02020603050405020304" pitchFamily="18" charset="0"/>
            </a:endParaRPr>
          </a:p>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2494026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At the rate Home Missions is opening missions right now (approx. six new missions/three ministry enhancements per year), projected expenses over the next 10 years would be $90M. </a:t>
            </a:r>
            <a:r>
              <a:rPr lang="en-US" sz="1100" dirty="0">
                <a:latin typeface="+mn-lt"/>
              </a:rPr>
              <a:t>Forecasts are based on an average of </a:t>
            </a:r>
            <a:r>
              <a:rPr lang="en-US" sz="1100" b="0" i="0" u="none" strike="noStrike" baseline="0" dirty="0">
                <a:solidFill>
                  <a:srgbClr val="000000"/>
                </a:solidFill>
                <a:latin typeface="+mn-lt"/>
              </a:rPr>
              <a:t>$1M in subsidy for every new start over 12 years and an average of $150,000 in subsidy for a mission enhancement over 4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By increasing that number to 10 new missions and 7.5 enhancements per year, we’d be looking at an additional $40M in expenses over 10 years. Total expenses would be $130M.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WELS leadership has already committed $3 million in synod reserves to a ministry opportunity fund that will disperse $750,000 per year for the next four years in support of this initiative. </a:t>
            </a:r>
            <a:endParaRPr lang="en-US" sz="1100" b="0" i="0" u="none" strike="noStrike" baseline="0" dirty="0">
              <a:solidFill>
                <a:srgbClr val="000000"/>
              </a:solidFill>
              <a:latin typeface="+mn-lt"/>
            </a:endParaRPr>
          </a:p>
          <a:p>
            <a:pPr algn="l"/>
            <a:endParaRPr lang="en-US" sz="1800" b="0" i="0" u="none" strike="noStrike" baseline="0" dirty="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31526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Other Task Force recommendations: </a:t>
            </a:r>
          </a:p>
          <a:p>
            <a:pPr marL="457200" lvl="1" indent="-457200">
              <a:buFont typeface="Arial" panose="020B0604020202020204" pitchFamily="34" charset="0"/>
              <a:buChar char="•"/>
            </a:pP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Continued training </a:t>
            </a:r>
            <a:r>
              <a:rPr lang="en-US" sz="1100" dirty="0">
                <a:solidFill>
                  <a:srgbClr val="00285F"/>
                </a:solidFill>
                <a:latin typeface="+mn-lt"/>
                <a:cs typeface="Arial" panose="020B0604020202020204" pitchFamily="34" charset="0"/>
              </a:rPr>
              <a:t>for all DMB members</a:t>
            </a:r>
          </a:p>
          <a:p>
            <a:pPr marL="457200" lvl="1" indent="-457200">
              <a:buFont typeface="Arial" panose="020B0604020202020204" pitchFamily="34" charset="0"/>
              <a:buChar char="•"/>
            </a:pPr>
            <a:r>
              <a:rPr lang="en-US" sz="1100" dirty="0">
                <a:solidFill>
                  <a:srgbClr val="00285F"/>
                </a:solidFill>
                <a:latin typeface="+mn-lt"/>
                <a:cs typeface="Arial" panose="020B0604020202020204" pitchFamily="34" charset="0"/>
              </a:rPr>
              <a:t>Allow DMBs to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expand their board </a:t>
            </a:r>
            <a:r>
              <a:rPr lang="en-US" sz="1100" dirty="0">
                <a:solidFill>
                  <a:srgbClr val="00285F"/>
                </a:solidFill>
                <a:latin typeface="+mn-lt"/>
                <a:cs typeface="Arial" panose="020B0604020202020204" pitchFamily="34" charset="0"/>
              </a:rPr>
              <a:t>when needed; encourage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succession plans</a:t>
            </a:r>
          </a:p>
          <a:p>
            <a:pPr marL="457200" lvl="1" indent="-457200">
              <a:buFont typeface="Arial" panose="020B0604020202020204" pitchFamily="34" charset="0"/>
              <a:buChar char="•"/>
            </a:pPr>
            <a:r>
              <a:rPr lang="en-US" sz="1100" dirty="0">
                <a:solidFill>
                  <a:srgbClr val="00285F"/>
                </a:solidFill>
                <a:latin typeface="+mn-lt"/>
                <a:cs typeface="Arial" panose="020B0604020202020204" pitchFamily="34" charset="0"/>
              </a:rPr>
              <a:t>All DMBs have a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pipeline for new mission starts</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285F"/>
                </a:solidFill>
                <a:latin typeface="+mn-lt"/>
                <a:cs typeface="Arial" panose="020B0604020202020204" pitchFamily="34" charset="0"/>
              </a:rPr>
              <a:t>Compile a list of</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 affiliated ministries </a:t>
            </a:r>
            <a:r>
              <a:rPr lang="en-US" sz="1100" dirty="0">
                <a:solidFill>
                  <a:srgbClr val="00285F"/>
                </a:solidFill>
                <a:latin typeface="+mn-lt"/>
                <a:cs typeface="Arial" panose="020B0604020202020204" pitchFamily="34" charset="0"/>
              </a:rPr>
              <a:t>that could be assets to DMBs and their missions</a:t>
            </a:r>
            <a:endParaRPr lang="en-US" sz="1200" b="1" dirty="0">
              <a:solidFill>
                <a:srgbClr val="00285F"/>
              </a:solidFill>
              <a:effectLst>
                <a:outerShdw blurRad="38100" dist="38100" dir="2700000" algn="tl">
                  <a:srgbClr val="000000">
                    <a:alpha val="43137"/>
                  </a:srgbClr>
                </a:outerShdw>
              </a:effectLst>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416352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34349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53116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291744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599031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08068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577005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16895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323968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655275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56103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44126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62033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870406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3062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76642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308055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98822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96422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6171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228268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92916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135571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328690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988307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049098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19010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7842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421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39332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758351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55551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68949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65338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465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37783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60450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5433626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67772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73573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203184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35457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3558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1.jpeg"/><Relationship Id="rId5" Type="http://schemas.openxmlformats.org/officeDocument/2006/relationships/theme" Target="../theme/theme12.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2.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1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1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14.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14.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5.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5.jpe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16.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9.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2"/>
            <a:ext cx="12191999" cy="6860032"/>
          </a:xfrm>
          <a:prstGeom prst="rect">
            <a:avLst/>
          </a:prstGeom>
        </p:spPr>
      </p:pic>
    </p:spTree>
    <p:extLst>
      <p:ext uri="{BB962C8B-B14F-4D97-AF65-F5344CB8AC3E}">
        <p14:creationId xmlns:p14="http://schemas.microsoft.com/office/powerpoint/2010/main" val="286362282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7"/>
            <a:ext cx="12190195" cy="6859017"/>
          </a:xfrm>
          <a:prstGeom prst="rect">
            <a:avLst/>
          </a:prstGeom>
        </p:spPr>
      </p:pic>
    </p:spTree>
    <p:extLst>
      <p:ext uri="{BB962C8B-B14F-4D97-AF65-F5344CB8AC3E}">
        <p14:creationId xmlns:p14="http://schemas.microsoft.com/office/powerpoint/2010/main" val="60067892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7"/>
            <a:ext cx="12190196" cy="6859017"/>
          </a:xfrm>
          <a:prstGeom prst="rect">
            <a:avLst/>
          </a:prstGeom>
        </p:spPr>
      </p:pic>
    </p:spTree>
    <p:extLst>
      <p:ext uri="{BB962C8B-B14F-4D97-AF65-F5344CB8AC3E}">
        <p14:creationId xmlns:p14="http://schemas.microsoft.com/office/powerpoint/2010/main" val="410682042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189156190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1"/>
            <a:ext cx="12191999" cy="6860032"/>
          </a:xfrm>
          <a:prstGeom prst="rect">
            <a:avLst/>
          </a:prstGeom>
        </p:spPr>
      </p:pic>
    </p:spTree>
    <p:extLst>
      <p:ext uri="{BB962C8B-B14F-4D97-AF65-F5344CB8AC3E}">
        <p14:creationId xmlns:p14="http://schemas.microsoft.com/office/powerpoint/2010/main" val="178208769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7048132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
            <a:ext cx="12188385" cy="6857997"/>
          </a:xfrm>
          <a:prstGeom prst="rect">
            <a:avLst/>
          </a:prstGeom>
        </p:spPr>
      </p:pic>
      <p:pic>
        <p:nvPicPr>
          <p:cNvPr id="8" name="Picture 7">
            <a:extLst>
              <a:ext uri="{FF2B5EF4-FFF2-40B4-BE49-F238E27FC236}">
                <a16:creationId xmlns:a16="http://schemas.microsoft.com/office/drawing/2014/main" id="{E54F8BAC-FFCC-6346-B4A2-3F336336052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 y="-2031"/>
            <a:ext cx="12191999" cy="6860032"/>
          </a:xfrm>
          <a:prstGeom prst="rect">
            <a:avLst/>
          </a:prstGeom>
        </p:spPr>
      </p:pic>
    </p:spTree>
    <p:extLst>
      <p:ext uri="{BB962C8B-B14F-4D97-AF65-F5344CB8AC3E}">
        <p14:creationId xmlns:p14="http://schemas.microsoft.com/office/powerpoint/2010/main" val="9671397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804" y="-1017"/>
            <a:ext cx="12190195" cy="6859017"/>
          </a:xfrm>
          <a:prstGeom prst="rect">
            <a:avLst/>
          </a:prstGeom>
        </p:spPr>
      </p:pic>
    </p:spTree>
    <p:extLst>
      <p:ext uri="{BB962C8B-B14F-4D97-AF65-F5344CB8AC3E}">
        <p14:creationId xmlns:p14="http://schemas.microsoft.com/office/powerpoint/2010/main" val="5502802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video" Target="https://player.vimeo.com/video/754821385?h=9027308117&amp;app_id=122963" TargetMode="Externa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video" Target="https://player.vimeo.com/video/763929919?h=b0933ec708&amp;app_id=122963" TargetMode="Externa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video" Target="https://player.vimeo.com/video/694678056?h=ce07df41b7&amp;app_id=122963"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video" Target="https://player.vimeo.com/video/777084948?h=b4799c087d&amp;app_id=122963" TargetMode="Externa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1.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65.xml"/><Relationship Id="rId5" Type="http://schemas.openxmlformats.org/officeDocument/2006/relationships/image" Target="../media/image25.png"/><Relationship Id="rId4" Type="http://schemas.openxmlformats.org/officeDocument/2006/relationships/image" Target="../media/image67.jp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6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6.xml"/><Relationship Id="rId1" Type="http://schemas.openxmlformats.org/officeDocument/2006/relationships/video" Target="https://player.vimeo.com/video/785279561?h=38e6ac6e36&amp;app_id=122963" TargetMode="Externa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82.jp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88.jpe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93.jpg"/></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5.xml"/><Relationship Id="rId1" Type="http://schemas.openxmlformats.org/officeDocument/2006/relationships/slideLayout" Target="../slideLayouts/slideLayout65.xml"/><Relationship Id="rId5" Type="http://schemas.openxmlformats.org/officeDocument/2006/relationships/image" Target="../media/image25.png"/><Relationship Id="rId4" Type="http://schemas.openxmlformats.org/officeDocument/2006/relationships/image" Target="../media/image97.jpg"/></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does our synod </a:t>
            </a:r>
            <a:br>
              <a:rPr lang="en-US" sz="6500" b="1" dirty="0">
                <a:latin typeface="Trebuchet MS" panose="020B0703020202090204" pitchFamily="34" charset="0"/>
              </a:rPr>
            </a:br>
            <a:r>
              <a:rPr lang="en-US" sz="6500" b="1" dirty="0">
                <a:latin typeface="Trebuchet MS" panose="020B0703020202090204" pitchFamily="34" charset="0"/>
              </a:rPr>
              <a:t>plant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02252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3"/>
          <a:stretch>
            <a:fillRect/>
          </a:stretch>
        </p:blipFill>
        <p:spPr>
          <a:xfrm>
            <a:off x="7256115" y="0"/>
            <a:ext cx="4935885" cy="6858000"/>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F628E229-7A56-FEAE-DB36-9EEB9A79DA9F}"/>
              </a:ext>
            </a:extLst>
          </p:cNvPr>
          <p:cNvPicPr>
            <a:picLocks noChangeAspect="1"/>
          </p:cNvPicPr>
          <p:nvPr/>
        </p:nvPicPr>
        <p:blipFill rotWithShape="1">
          <a:blip r:embed="rId4"/>
          <a:srcRect l="18792" t="26823" r="23687"/>
          <a:stretch/>
        </p:blipFill>
        <p:spPr>
          <a:xfrm>
            <a:off x="-1" y="-36320"/>
            <a:ext cx="7256116" cy="692326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36E32-E301-7B21-A59F-154126CE133F}"/>
              </a:ext>
            </a:extLst>
          </p:cNvPr>
          <p:cNvSpPr>
            <a:spLocks noGrp="1"/>
          </p:cNvSpPr>
          <p:nvPr>
            <p:ph type="title"/>
          </p:nvPr>
        </p:nvSpPr>
        <p:spPr>
          <a:xfrm>
            <a:off x="608561" y="461682"/>
            <a:ext cx="4696039" cy="1325563"/>
          </a:xfrm>
        </p:spPr>
        <p:txBody>
          <a:bodyPr>
            <a:normAutofit/>
          </a:bodyPr>
          <a:lstStyle/>
          <a:p>
            <a:r>
              <a:rPr lang="en-US" sz="4100" b="1" dirty="0"/>
              <a:t>Life of a Home Mission church</a:t>
            </a:r>
          </a:p>
        </p:txBody>
      </p:sp>
      <p:sp>
        <p:nvSpPr>
          <p:cNvPr id="5" name="Content Placeholder 4">
            <a:extLst>
              <a:ext uri="{FF2B5EF4-FFF2-40B4-BE49-F238E27FC236}">
                <a16:creationId xmlns:a16="http://schemas.microsoft.com/office/drawing/2014/main" id="{20F69A46-EEDA-9DB4-60D2-07E22A8F7DA0}"/>
              </a:ext>
            </a:extLst>
          </p:cNvPr>
          <p:cNvSpPr>
            <a:spLocks noGrp="1"/>
          </p:cNvSpPr>
          <p:nvPr>
            <p:ph sz="half" idx="2"/>
          </p:nvPr>
        </p:nvSpPr>
        <p:spPr>
          <a:xfrm>
            <a:off x="605384" y="2026264"/>
            <a:ext cx="4699216" cy="1992961"/>
          </a:xfrm>
        </p:spPr>
        <p:txBody>
          <a:bodyPr>
            <a:normAutofit/>
          </a:bodyPr>
          <a:lstStyle/>
          <a:p>
            <a:pPr marL="0" indent="0">
              <a:buNone/>
            </a:pPr>
            <a:r>
              <a:rPr lang="en-US" sz="2500" dirty="0"/>
              <a:t>No community is the same. No core group is the same. No soul is the same. But we know that all people have the same need for a savior from sin. </a:t>
            </a:r>
          </a:p>
        </p:txBody>
      </p:sp>
      <p:pic>
        <p:nvPicPr>
          <p:cNvPr id="7" name="Picture 6" descr="A group of people posing for a photo&#10;&#10;Description automatically generated">
            <a:extLst>
              <a:ext uri="{FF2B5EF4-FFF2-40B4-BE49-F238E27FC236}">
                <a16:creationId xmlns:a16="http://schemas.microsoft.com/office/drawing/2014/main" id="{B567B4F7-DFD0-E41C-E77E-B67413847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897"/>
          <a:stretch/>
        </p:blipFill>
        <p:spPr>
          <a:xfrm>
            <a:off x="6096000" y="0"/>
            <a:ext cx="6096000" cy="6857990"/>
          </a:xfrm>
          <a:prstGeom prst="rect">
            <a:avLst/>
          </a:prstGeom>
          <a:effectLst/>
        </p:spPr>
      </p:pic>
      <p:pic>
        <p:nvPicPr>
          <p:cNvPr id="8" name="Picture 7" descr="Logo&#10;&#10;Description automatically generated with medium confidence">
            <a:extLst>
              <a:ext uri="{FF2B5EF4-FFF2-40B4-BE49-F238E27FC236}">
                <a16:creationId xmlns:a16="http://schemas.microsoft.com/office/drawing/2014/main" id="{8FD7AABB-8E4A-9BDF-42E5-AA009DECC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6776" y="3988058"/>
            <a:ext cx="2902517" cy="1992961"/>
          </a:xfrm>
          <a:prstGeom prst="rect">
            <a:avLst/>
          </a:prstGeom>
        </p:spPr>
      </p:pic>
    </p:spTree>
    <p:extLst>
      <p:ext uri="{BB962C8B-B14F-4D97-AF65-F5344CB8AC3E}">
        <p14:creationId xmlns:p14="http://schemas.microsoft.com/office/powerpoint/2010/main" val="214646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6157D519-4410-667E-81B2-F77EC593459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437" b="7588"/>
          <a:stretch/>
        </p:blipFill>
        <p:spPr>
          <a:xfrm>
            <a:off x="142072" y="370490"/>
            <a:ext cx="12049928" cy="3818108"/>
          </a:xfrm>
        </p:spPr>
      </p:pic>
    </p:spTree>
    <p:extLst>
      <p:ext uri="{BB962C8B-B14F-4D97-AF65-F5344CB8AC3E}">
        <p14:creationId xmlns:p14="http://schemas.microsoft.com/office/powerpoint/2010/main" val="42444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aking light to the darkness in Windsor, Colo.">
            <a:hlinkClick r:id="" action="ppaction://media"/>
            <a:extLst>
              <a:ext uri="{FF2B5EF4-FFF2-40B4-BE49-F238E27FC236}">
                <a16:creationId xmlns:a16="http://schemas.microsoft.com/office/drawing/2014/main" id="{9AACC332-8F9B-51BD-5DE4-254F17BA20E0}"/>
              </a:ext>
            </a:extLst>
          </p:cNvPr>
          <p:cNvPicPr>
            <a:picLocks noRot="1" noChangeAspect="1"/>
          </p:cNvPicPr>
          <p:nvPr>
            <a:videoFile r:link="rId1"/>
          </p:nvPr>
        </p:nvPicPr>
        <p:blipFill>
          <a:blip r:embed="rId4"/>
          <a:stretch>
            <a:fillRect/>
          </a:stretch>
        </p:blipFill>
        <p:spPr>
          <a:xfrm>
            <a:off x="1913021" y="1667926"/>
            <a:ext cx="8365958" cy="471321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Taking light to the darkness in Windsor, Colo.</a:t>
            </a:r>
          </a:p>
        </p:txBody>
      </p:sp>
    </p:spTree>
    <p:extLst>
      <p:ext uri="{BB962C8B-B14F-4D97-AF65-F5344CB8AC3E}">
        <p14:creationId xmlns:p14="http://schemas.microsoft.com/office/powerpoint/2010/main" val="415882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F79B9082-E43D-130D-E35F-7F5AF36BCE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14" y="211582"/>
            <a:ext cx="12189885" cy="4234294"/>
          </a:xfrm>
        </p:spPr>
      </p:pic>
    </p:spTree>
    <p:extLst>
      <p:ext uri="{BB962C8B-B14F-4D97-AF65-F5344CB8AC3E}">
        <p14:creationId xmlns:p14="http://schemas.microsoft.com/office/powerpoint/2010/main" val="396288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2149702"/>
            <a:ext cx="6448927"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Bend, Oregon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Cedar Lake, Indiana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Conway, Arkansas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Easley, South Carolina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Williston, North Dakota</a:t>
            </a: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7209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Spring 2024 New Starts: </a:t>
            </a:r>
          </a:p>
        </p:txBody>
      </p:sp>
    </p:spTree>
    <p:extLst>
      <p:ext uri="{BB962C8B-B14F-4D97-AF65-F5344CB8AC3E}">
        <p14:creationId xmlns:p14="http://schemas.microsoft.com/office/powerpoint/2010/main" val="112553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1AB74E4-3169-FADF-85C5-509C0E0C46E7}"/>
              </a:ext>
            </a:extLst>
          </p:cNvPr>
          <p:cNvPicPr>
            <a:picLocks noChangeAspect="1"/>
          </p:cNvPicPr>
          <p:nvPr/>
        </p:nvPicPr>
        <p:blipFill rotWithShape="1">
          <a:blip r:embed="rId3"/>
          <a:srcRect t="25122"/>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Bend, Oregon</a:t>
            </a:r>
          </a:p>
        </p:txBody>
      </p:sp>
    </p:spTree>
    <p:extLst>
      <p:ext uri="{BB962C8B-B14F-4D97-AF65-F5344CB8AC3E}">
        <p14:creationId xmlns:p14="http://schemas.microsoft.com/office/powerpoint/2010/main" val="242901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in the background&#10;&#10;Description automatically generated">
            <a:extLst>
              <a:ext uri="{FF2B5EF4-FFF2-40B4-BE49-F238E27FC236}">
                <a16:creationId xmlns:a16="http://schemas.microsoft.com/office/drawing/2014/main" id="{6C36C4FA-E1F6-2DEC-2410-7A4A401DEB22}"/>
              </a:ext>
            </a:extLst>
          </p:cNvPr>
          <p:cNvPicPr>
            <a:picLocks noChangeAspect="1"/>
          </p:cNvPicPr>
          <p:nvPr/>
        </p:nvPicPr>
        <p:blipFill rotWithShape="1">
          <a:blip r:embed="rId3"/>
          <a:srcRect l="28454" t="18015" r="36876"/>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Cedar Lake, Indiana</a:t>
            </a:r>
          </a:p>
        </p:txBody>
      </p:sp>
    </p:spTree>
    <p:extLst>
      <p:ext uri="{BB962C8B-B14F-4D97-AF65-F5344CB8AC3E}">
        <p14:creationId xmlns:p14="http://schemas.microsoft.com/office/powerpoint/2010/main" val="106425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sidewalk&#10;&#10;Description automatically generated">
            <a:extLst>
              <a:ext uri="{FF2B5EF4-FFF2-40B4-BE49-F238E27FC236}">
                <a16:creationId xmlns:a16="http://schemas.microsoft.com/office/drawing/2014/main" id="{22299D38-B814-7CB6-A417-61E887DAAEAA}"/>
              </a:ext>
            </a:extLst>
          </p:cNvPr>
          <p:cNvPicPr>
            <a:picLocks noChangeAspect="1"/>
          </p:cNvPicPr>
          <p:nvPr/>
        </p:nvPicPr>
        <p:blipFill rotWithShape="1">
          <a:blip r:embed="rId3"/>
          <a:srcRect t="13947" b="11052"/>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Conway, Arkansas</a:t>
            </a:r>
          </a:p>
        </p:txBody>
      </p:sp>
    </p:spTree>
    <p:extLst>
      <p:ext uri="{BB962C8B-B14F-4D97-AF65-F5344CB8AC3E}">
        <p14:creationId xmlns:p14="http://schemas.microsoft.com/office/powerpoint/2010/main" val="424000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5D41303D-01F5-15E9-B97F-D8F06CEC1DB0}"/>
              </a:ext>
            </a:extLst>
          </p:cNvPr>
          <p:cNvPicPr>
            <a:picLocks noChangeAspect="1"/>
          </p:cNvPicPr>
          <p:nvPr/>
        </p:nvPicPr>
        <p:blipFill rotWithShape="1">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Easley, South Carolina</a:t>
            </a:r>
          </a:p>
        </p:txBody>
      </p:sp>
    </p:spTree>
    <p:extLst>
      <p:ext uri="{BB962C8B-B14F-4D97-AF65-F5344CB8AC3E}">
        <p14:creationId xmlns:p14="http://schemas.microsoft.com/office/powerpoint/2010/main" val="12807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482A8FF1-5230-3AA5-CC4E-1CA1B125B6B2}"/>
              </a:ext>
            </a:extLst>
          </p:cNvPr>
          <p:cNvPicPr>
            <a:picLocks noChangeAspect="1"/>
          </p:cNvPicPr>
          <p:nvPr/>
        </p:nvPicPr>
        <p:blipFill rotWithShape="1">
          <a:blip r:embed="rId3"/>
          <a:srcRect t="22290" b="35523"/>
          <a:stretch/>
        </p:blipFill>
        <p:spPr>
          <a:xfrm>
            <a:off x="-1"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Williston, North Dakota</a:t>
            </a:r>
          </a:p>
        </p:txBody>
      </p:sp>
    </p:spTree>
    <p:extLst>
      <p:ext uri="{BB962C8B-B14F-4D97-AF65-F5344CB8AC3E}">
        <p14:creationId xmlns:p14="http://schemas.microsoft.com/office/powerpoint/2010/main" val="241541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403187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Calvary, Dallas, TX </a:t>
            </a:r>
            <a:endParaRPr lang="en-US" sz="2800" dirty="0">
              <a:latin typeface="+mj-lt"/>
              <a:ea typeface="Calibri" panose="020F0502020204030204" pitchFamily="34" charset="0"/>
              <a:cs typeface="Times New Roman" panose="02020603050405020304" pitchFamily="18" charset="0"/>
            </a:endParaRP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Crossroads, Chicago, IL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Faith, Prior Lake, MN</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Good Shepherd, Plymouth,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Northdale, Tampa, FL</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St. Marcus, Milwaukee,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St. Paul, Calgary, AB, Canada</a:t>
            </a: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Spring 2024 Enhancements: </a:t>
            </a:r>
          </a:p>
        </p:txBody>
      </p:sp>
    </p:spTree>
    <p:extLst>
      <p:ext uri="{BB962C8B-B14F-4D97-AF65-F5344CB8AC3E}">
        <p14:creationId xmlns:p14="http://schemas.microsoft.com/office/powerpoint/2010/main" val="2196748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text and numbers&#10;&#10;Description automatically generated">
            <a:extLst>
              <a:ext uri="{FF2B5EF4-FFF2-40B4-BE49-F238E27FC236}">
                <a16:creationId xmlns:a16="http://schemas.microsoft.com/office/drawing/2014/main" id="{E870E1F0-DA0A-019E-EF36-B83920507EA9}"/>
              </a:ext>
            </a:extLst>
          </p:cNvPr>
          <p:cNvPicPr>
            <a:picLocks noChangeAspect="1"/>
          </p:cNvPicPr>
          <p:nvPr/>
        </p:nvPicPr>
        <p:blipFill rotWithShape="1">
          <a:blip r:embed="rId3"/>
          <a:srcRect t="2401" b="2401"/>
          <a:stretch/>
        </p:blipFill>
        <p:spPr>
          <a:xfrm>
            <a:off x="0" y="0"/>
            <a:ext cx="12192000" cy="6858000"/>
          </a:xfrm>
          <a:prstGeom prst="rect">
            <a:avLst/>
          </a:prstGeom>
        </p:spPr>
      </p:pic>
    </p:spTree>
    <p:extLst>
      <p:ext uri="{BB962C8B-B14F-4D97-AF65-F5344CB8AC3E}">
        <p14:creationId xmlns:p14="http://schemas.microsoft.com/office/powerpoint/2010/main" val="1032995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249E0F9-FE1D-B97E-F9E2-FAE9D49594A0}"/>
              </a:ext>
            </a:extLst>
          </p:cNvPr>
          <p:cNvPicPr>
            <a:picLocks noChangeAspect="1"/>
          </p:cNvPicPr>
          <p:nvPr/>
        </p:nvPicPr>
        <p:blipFill rotWithShape="1">
          <a:blip r:embed="rId3"/>
          <a:srcRect t="16156" r="2" b="2"/>
          <a:stretch/>
        </p:blipFill>
        <p:spPr>
          <a:xfrm>
            <a:off x="20" y="-1"/>
            <a:ext cx="3997732" cy="4469126"/>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8C0FD196-BA15-8958-43FD-F45B33CA10E7}"/>
              </a:ext>
            </a:extLst>
          </p:cNvPr>
          <p:cNvPicPr>
            <a:picLocks noChangeAspect="1"/>
          </p:cNvPicPr>
          <p:nvPr/>
        </p:nvPicPr>
        <p:blipFill rotWithShape="1">
          <a:blip r:embed="rId4"/>
          <a:srcRect r="-1" b="21765"/>
          <a:stretch/>
        </p:blipFill>
        <p:spPr>
          <a:xfrm>
            <a:off x="4184069" y="-2"/>
            <a:ext cx="3027239" cy="2226220"/>
          </a:xfrm>
          <a:prstGeom prst="rect">
            <a:avLst/>
          </a:prstGeom>
        </p:spPr>
      </p:pic>
      <p:pic>
        <p:nvPicPr>
          <p:cNvPr id="3" name="Picture 2" descr="A group of men in white robes&#10;&#10;Description automatically generated">
            <a:extLst>
              <a:ext uri="{FF2B5EF4-FFF2-40B4-BE49-F238E27FC236}">
                <a16:creationId xmlns:a16="http://schemas.microsoft.com/office/drawing/2014/main" id="{07DA605F-A45B-25E3-BBB8-5EF09B0278ED}"/>
              </a:ext>
            </a:extLst>
          </p:cNvPr>
          <p:cNvPicPr>
            <a:picLocks noChangeAspect="1"/>
          </p:cNvPicPr>
          <p:nvPr/>
        </p:nvPicPr>
        <p:blipFill rotWithShape="1">
          <a:blip r:embed="rId5"/>
          <a:srcRect t="8446" r="-1" b="-1"/>
          <a:stretch/>
        </p:blipFill>
        <p:spPr>
          <a:xfrm>
            <a:off x="4184069" y="2406570"/>
            <a:ext cx="3027239" cy="2050948"/>
          </a:xfrm>
          <a:prstGeom prst="rect">
            <a:avLst/>
          </a:prstGeom>
        </p:spPr>
      </p:pic>
      <p:pic>
        <p:nvPicPr>
          <p:cNvPr id="5" name="Picture 4" descr="A person and person standing in front of a stained glass window&#10;&#10;Description automatically generated">
            <a:extLst>
              <a:ext uri="{FF2B5EF4-FFF2-40B4-BE49-F238E27FC236}">
                <a16:creationId xmlns:a16="http://schemas.microsoft.com/office/drawing/2014/main" id="{3C162D02-D59D-4C1C-6159-2DA0EA7DD46F}"/>
              </a:ext>
            </a:extLst>
          </p:cNvPr>
          <p:cNvPicPr>
            <a:picLocks noChangeAspect="1"/>
          </p:cNvPicPr>
          <p:nvPr/>
        </p:nvPicPr>
        <p:blipFill rotWithShape="1">
          <a:blip r:embed="rId6"/>
          <a:srcRect t="22893" r="-3" b="3626"/>
          <a:stretch/>
        </p:blipFill>
        <p:spPr>
          <a:xfrm>
            <a:off x="-3717" y="4638290"/>
            <a:ext cx="3020892" cy="2219710"/>
          </a:xfrm>
          <a:prstGeom prst="rect">
            <a:avLst/>
          </a:prstGeom>
        </p:spPr>
      </p:pic>
      <p:pic>
        <p:nvPicPr>
          <p:cNvPr id="6" name="Picture 5" descr="A group of men in white robes standing on a stage&#10;&#10;Description automatically generated">
            <a:extLst>
              <a:ext uri="{FF2B5EF4-FFF2-40B4-BE49-F238E27FC236}">
                <a16:creationId xmlns:a16="http://schemas.microsoft.com/office/drawing/2014/main" id="{8382324C-9939-CD41-4292-5279B53D8543}"/>
              </a:ext>
            </a:extLst>
          </p:cNvPr>
          <p:cNvPicPr>
            <a:picLocks noChangeAspect="1"/>
          </p:cNvPicPr>
          <p:nvPr/>
        </p:nvPicPr>
        <p:blipFill rotWithShape="1">
          <a:blip r:embed="rId7"/>
          <a:srcRect t="26444" r="3" b="3"/>
          <a:stretch/>
        </p:blipFill>
        <p:spPr>
          <a:xfrm>
            <a:off x="3184628" y="4629236"/>
            <a:ext cx="4026679" cy="2228764"/>
          </a:xfrm>
          <a:prstGeom prst="rect">
            <a:avLst/>
          </a:prstGeom>
        </p:spPr>
      </p:pic>
      <p:sp>
        <p:nvSpPr>
          <p:cNvPr id="7" name="TextBox 6">
            <a:extLst>
              <a:ext uri="{FF2B5EF4-FFF2-40B4-BE49-F238E27FC236}">
                <a16:creationId xmlns:a16="http://schemas.microsoft.com/office/drawing/2014/main" id="{A084738E-336E-EB0B-92E1-34707F2FA987}"/>
              </a:ext>
            </a:extLst>
          </p:cNvPr>
          <p:cNvSpPr txBox="1"/>
          <p:nvPr/>
        </p:nvSpPr>
        <p:spPr>
          <a:xfrm>
            <a:off x="7539190" y="2482125"/>
            <a:ext cx="4321877" cy="1893749"/>
          </a:xfrm>
          <a:prstGeom prst="rect">
            <a:avLst/>
          </a:prstGeom>
        </p:spPr>
        <p:txBody>
          <a:bodyPr vert="horz" lIns="91440" tIns="45720" rIns="91440" bIns="45720" rtlCol="0">
            <a:normAutofit/>
          </a:bodyPr>
          <a:lstStyle/>
          <a:p>
            <a:pPr>
              <a:lnSpc>
                <a:spcPct val="90000"/>
              </a:lnSpc>
              <a:spcAft>
                <a:spcPts val="600"/>
              </a:spcAft>
            </a:pPr>
            <a:r>
              <a:rPr lang="en-US" sz="3200" b="1">
                <a:solidFill>
                  <a:schemeClr val="bg1"/>
                </a:solidFill>
                <a:effectLst>
                  <a:outerShdw blurRad="38100" dist="38100" dir="2700000" algn="tl">
                    <a:srgbClr val="000000">
                      <a:alpha val="43137"/>
                    </a:srgbClr>
                  </a:outerShdw>
                </a:effectLst>
              </a:rPr>
              <a:t>All 10 new mission starts from 2023 now have a home missionary! </a:t>
            </a:r>
          </a:p>
        </p:txBody>
      </p:sp>
    </p:spTree>
    <p:extLst>
      <p:ext uri="{BB962C8B-B14F-4D97-AF65-F5344CB8AC3E}">
        <p14:creationId xmlns:p14="http://schemas.microsoft.com/office/powerpoint/2010/main" val="3137393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FA104315-B13D-405C-7136-E7EAC9A0FDD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437" b="4522"/>
          <a:stretch/>
        </p:blipFill>
        <p:spPr>
          <a:xfrm>
            <a:off x="85060" y="212651"/>
            <a:ext cx="12106940" cy="4019108"/>
          </a:xfrm>
        </p:spPr>
      </p:pic>
    </p:spTree>
    <p:extLst>
      <p:ext uri="{BB962C8B-B14F-4D97-AF65-F5344CB8AC3E}">
        <p14:creationId xmlns:p14="http://schemas.microsoft.com/office/powerpoint/2010/main" val="409281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The right place at the perfect time: Clark’</a:t>
            </a:r>
            <a:r>
              <a:rPr lang="en-US" sz="4000" dirty="0">
                <a:solidFill>
                  <a:schemeClr val="bg1"/>
                </a:solidFill>
                <a:latin typeface="Trebuchet MS" panose="020B0703020202090204" pitchFamily="34" charset="0"/>
                <a:cs typeface="Arial" panose="020B0604020202020204" pitchFamily="34" charset="0"/>
              </a:rPr>
              <a:t>s story</a:t>
            </a:r>
            <a:endParaRPr lang="en-US" sz="4000" dirty="0">
              <a:solidFill>
                <a:schemeClr val="bg1"/>
              </a:solidFill>
              <a:effectLst/>
              <a:latin typeface="Trebuchet MS" panose="020B0703020202090204" pitchFamily="34" charset="0"/>
              <a:cs typeface="Arial" panose="020B0604020202020204" pitchFamily="34" charset="0"/>
            </a:endParaRPr>
          </a:p>
        </p:txBody>
      </p:sp>
      <p:pic>
        <p:nvPicPr>
          <p:cNvPr id="4" name="Online Media 3" title="The right place at the perfect time: Clark's story">
            <a:hlinkClick r:id="" action="ppaction://media"/>
            <a:extLst>
              <a:ext uri="{FF2B5EF4-FFF2-40B4-BE49-F238E27FC236}">
                <a16:creationId xmlns:a16="http://schemas.microsoft.com/office/drawing/2014/main" id="{655DA4FF-B223-D798-30F9-477265F64C69}"/>
              </a:ext>
            </a:extLst>
          </p:cNvPr>
          <p:cNvPicPr>
            <a:picLocks noRot="1" noChangeAspect="1"/>
          </p:cNvPicPr>
          <p:nvPr>
            <a:videoFile r:link="rId1"/>
          </p:nvPr>
        </p:nvPicPr>
        <p:blipFill>
          <a:blip r:embed="rId4"/>
          <a:stretch>
            <a:fillRect/>
          </a:stretch>
        </p:blipFill>
        <p:spPr>
          <a:xfrm>
            <a:off x="2237056" y="1764323"/>
            <a:ext cx="7717888" cy="434810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33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flags in front of it&#10;&#10;Description automatically generated">
            <a:extLst>
              <a:ext uri="{FF2B5EF4-FFF2-40B4-BE49-F238E27FC236}">
                <a16:creationId xmlns:a16="http://schemas.microsoft.com/office/drawing/2014/main" id="{241FA2F3-66BC-7121-E932-6B09AFF49F6D}"/>
              </a:ext>
            </a:extLst>
          </p:cNvPr>
          <p:cNvPicPr>
            <a:picLocks noChangeAspect="1"/>
          </p:cNvPicPr>
          <p:nvPr/>
        </p:nvPicPr>
        <p:blipFill rotWithShape="1">
          <a:blip r:embed="rId3"/>
          <a:srcRect l="8889" r="8889"/>
          <a:stretch/>
        </p:blipFill>
        <p:spPr>
          <a:xfrm>
            <a:off x="6581774" y="0"/>
            <a:ext cx="5638800" cy="6858000"/>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A5FA5FAD-C2F4-DFD3-FA98-3B641397A740}"/>
              </a:ext>
            </a:extLst>
          </p:cNvPr>
          <p:cNvPicPr>
            <a:picLocks noChangeAspect="1"/>
          </p:cNvPicPr>
          <p:nvPr/>
        </p:nvPicPr>
        <p:blipFill rotWithShape="1">
          <a:blip r:embed="rId4"/>
          <a:srcRect l="5500" t="7265" r="5887"/>
          <a:stretch/>
        </p:blipFill>
        <p:spPr>
          <a:xfrm>
            <a:off x="0" y="-2"/>
            <a:ext cx="65532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441927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CF1B8DF0-E55D-CDD7-0734-7AB9D9DD9584}"/>
              </a:ext>
            </a:extLst>
          </p:cNvPr>
          <p:cNvPicPr>
            <a:picLocks noChangeAspect="1"/>
          </p:cNvPicPr>
          <p:nvPr/>
        </p:nvPicPr>
        <p:blipFill rotWithShape="1">
          <a:blip r:embed="rId3"/>
          <a:srcRect t="5022" b="19377"/>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at </a:t>
            </a:r>
            <a:br>
              <a:rPr lang="en-US" sz="4400" dirty="0">
                <a:solidFill>
                  <a:schemeClr val="bg1"/>
                </a:solidFill>
              </a:rPr>
            </a:br>
            <a:r>
              <a:rPr lang="en-US" sz="4400" b="1" dirty="0" err="1">
                <a:solidFill>
                  <a:schemeClr val="bg1"/>
                </a:solidFill>
                <a:effectLst>
                  <a:outerShdw blurRad="38100" dist="38100" dir="2700000" algn="tl">
                    <a:srgbClr val="000000">
                      <a:alpha val="43137"/>
                    </a:srgbClr>
                  </a:outerShdw>
                </a:effectLst>
              </a:rPr>
              <a:t>CrossLife</a:t>
            </a:r>
            <a:r>
              <a:rPr lang="en-US" sz="4400" b="1" dirty="0">
                <a:solidFill>
                  <a:schemeClr val="bg1"/>
                </a:solidFill>
                <a:effectLst>
                  <a:outerShdw blurRad="38100" dist="38100" dir="2700000" algn="tl">
                    <a:srgbClr val="000000">
                      <a:alpha val="43137"/>
                    </a:srgbClr>
                  </a:outerShdw>
                </a:effectLst>
              </a:rPr>
              <a:t>, Windsor, Colo.</a:t>
            </a:r>
          </a:p>
        </p:txBody>
      </p:sp>
    </p:spTree>
    <p:extLst>
      <p:ext uri="{BB962C8B-B14F-4D97-AF65-F5344CB8AC3E}">
        <p14:creationId xmlns:p14="http://schemas.microsoft.com/office/powerpoint/2010/main" val="281155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in a room with a person speaking&#10;&#10;Description automatically generated">
            <a:extLst>
              <a:ext uri="{FF2B5EF4-FFF2-40B4-BE49-F238E27FC236}">
                <a16:creationId xmlns:a16="http://schemas.microsoft.com/office/drawing/2014/main" id="{7803144D-9514-BDDA-B447-CE771E21C9D3}"/>
              </a:ext>
            </a:extLst>
          </p:cNvPr>
          <p:cNvPicPr>
            <a:picLocks noChangeAspect="1"/>
          </p:cNvPicPr>
          <p:nvPr/>
        </p:nvPicPr>
        <p:blipFill rotWithShape="1">
          <a:blip r:embed="rId3"/>
          <a:srcRect t="8251" b="7764"/>
          <a:stretch/>
        </p:blipFill>
        <p:spPr>
          <a:xfrm>
            <a:off x="0" y="0"/>
            <a:ext cx="12251691"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Durham, N.C.</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latin typeface="+mj-lt"/>
              </a:rPr>
              <a:t>January 21, 2024</a:t>
            </a:r>
          </a:p>
        </p:txBody>
      </p:sp>
    </p:spTree>
    <p:extLst>
      <p:ext uri="{BB962C8B-B14F-4D97-AF65-F5344CB8AC3E}">
        <p14:creationId xmlns:p14="http://schemas.microsoft.com/office/powerpoint/2010/main" val="3173415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AE0CCE63-0C77-F90C-1709-1301E4E4769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910" b="3244"/>
          <a:stretch/>
        </p:blipFill>
        <p:spPr>
          <a:xfrm>
            <a:off x="0" y="223283"/>
            <a:ext cx="12192000" cy="4138563"/>
          </a:xfrm>
        </p:spPr>
      </p:pic>
    </p:spTree>
    <p:extLst>
      <p:ext uri="{BB962C8B-B14F-4D97-AF65-F5344CB8AC3E}">
        <p14:creationId xmlns:p14="http://schemas.microsoft.com/office/powerpoint/2010/main" val="2985135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11E673A3-B07A-F366-A492-6CF56AE4B897}"/>
              </a:ext>
            </a:extLst>
          </p:cNvPr>
          <p:cNvPicPr>
            <a:picLocks noChangeAspect="1"/>
          </p:cNvPicPr>
          <p:nvPr/>
        </p:nvPicPr>
        <p:blipFill rotWithShape="1">
          <a:blip r:embed="rId3"/>
          <a:srcRect l="12146" t="13861" r="5303"/>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Groundbreaking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for a new church in Peyton, CO</a:t>
            </a:r>
          </a:p>
        </p:txBody>
      </p:sp>
    </p:spTree>
    <p:extLst>
      <p:ext uri="{BB962C8B-B14F-4D97-AF65-F5344CB8AC3E}">
        <p14:creationId xmlns:p14="http://schemas.microsoft.com/office/powerpoint/2010/main" val="4277666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door and a staircase&#10;&#10;Description automatically generated with medium confidence">
            <a:extLst>
              <a:ext uri="{FF2B5EF4-FFF2-40B4-BE49-F238E27FC236}">
                <a16:creationId xmlns:a16="http://schemas.microsoft.com/office/drawing/2014/main" id="{49F7DA09-71BE-B625-C8A0-80A115DBE3B4}"/>
              </a:ext>
            </a:extLst>
          </p:cNvPr>
          <p:cNvPicPr>
            <a:picLocks noChangeAspect="1"/>
          </p:cNvPicPr>
          <p:nvPr/>
        </p:nvPicPr>
        <p:blipFill rotWithShape="1">
          <a:blip r:embed="rId3"/>
          <a:srcRect t="19039" b="5962"/>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74322"/>
            <a:ext cx="12192000" cy="1283677"/>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888504"/>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Buying and renovating an old church in </a:t>
            </a:r>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Houston, TX</a:t>
            </a:r>
          </a:p>
        </p:txBody>
      </p:sp>
    </p:spTree>
    <p:extLst>
      <p:ext uri="{BB962C8B-B14F-4D97-AF65-F5344CB8AC3E}">
        <p14:creationId xmlns:p14="http://schemas.microsoft.com/office/powerpoint/2010/main" val="209210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14E35D27-D4A5-A785-DBCA-9A65D8AF69C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7328"/>
            <a:ext cx="12192000" cy="4288378"/>
          </a:xfrm>
        </p:spPr>
      </p:pic>
    </p:spTree>
    <p:extLst>
      <p:ext uri="{BB962C8B-B14F-4D97-AF65-F5344CB8AC3E}">
        <p14:creationId xmlns:p14="http://schemas.microsoft.com/office/powerpoint/2010/main" val="191729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1508A5-42C2-4FE6-97B5-50AAE9DE71A4}"/>
              </a:ext>
            </a:extLst>
          </p:cNvPr>
          <p:cNvSpPr txBox="1"/>
          <p:nvPr/>
        </p:nvSpPr>
        <p:spPr>
          <a:xfrm>
            <a:off x="0" y="280651"/>
            <a:ext cx="12192000" cy="769441"/>
          </a:xfrm>
          <a:prstGeom prst="rect">
            <a:avLst/>
          </a:prstGeom>
          <a:noFill/>
        </p:spPr>
        <p:txBody>
          <a:bodyPr wrap="square" rtlCol="0">
            <a:spAutoFit/>
          </a:bodyPr>
          <a:lstStyle/>
          <a:p>
            <a:pPr algn="ctr"/>
            <a:r>
              <a:rPr lang="en-US" sz="4400" dirty="0">
                <a:solidFill>
                  <a:schemeClr val="bg1"/>
                </a:solidFill>
                <a:effectLst/>
                <a:latin typeface="Trebuchet MS" panose="020B0703020202090204" pitchFamily="34" charset="0"/>
                <a:cs typeface="Arial" panose="020B0604020202020204" pitchFamily="34" charset="0"/>
              </a:rPr>
              <a:t>To reach more people like Lauren</a:t>
            </a:r>
          </a:p>
        </p:txBody>
      </p:sp>
      <p:pic>
        <p:nvPicPr>
          <p:cNvPr id="4" name="Online Media 3">
            <a:hlinkClick r:id="" action="ppaction://media"/>
            <a:extLst>
              <a:ext uri="{FF2B5EF4-FFF2-40B4-BE49-F238E27FC236}">
                <a16:creationId xmlns:a16="http://schemas.microsoft.com/office/drawing/2014/main" id="{99D70E20-C9CD-4EBD-8BC2-5D9376560024}"/>
              </a:ext>
            </a:extLst>
          </p:cNvPr>
          <p:cNvPicPr>
            <a:picLocks noRot="1" noChangeAspect="1"/>
          </p:cNvPicPr>
          <p:nvPr>
            <a:videoFile r:link="rId1"/>
          </p:nvPr>
        </p:nvPicPr>
        <p:blipFill>
          <a:blip r:embed="rId4"/>
          <a:stretch>
            <a:fillRect/>
          </a:stretch>
        </p:blipFill>
        <p:spPr>
          <a:xfrm>
            <a:off x="1538841" y="1303504"/>
            <a:ext cx="9114318" cy="512680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236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Grace for the unforgivable: Roy’s story</a:t>
            </a:r>
          </a:p>
        </p:txBody>
      </p:sp>
      <p:pic>
        <p:nvPicPr>
          <p:cNvPr id="2" name="Online Media 1" title="Grace for the unforgivable: Roy's story">
            <a:hlinkClick r:id="" action="ppaction://media"/>
            <a:extLst>
              <a:ext uri="{FF2B5EF4-FFF2-40B4-BE49-F238E27FC236}">
                <a16:creationId xmlns:a16="http://schemas.microsoft.com/office/drawing/2014/main" id="{64865280-686C-E6BB-2A03-05BF549F47D1}"/>
              </a:ext>
            </a:extLst>
          </p:cNvPr>
          <p:cNvPicPr>
            <a:picLocks noRot="1" noChangeAspect="1"/>
          </p:cNvPicPr>
          <p:nvPr>
            <a:videoFile r:link="rId1"/>
          </p:nvPr>
        </p:nvPicPr>
        <p:blipFill>
          <a:blip r:embed="rId4"/>
          <a:stretch>
            <a:fillRect/>
          </a:stretch>
        </p:blipFill>
        <p:spPr>
          <a:xfrm>
            <a:off x="2120566" y="1712495"/>
            <a:ext cx="7950868" cy="4479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07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7F8615-E817-F163-3F72-7C6ADDF05150}"/>
              </a:ext>
            </a:extLst>
          </p:cNvPr>
          <p:cNvPicPr>
            <a:picLocks noChangeAspect="1"/>
          </p:cNvPicPr>
          <p:nvPr/>
        </p:nvPicPr>
        <p:blipFill>
          <a:blip r:embed="rId3"/>
          <a:stretch>
            <a:fillRect/>
          </a:stretch>
        </p:blipFill>
        <p:spPr>
          <a:xfrm>
            <a:off x="6352673" y="1829860"/>
            <a:ext cx="5566611" cy="371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6" y="271815"/>
            <a:ext cx="7839269" cy="1325563"/>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6" y="1702070"/>
            <a:ext cx="6365033" cy="4693613"/>
          </a:xfrm>
        </p:spPr>
        <p:txBody>
          <a:bodyPr>
            <a:noAutofit/>
          </a:bodyPr>
          <a:lstStyle/>
          <a:p>
            <a:pPr marL="0" indent="0">
              <a:lnSpc>
                <a:spcPct val="100000"/>
              </a:lnSpc>
              <a:spcBef>
                <a:spcPts val="0"/>
              </a:spcBef>
              <a:spcAft>
                <a:spcPts val="2400"/>
              </a:spcAft>
              <a:buNone/>
            </a:pPr>
            <a:r>
              <a:rPr lang="en-US" sz="2700" dirty="0">
                <a:latin typeface="Trebuchet MS" panose="020B0703020202090204" pitchFamily="34" charset="0"/>
                <a:cs typeface="Arial" panose="020B0604020202020204" pitchFamily="34" charset="0"/>
              </a:rPr>
              <a:t>Fiscal Years 2022-2024: </a:t>
            </a:r>
          </a:p>
          <a:p>
            <a:pPr>
              <a:lnSpc>
                <a:spcPct val="100000"/>
              </a:lnSpc>
              <a:spcBef>
                <a:spcPts val="0"/>
              </a:spcBef>
              <a:spcAft>
                <a:spcPts val="1200"/>
              </a:spcAft>
            </a:pPr>
            <a:r>
              <a:rPr lang="en-US" sz="2700" b="1">
                <a:solidFill>
                  <a:srgbClr val="005EB8"/>
                </a:solidFill>
                <a:latin typeface="Trebuchet MS" panose="020B0703020202090204" pitchFamily="34" charset="0"/>
                <a:cs typeface="Arial" panose="020B0604020202020204" pitchFamily="34" charset="0"/>
              </a:rPr>
              <a:t>$16.4 </a:t>
            </a:r>
            <a:r>
              <a:rPr lang="en-US" sz="2700" b="1" dirty="0">
                <a:solidFill>
                  <a:srgbClr val="005EB8"/>
                </a:solidFill>
                <a:latin typeface="Trebuchet MS" panose="020B0703020202090204" pitchFamily="34" charset="0"/>
                <a:cs typeface="Arial" panose="020B0604020202020204" pitchFamily="34" charset="0"/>
              </a:rPr>
              <a:t>million </a:t>
            </a:r>
            <a:r>
              <a:rPr lang="en-US" sz="2700" dirty="0">
                <a:latin typeface="Trebuchet MS" panose="020B0703020202090204" pitchFamily="34" charset="0"/>
                <a:cs typeface="Arial" panose="020B0604020202020204" pitchFamily="34" charset="0"/>
              </a:rPr>
              <a:t>in loans 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$5.6 million </a:t>
            </a:r>
            <a:r>
              <a:rPr lang="en-US" sz="2700" dirty="0">
                <a:latin typeface="Trebuchet MS" panose="020B0703020202090204" pitchFamily="34" charset="0"/>
                <a:cs typeface="Arial" panose="020B0604020202020204" pitchFamily="34" charset="0"/>
              </a:rPr>
              <a:t>in matching grants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$3.7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a:t>
            </a:r>
          </a:p>
        </p:txBody>
      </p:sp>
      <p:sp>
        <p:nvSpPr>
          <p:cNvPr id="3" name="TextBox 2">
            <a:extLst>
              <a:ext uri="{FF2B5EF4-FFF2-40B4-BE49-F238E27FC236}">
                <a16:creationId xmlns:a16="http://schemas.microsoft.com/office/drawing/2014/main" id="{7943BC83-3370-77DD-72CB-8B6691812297}"/>
              </a:ext>
            </a:extLst>
          </p:cNvPr>
          <p:cNvSpPr txBox="1"/>
          <p:nvPr/>
        </p:nvSpPr>
        <p:spPr>
          <a:xfrm>
            <a:off x="7832557"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 Building dedication at Good News in Mt. Horeb, Wis., Feb. 19, 2023 </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chairs&#10;&#10;Description automatically generated">
            <a:extLst>
              <a:ext uri="{FF2B5EF4-FFF2-40B4-BE49-F238E27FC236}">
                <a16:creationId xmlns:a16="http://schemas.microsoft.com/office/drawing/2014/main" id="{1B290481-B321-9624-2CCF-2B38C5E2B812}"/>
              </a:ext>
            </a:extLst>
          </p:cNvPr>
          <p:cNvPicPr>
            <a:picLocks noChangeAspect="1"/>
          </p:cNvPicPr>
          <p:nvPr/>
        </p:nvPicPr>
        <p:blipFill rotWithShape="1">
          <a:blip r:embed="rId3"/>
          <a:srcRect l="26667"/>
          <a:stretch/>
        </p:blipFill>
        <p:spPr>
          <a:xfrm>
            <a:off x="5486400" y="0"/>
            <a:ext cx="6705598" cy="6858000"/>
          </a:xfrm>
          <a:prstGeom prst="rect">
            <a:avLst/>
          </a:prstGeom>
        </p:spPr>
      </p:pic>
      <p:pic>
        <p:nvPicPr>
          <p:cNvPr id="3" name="Picture 2" descr="A building with a cross on the side&#10;&#10;Description automatically generated">
            <a:extLst>
              <a:ext uri="{FF2B5EF4-FFF2-40B4-BE49-F238E27FC236}">
                <a16:creationId xmlns:a16="http://schemas.microsoft.com/office/drawing/2014/main" id="{B5F45197-6684-AA0C-CA88-86CEC04D57F6}"/>
              </a:ext>
            </a:extLst>
          </p:cNvPr>
          <p:cNvPicPr>
            <a:picLocks noChangeAspect="1"/>
          </p:cNvPicPr>
          <p:nvPr/>
        </p:nvPicPr>
        <p:blipFill rotWithShape="1">
          <a:blip r:embed="rId4"/>
          <a:srcRect l="11305" t="4735" b="6571"/>
          <a:stretch/>
        </p:blipFill>
        <p:spPr>
          <a:xfrm>
            <a:off x="0" y="0"/>
            <a:ext cx="54864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Grand re-opening in renovated worship space</a:t>
            </a:r>
            <a:br>
              <a:rPr lang="en-US" sz="3600" dirty="0">
                <a:solidFill>
                  <a:schemeClr val="bg1"/>
                </a:solidFill>
              </a:rPr>
            </a:br>
            <a:r>
              <a:rPr lang="en-US" sz="3600" b="1" dirty="0">
                <a:solidFill>
                  <a:schemeClr val="bg1"/>
                </a:solidFill>
                <a:effectLst>
                  <a:outerShdw blurRad="38100" dist="38100" dir="2700000" algn="tl">
                    <a:srgbClr val="000000">
                      <a:alpha val="43137"/>
                    </a:srgbClr>
                  </a:outerShdw>
                </a:effectLst>
              </a:rPr>
              <a:t>Living Hope, Chattanooga, TN</a:t>
            </a:r>
            <a:endParaRPr lang="en-US" sz="3600" dirty="0">
              <a:solidFill>
                <a:schemeClr val="bg1"/>
              </a:solidFill>
            </a:endParaRPr>
          </a:p>
        </p:txBody>
      </p:sp>
    </p:spTree>
    <p:extLst>
      <p:ext uri="{BB962C8B-B14F-4D97-AF65-F5344CB8AC3E}">
        <p14:creationId xmlns:p14="http://schemas.microsoft.com/office/powerpoint/2010/main" val="889790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3DDB3A-222D-B4BC-BD8F-C21F0AA8ED1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6253" y="114982"/>
            <a:ext cx="12095747" cy="4363156"/>
          </a:xfrm>
        </p:spPr>
      </p:pic>
    </p:spTree>
    <p:extLst>
      <p:ext uri="{BB962C8B-B14F-4D97-AF65-F5344CB8AC3E}">
        <p14:creationId xmlns:p14="http://schemas.microsoft.com/office/powerpoint/2010/main" val="1592231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tanding on a stage&#10;&#10;Description automatically generated">
            <a:extLst>
              <a:ext uri="{FF2B5EF4-FFF2-40B4-BE49-F238E27FC236}">
                <a16:creationId xmlns:a16="http://schemas.microsoft.com/office/drawing/2014/main" id="{93CC331A-31B9-2C06-D7D0-7C966EC810E3}"/>
              </a:ext>
            </a:extLst>
          </p:cNvPr>
          <p:cNvPicPr>
            <a:picLocks noChangeAspect="1"/>
          </p:cNvPicPr>
          <p:nvPr/>
        </p:nvPicPr>
        <p:blipFill rotWithShape="1">
          <a:blip r:embed="rId3"/>
          <a:srcRect t="2421" b="7578"/>
          <a:stretch/>
        </p:blipFill>
        <p:spPr>
          <a:xfrm>
            <a:off x="6096000" y="0"/>
            <a:ext cx="6096000" cy="6858000"/>
          </a:xfrm>
          <a:prstGeom prst="rect">
            <a:avLst/>
          </a:prstGeom>
        </p:spPr>
      </p:pic>
      <p:pic>
        <p:nvPicPr>
          <p:cNvPr id="4" name="Picture 3" descr="A person standing in front of a screen&#10;&#10;Description automatically generated">
            <a:extLst>
              <a:ext uri="{FF2B5EF4-FFF2-40B4-BE49-F238E27FC236}">
                <a16:creationId xmlns:a16="http://schemas.microsoft.com/office/drawing/2014/main" id="{5FBF6CDD-E4F2-E532-48AB-DCD1D1C563B3}"/>
              </a:ext>
            </a:extLst>
          </p:cNvPr>
          <p:cNvPicPr>
            <a:picLocks noChangeAspect="1"/>
          </p:cNvPicPr>
          <p:nvPr/>
        </p:nvPicPr>
        <p:blipFill rotWithShape="1">
          <a:blip r:embed="rId4"/>
          <a:srcRect t="10073"/>
          <a:stretch/>
        </p:blipFill>
        <p:spPr>
          <a:xfrm>
            <a:off x="-4932" y="0"/>
            <a:ext cx="6100932" cy="6858000"/>
          </a:xfrm>
          <a:prstGeom prst="rect">
            <a:avLst/>
          </a:prstGeom>
        </p:spPr>
      </p:pic>
      <p:pic>
        <p:nvPicPr>
          <p:cNvPr id="7" name="Picture 6" descr="blackopacity30.png">
            <a:extLst>
              <a:ext uri="{FF2B5EF4-FFF2-40B4-BE49-F238E27FC236}">
                <a16:creationId xmlns:a16="http://schemas.microsoft.com/office/drawing/2014/main" id="{7520DF9A-D9D2-8CA0-8F7C-C767DD8A49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606716"/>
            <a:ext cx="12210256" cy="1251284"/>
          </a:xfrm>
          <a:prstGeom prst="rect">
            <a:avLst/>
          </a:prstGeom>
        </p:spPr>
      </p:pic>
      <p:sp>
        <p:nvSpPr>
          <p:cNvPr id="8" name="TextBox 7">
            <a:extLst>
              <a:ext uri="{FF2B5EF4-FFF2-40B4-BE49-F238E27FC236}">
                <a16:creationId xmlns:a16="http://schemas.microsoft.com/office/drawing/2014/main" id="{C4E2C8C9-538C-2AC2-D3B2-CD07E8087C8C}"/>
              </a:ext>
            </a:extLst>
          </p:cNvPr>
          <p:cNvSpPr txBox="1"/>
          <p:nvPr/>
        </p:nvSpPr>
        <p:spPr>
          <a:xfrm>
            <a:off x="320822" y="5909192"/>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Growth at Hope Lutheran Church in Toronto</a:t>
            </a:r>
            <a:endPar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874358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3" name="Picture 2" descr="A group of people sitting at a table&#10;&#10;Description automatically generated">
            <a:extLst>
              <a:ext uri="{FF2B5EF4-FFF2-40B4-BE49-F238E27FC236}">
                <a16:creationId xmlns:a16="http://schemas.microsoft.com/office/drawing/2014/main" id="{8AA28612-274E-6EB7-BBCA-6F0BB00424EA}"/>
              </a:ext>
            </a:extLst>
          </p:cNvPr>
          <p:cNvPicPr>
            <a:picLocks noChangeAspect="1"/>
          </p:cNvPicPr>
          <p:nvPr/>
        </p:nvPicPr>
        <p:blipFill rotWithShape="1">
          <a:blip r:embed="rId3"/>
          <a:srcRect l="9376" t="9200" r="9308" b="6815"/>
          <a:stretch/>
        </p:blipFill>
        <p:spPr>
          <a:xfrm>
            <a:off x="6095980" y="1188546"/>
            <a:ext cx="6096000" cy="3675397"/>
          </a:xfrm>
          <a:prstGeom prst="rect">
            <a:avLst/>
          </a:prstGeom>
        </p:spPr>
      </p:pic>
      <p:pic>
        <p:nvPicPr>
          <p:cNvPr id="5" name="Picture 4" descr="A group of people standing around a fire&#10;&#10;Description automatically generated">
            <a:extLst>
              <a:ext uri="{FF2B5EF4-FFF2-40B4-BE49-F238E27FC236}">
                <a16:creationId xmlns:a16="http://schemas.microsoft.com/office/drawing/2014/main" id="{4923B0C8-7FB3-925B-082D-4D28C6542B9F}"/>
              </a:ext>
            </a:extLst>
          </p:cNvPr>
          <p:cNvPicPr>
            <a:picLocks noChangeAspect="1"/>
          </p:cNvPicPr>
          <p:nvPr/>
        </p:nvPicPr>
        <p:blipFill rotWithShape="1">
          <a:blip r:embed="rId4"/>
          <a:srcRect t="32097" r="11111" b="14524"/>
          <a:stretch/>
        </p:blipFill>
        <p:spPr>
          <a:xfrm>
            <a:off x="0" y="1203159"/>
            <a:ext cx="6096000" cy="3660784"/>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women posing for a photo&#10;&#10;Description automatically generated with medium confidence">
            <a:extLst>
              <a:ext uri="{FF2B5EF4-FFF2-40B4-BE49-F238E27FC236}">
                <a16:creationId xmlns:a16="http://schemas.microsoft.com/office/drawing/2014/main" id="{128C4E4B-36B9-990E-2E68-7AE5EDF310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91" y="16189"/>
            <a:ext cx="6116391" cy="6858000"/>
          </a:xfrm>
          <a:prstGeom prst="rect">
            <a:avLst/>
          </a:prstGeom>
        </p:spPr>
      </p:pic>
      <p:pic>
        <p:nvPicPr>
          <p:cNvPr id="9" name="Picture 8" descr="A group of people standing next to a table with food on it&#10;&#10;Description automatically generated with medium confidence">
            <a:extLst>
              <a:ext uri="{FF2B5EF4-FFF2-40B4-BE49-F238E27FC236}">
                <a16:creationId xmlns:a16="http://schemas.microsoft.com/office/drawing/2014/main" id="{8C604D2D-AFAD-5575-DCA6-42E7258C7E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6189"/>
            <a:ext cx="6096000" cy="6858000"/>
          </a:xfrm>
          <a:prstGeom prst="rect">
            <a:avLst/>
          </a:prstGeom>
        </p:spPr>
      </p:pic>
      <p:pic>
        <p:nvPicPr>
          <p:cNvPr id="2" name="Picture 1" descr="blackopacity30.png">
            <a:extLst>
              <a:ext uri="{FF2B5EF4-FFF2-40B4-BE49-F238E27FC236}">
                <a16:creationId xmlns:a16="http://schemas.microsoft.com/office/drawing/2014/main" id="{97F7B4BF-DEE5-9C01-297E-EED9670C3C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83" y="5752669"/>
            <a:ext cx="12240683" cy="1105331"/>
          </a:xfrm>
          <a:prstGeom prst="rect">
            <a:avLst/>
          </a:prstGeom>
        </p:spPr>
      </p:pic>
      <p:sp>
        <p:nvSpPr>
          <p:cNvPr id="3" name="TextBox 2">
            <a:extLst>
              <a:ext uri="{FF2B5EF4-FFF2-40B4-BE49-F238E27FC236}">
                <a16:creationId xmlns:a16="http://schemas.microsoft.com/office/drawing/2014/main" id="{F6554273-6904-4B45-8ECC-825698ACF934}"/>
              </a:ext>
            </a:extLst>
          </p:cNvPr>
          <p:cNvSpPr txBox="1"/>
          <p:nvPr/>
        </p:nvSpPr>
        <p:spPr>
          <a:xfrm>
            <a:off x="382688" y="5971092"/>
            <a:ext cx="1151384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Outreach</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 through Campus Ministry</a:t>
            </a:r>
          </a:p>
        </p:txBody>
      </p:sp>
    </p:spTree>
    <p:extLst>
      <p:ext uri="{BB962C8B-B14F-4D97-AF65-F5344CB8AC3E}">
        <p14:creationId xmlns:p14="http://schemas.microsoft.com/office/powerpoint/2010/main" val="1156787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228C524D-D08B-C79B-D1B2-CE8BE82EDEC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8071" y="224284"/>
            <a:ext cx="11995857" cy="4215368"/>
          </a:xfrm>
        </p:spPr>
      </p:pic>
    </p:spTree>
    <p:extLst>
      <p:ext uri="{BB962C8B-B14F-4D97-AF65-F5344CB8AC3E}">
        <p14:creationId xmlns:p14="http://schemas.microsoft.com/office/powerpoint/2010/main" val="1068438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Complete joy over guilt: Marta and Wojtek’s story</a:t>
            </a:r>
          </a:p>
        </p:txBody>
      </p:sp>
      <p:pic>
        <p:nvPicPr>
          <p:cNvPr id="4" name="Online Media 3" title="Complete joy over guilt: Marta and Wojtek's story">
            <a:hlinkClick r:id="" action="ppaction://media"/>
            <a:extLst>
              <a:ext uri="{FF2B5EF4-FFF2-40B4-BE49-F238E27FC236}">
                <a16:creationId xmlns:a16="http://schemas.microsoft.com/office/drawing/2014/main" id="{21890C87-CA39-5F0D-995A-9DD816A99E14}"/>
              </a:ext>
            </a:extLst>
          </p:cNvPr>
          <p:cNvPicPr>
            <a:picLocks noRot="1" noChangeAspect="1"/>
          </p:cNvPicPr>
          <p:nvPr>
            <a:videoFile r:link="rId1"/>
          </p:nvPr>
        </p:nvPicPr>
        <p:blipFill>
          <a:blip r:embed="rId4"/>
          <a:stretch>
            <a:fillRect/>
          </a:stretch>
        </p:blipFill>
        <p:spPr>
          <a:xfrm>
            <a:off x="2014788" y="1782594"/>
            <a:ext cx="8162423" cy="459854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12242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are we </a:t>
            </a:r>
            <a:br>
              <a:rPr lang="en-US" sz="6500" b="1" dirty="0">
                <a:latin typeface="Trebuchet MS" panose="020B0703020202090204" pitchFamily="34" charset="0"/>
              </a:rPr>
            </a:br>
            <a:r>
              <a:rPr lang="en-US" sz="6500" b="1" dirty="0">
                <a:latin typeface="Trebuchet MS" panose="020B0703020202090204" pitchFamily="34" charset="0"/>
              </a:rPr>
              <a:t>going to do this?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13" name="Picture 12">
            <a:extLst>
              <a:ext uri="{FF2B5EF4-FFF2-40B4-BE49-F238E27FC236}">
                <a16:creationId xmlns:a16="http://schemas.microsoft.com/office/drawing/2014/main" id="{41FC0153-590D-029F-09B5-821149D9E07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E276A42D-9375-0051-B0E1-979185B0D5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2255403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utside a building&#10;&#10;Description automatically generated with low confidence">
            <a:extLst>
              <a:ext uri="{FF2B5EF4-FFF2-40B4-BE49-F238E27FC236}">
                <a16:creationId xmlns:a16="http://schemas.microsoft.com/office/drawing/2014/main" id="{7A993396-949C-7530-5079-AE86681E85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D9D1542E-C8E1-8CFC-F045-E5C0E11C8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3"/>
            <a:ext cx="12192000" cy="1637176"/>
          </a:xfrm>
          <a:prstGeom prst="rect">
            <a:avLst/>
          </a:prstGeom>
        </p:spPr>
      </p:pic>
      <p:sp>
        <p:nvSpPr>
          <p:cNvPr id="6" name="TextBox 5">
            <a:extLst>
              <a:ext uri="{FF2B5EF4-FFF2-40B4-BE49-F238E27FC236}">
                <a16:creationId xmlns:a16="http://schemas.microsoft.com/office/drawing/2014/main" id="{BAA560AB-3981-0B79-3ECB-5B9B845A402F}"/>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Peace – Aiken, South Carolina</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Fully self-supported after eight years</a:t>
            </a:r>
          </a:p>
        </p:txBody>
      </p:sp>
    </p:spTree>
    <p:extLst>
      <p:ext uri="{BB962C8B-B14F-4D97-AF65-F5344CB8AC3E}">
        <p14:creationId xmlns:p14="http://schemas.microsoft.com/office/powerpoint/2010/main" val="3549076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table of food&#10;&#10;Description automatically generated with low confidence">
            <a:extLst>
              <a:ext uri="{FF2B5EF4-FFF2-40B4-BE49-F238E27FC236}">
                <a16:creationId xmlns:a16="http://schemas.microsoft.com/office/drawing/2014/main" id="{85E65655-FD33-3D00-6B42-166C304F2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AFD4BC6D-7699-EE63-7415-9F34AE528F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220824"/>
            <a:ext cx="12192000" cy="1637176"/>
          </a:xfrm>
          <a:prstGeom prst="rect">
            <a:avLst/>
          </a:prstGeom>
        </p:spPr>
      </p:pic>
      <p:sp>
        <p:nvSpPr>
          <p:cNvPr id="6" name="TextBox 5">
            <a:extLst>
              <a:ext uri="{FF2B5EF4-FFF2-40B4-BE49-F238E27FC236}">
                <a16:creationId xmlns:a16="http://schemas.microsoft.com/office/drawing/2014/main" id="{A5847D1B-2C75-061B-1CE6-3DBF93308875}"/>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Thriving Hispanic ministry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at Bethel in Menasha, Wisconsin</a:t>
            </a:r>
          </a:p>
        </p:txBody>
      </p:sp>
    </p:spTree>
    <p:extLst>
      <p:ext uri="{BB962C8B-B14F-4D97-AF65-F5344CB8AC3E}">
        <p14:creationId xmlns:p14="http://schemas.microsoft.com/office/powerpoint/2010/main" val="4226348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E5332BBA-C05E-7BCB-70AF-382F0EEF1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987" y="244947"/>
            <a:ext cx="11986908" cy="4210963"/>
          </a:xfrm>
          <a:prstGeom prst="rect">
            <a:avLst/>
          </a:prstGeom>
        </p:spPr>
      </p:pic>
    </p:spTree>
    <p:extLst>
      <p:ext uri="{BB962C8B-B14F-4D97-AF65-F5344CB8AC3E}">
        <p14:creationId xmlns:p14="http://schemas.microsoft.com/office/powerpoint/2010/main" val="3464944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children&#10;&#10;Description automatically generated with medium confidence">
            <a:extLst>
              <a:ext uri="{FF2B5EF4-FFF2-40B4-BE49-F238E27FC236}">
                <a16:creationId xmlns:a16="http://schemas.microsoft.com/office/drawing/2014/main" id="{55E9A2B7-FCAA-FE2F-CBEC-EDC8570F56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48401" cy="6858000"/>
          </a:xfrm>
          <a:prstGeom prst="rect">
            <a:avLst/>
          </a:prstGeom>
        </p:spPr>
      </p:pic>
      <p:pic>
        <p:nvPicPr>
          <p:cNvPr id="4" name="Picture 3" descr="A group of men in white robes and red scarves&#10;&#10;Description automatically generated">
            <a:extLst>
              <a:ext uri="{FF2B5EF4-FFF2-40B4-BE49-F238E27FC236}">
                <a16:creationId xmlns:a16="http://schemas.microsoft.com/office/drawing/2014/main" id="{B0B03BE8-1FFA-7CD9-EF8E-4B40779DDB8B}"/>
              </a:ext>
            </a:extLst>
          </p:cNvPr>
          <p:cNvPicPr>
            <a:picLocks noChangeAspect="1"/>
          </p:cNvPicPr>
          <p:nvPr/>
        </p:nvPicPr>
        <p:blipFill rotWithShape="1">
          <a:blip r:embed="rId4"/>
          <a:srcRect l="19616" r="14297"/>
          <a:stretch/>
        </p:blipFill>
        <p:spPr>
          <a:xfrm>
            <a:off x="6176471" y="1"/>
            <a:ext cx="6042913"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New Start</a:t>
            </a:r>
          </a:p>
        </p:txBody>
      </p:sp>
    </p:spTree>
    <p:extLst>
      <p:ext uri="{BB962C8B-B14F-4D97-AF65-F5344CB8AC3E}">
        <p14:creationId xmlns:p14="http://schemas.microsoft.com/office/powerpoint/2010/main" val="3991396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BB433755-580A-BAB9-EB4E-04913422D8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57" y="1"/>
            <a:ext cx="6400008" cy="6858000"/>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E098CE9C-4679-CBC7-4EB0-8A80D0800F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99" y="1"/>
            <a:ext cx="6096000"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Second site</a:t>
            </a:r>
          </a:p>
        </p:txBody>
      </p:sp>
    </p:spTree>
    <p:extLst>
      <p:ext uri="{BB962C8B-B14F-4D97-AF65-F5344CB8AC3E}">
        <p14:creationId xmlns:p14="http://schemas.microsoft.com/office/powerpoint/2010/main" val="4272297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at a podium with a group of people around him&#10;&#10;Description automatically generated with low confidence">
            <a:extLst>
              <a:ext uri="{FF2B5EF4-FFF2-40B4-BE49-F238E27FC236}">
                <a16:creationId xmlns:a16="http://schemas.microsoft.com/office/drawing/2014/main" id="{EE52E1B5-6595-F72D-5895-A7B093704DB1}"/>
              </a:ext>
            </a:extLst>
          </p:cNvPr>
          <p:cNvPicPr>
            <a:picLocks noChangeAspect="1"/>
          </p:cNvPicPr>
          <p:nvPr/>
        </p:nvPicPr>
        <p:blipFill rotWithShape="1">
          <a:blip r:embed="rId3"/>
          <a:srcRect t="18321" b="39491"/>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5105400" y="5539539"/>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Self-Supporting Congregation</a:t>
            </a:r>
          </a:p>
        </p:txBody>
      </p:sp>
      <p:sp>
        <p:nvSpPr>
          <p:cNvPr id="7" name="TextBox 6">
            <a:extLst>
              <a:ext uri="{FF2B5EF4-FFF2-40B4-BE49-F238E27FC236}">
                <a16:creationId xmlns:a16="http://schemas.microsoft.com/office/drawing/2014/main" id="{9A29173F-A137-7AAC-D8C5-9AC63451924E}"/>
              </a:ext>
            </a:extLst>
          </p:cNvPr>
          <p:cNvSpPr txBox="1"/>
          <p:nvPr/>
        </p:nvSpPr>
        <p:spPr>
          <a:xfrm>
            <a:off x="708660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Enhancing </a:t>
            </a:r>
            <a:br>
              <a:rPr lang="en-US" sz="3600" dirty="0">
                <a:solidFill>
                  <a:schemeClr val="bg1"/>
                </a:solidFill>
                <a:latin typeface="Trebuchet MS" panose="020B0703020202090204" pitchFamily="34" charset="0"/>
              </a:rPr>
            </a:br>
            <a:r>
              <a:rPr lang="en-US" sz="3600" dirty="0">
                <a:solidFill>
                  <a:schemeClr val="bg1"/>
                </a:solidFill>
                <a:latin typeface="Trebuchet MS" panose="020B0703020202090204" pitchFamily="34" charset="0"/>
              </a:rPr>
              <a:t>a ministry</a:t>
            </a:r>
          </a:p>
        </p:txBody>
      </p:sp>
    </p:spTree>
    <p:extLst>
      <p:ext uri="{BB962C8B-B14F-4D97-AF65-F5344CB8AC3E}">
        <p14:creationId xmlns:p14="http://schemas.microsoft.com/office/powerpoint/2010/main" val="535398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in a church&#10;&#10;Description automatically generated with medium confidence">
            <a:extLst>
              <a:ext uri="{FF2B5EF4-FFF2-40B4-BE49-F238E27FC236}">
                <a16:creationId xmlns:a16="http://schemas.microsoft.com/office/drawing/2014/main" id="{7C47092A-743A-3E20-6DF4-2727085052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9641" y="0"/>
            <a:ext cx="4272359" cy="6858000"/>
          </a:xfrm>
          <a:prstGeom prst="rect">
            <a:avLst/>
          </a:prstGeom>
        </p:spPr>
      </p:pic>
      <p:pic>
        <p:nvPicPr>
          <p:cNvPr id="10" name="Picture 9" descr="A picture containing indoor, wall, ceiling, furniture&#10;&#10;Description automatically generated">
            <a:extLst>
              <a:ext uri="{FF2B5EF4-FFF2-40B4-BE49-F238E27FC236}">
                <a16:creationId xmlns:a16="http://schemas.microsoft.com/office/drawing/2014/main" id="{93BD4363-8FAD-0037-E0CE-2AC18917D2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4956" y="0"/>
            <a:ext cx="3824685" cy="6858000"/>
          </a:xfrm>
          <a:prstGeom prst="rect">
            <a:avLst/>
          </a:prstGeom>
        </p:spPr>
      </p:pic>
      <p:pic>
        <p:nvPicPr>
          <p:cNvPr id="8" name="Picture 7" descr="A sign in front of a building&#10;&#10;Description automatically generated with medium confidence">
            <a:extLst>
              <a:ext uri="{FF2B5EF4-FFF2-40B4-BE49-F238E27FC236}">
                <a16:creationId xmlns:a16="http://schemas.microsoft.com/office/drawing/2014/main" id="{6F0C2AA8-8CD1-6511-92A7-DAEC09BDCB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8" y="0"/>
            <a:ext cx="4085828"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3829050"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15775" y="5229659"/>
            <a:ext cx="4076700" cy="1569660"/>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Shepherd of the Mountains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Reno, NV</a:t>
            </a:r>
          </a:p>
        </p:txBody>
      </p:sp>
      <p:sp>
        <p:nvSpPr>
          <p:cNvPr id="7" name="TextBox 6">
            <a:extLst>
              <a:ext uri="{FF2B5EF4-FFF2-40B4-BE49-F238E27FC236}">
                <a16:creationId xmlns:a16="http://schemas.microsoft.com/office/drawing/2014/main" id="{9A29173F-A137-7AAC-D8C5-9AC63451924E}"/>
              </a:ext>
            </a:extLst>
          </p:cNvPr>
          <p:cNvSpPr txBox="1"/>
          <p:nvPr/>
        </p:nvSpPr>
        <p:spPr>
          <a:xfrm>
            <a:off x="8134943" y="5475880"/>
            <a:ext cx="4070749"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Light of the Valleys</a:t>
            </a:r>
          </a:p>
          <a:p>
            <a:pPr algn="ctr"/>
            <a:r>
              <a:rPr lang="en-US" sz="3200" dirty="0">
                <a:solidFill>
                  <a:schemeClr val="bg1"/>
                </a:solidFill>
                <a:latin typeface="Trebuchet MS" panose="020B0703020202090204" pitchFamily="34" charset="0"/>
              </a:rPr>
              <a:t>Reno, NV</a:t>
            </a:r>
          </a:p>
        </p:txBody>
      </p:sp>
      <p:sp>
        <p:nvSpPr>
          <p:cNvPr id="14" name="TextBox 13">
            <a:extLst>
              <a:ext uri="{FF2B5EF4-FFF2-40B4-BE49-F238E27FC236}">
                <a16:creationId xmlns:a16="http://schemas.microsoft.com/office/drawing/2014/main" id="{5310BDBF-8B9A-D610-80DA-B63EAC159AA5}"/>
              </a:ext>
            </a:extLst>
          </p:cNvPr>
          <p:cNvSpPr txBox="1"/>
          <p:nvPr/>
        </p:nvSpPr>
        <p:spPr>
          <a:xfrm>
            <a:off x="4291507" y="5475880"/>
            <a:ext cx="3549850"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The Springs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Sparks, NV</a:t>
            </a:r>
          </a:p>
        </p:txBody>
      </p:sp>
      <p:sp>
        <p:nvSpPr>
          <p:cNvPr id="11" name="Arrow: Right 10">
            <a:extLst>
              <a:ext uri="{FF2B5EF4-FFF2-40B4-BE49-F238E27FC236}">
                <a16:creationId xmlns:a16="http://schemas.microsoft.com/office/drawing/2014/main" id="{474959FA-6AC1-3AB6-8061-5279A66C9172}"/>
              </a:ext>
            </a:extLst>
          </p:cNvPr>
          <p:cNvSpPr/>
          <p:nvPr/>
        </p:nvSpPr>
        <p:spPr>
          <a:xfrm>
            <a:off x="7671922"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326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E0A84-4A85-631B-CD55-C83B3072F4F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sp>
        <p:nvSpPr>
          <p:cNvPr id="2" name="TextBox 1">
            <a:extLst>
              <a:ext uri="{FF2B5EF4-FFF2-40B4-BE49-F238E27FC236}">
                <a16:creationId xmlns:a16="http://schemas.microsoft.com/office/drawing/2014/main" id="{60A12FB7-DFA9-CB98-2408-B30E50187D04}"/>
              </a:ext>
            </a:extLst>
          </p:cNvPr>
          <p:cNvSpPr txBox="1"/>
          <p:nvPr/>
        </p:nvSpPr>
        <p:spPr>
          <a:xfrm>
            <a:off x="923731" y="1891858"/>
            <a:ext cx="10437845" cy="4154984"/>
          </a:xfrm>
          <a:prstGeom prst="rect">
            <a:avLst/>
          </a:prstGeom>
          <a:noFill/>
        </p:spPr>
        <p:txBody>
          <a:bodyPr wrap="square" rtlCol="0">
            <a:spAutoFit/>
          </a:bodyPr>
          <a:lstStyle/>
          <a:p>
            <a:r>
              <a:rPr lang="en-US" sz="2400" dirty="0">
                <a:solidFill>
                  <a:schemeClr val="bg1"/>
                </a:solidFill>
                <a:latin typeface="Trebuchet MS" panose="020B0703020202090204" pitchFamily="34" charset="0"/>
              </a:rPr>
              <a:t>Lord, you know that countless souls are still searching for the peace that transcends all understanding. You have commissioned us to find the lost and have equipped us with your Word and Sacraments and your faithful promises. You assure us that you are able to do immeasurably more than all we ask or imagine. Confident of these truths, we humbly and boldly ask for your rich blessing upon the 100 missions in 10 years initiative. Bless our current missionaries and the fields that they serve. Provide ample manpower, money, and ministry resources. Grant wisdom, strength, perseverance, and joy to all involved in this effort. In all we do, move us to see and do our part in spreading the gospel so that more may know your saving peace, all to your glory. Amen.</a:t>
            </a:r>
          </a:p>
        </p:txBody>
      </p:sp>
      <p:grpSp>
        <p:nvGrpSpPr>
          <p:cNvPr id="7" name="Group 6">
            <a:extLst>
              <a:ext uri="{FF2B5EF4-FFF2-40B4-BE49-F238E27FC236}">
                <a16:creationId xmlns:a16="http://schemas.microsoft.com/office/drawing/2014/main" id="{AF8330D9-7713-B188-0D99-D701B5A8FA4F}"/>
              </a:ext>
            </a:extLst>
          </p:cNvPr>
          <p:cNvGrpSpPr/>
          <p:nvPr/>
        </p:nvGrpSpPr>
        <p:grpSpPr>
          <a:xfrm>
            <a:off x="2232349" y="445308"/>
            <a:ext cx="7727302" cy="1052614"/>
            <a:chOff x="-1" y="248340"/>
            <a:chExt cx="12191999" cy="1052614"/>
          </a:xfrm>
        </p:grpSpPr>
        <p:sp>
          <p:nvSpPr>
            <p:cNvPr id="5" name="Arrow: Pentagon 4">
              <a:extLst>
                <a:ext uri="{FF2B5EF4-FFF2-40B4-BE49-F238E27FC236}">
                  <a16:creationId xmlns:a16="http://schemas.microsoft.com/office/drawing/2014/main" id="{71FD96F2-EB22-9798-6C85-4C998E66F01D}"/>
                </a:ext>
              </a:extLst>
            </p:cNvPr>
            <p:cNvSpPr/>
            <p:nvPr/>
          </p:nvSpPr>
          <p:spPr>
            <a:xfrm>
              <a:off x="1564103" y="248340"/>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Arrow: Pentagon 5">
              <a:extLst>
                <a:ext uri="{FF2B5EF4-FFF2-40B4-BE49-F238E27FC236}">
                  <a16:creationId xmlns:a16="http://schemas.microsoft.com/office/drawing/2014/main" id="{2D744502-9A11-CBF7-F6BF-EAF67366DE0B}"/>
                </a:ext>
              </a:extLst>
            </p:cNvPr>
            <p:cNvSpPr/>
            <p:nvPr/>
          </p:nvSpPr>
          <p:spPr>
            <a:xfrm rot="10800000">
              <a:off x="-1" y="248340"/>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877077" y="325284"/>
            <a:ext cx="10437845" cy="1292662"/>
          </a:xfrm>
          <a:prstGeom prst="rect">
            <a:avLst/>
          </a:prstGeom>
          <a:noFill/>
        </p:spPr>
        <p:txBody>
          <a:bodyPr wrap="square" rtlCol="0">
            <a:spAutoFit/>
          </a:bodyPr>
          <a:lstStyle/>
          <a:p>
            <a:pPr algn="ctr"/>
            <a:r>
              <a:rPr lang="en-US" sz="7800" b="1" dirty="0">
                <a:solidFill>
                  <a:srgbClr val="FFBE48"/>
                </a:solidFill>
                <a:latin typeface="Arial" panose="020B0604020202020204" pitchFamily="34" charset="0"/>
                <a:cs typeface="Arial" panose="020B0604020202020204" pitchFamily="34" charset="0"/>
              </a:rPr>
              <a:t>PRAY!</a:t>
            </a:r>
          </a:p>
        </p:txBody>
      </p:sp>
    </p:spTree>
    <p:extLst>
      <p:ext uri="{BB962C8B-B14F-4D97-AF65-F5344CB8AC3E}">
        <p14:creationId xmlns:p14="http://schemas.microsoft.com/office/powerpoint/2010/main" val="3293857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8A5D8-CE07-FBD0-3800-F97FFBFE1AA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7" name="Group 6">
            <a:extLst>
              <a:ext uri="{FF2B5EF4-FFF2-40B4-BE49-F238E27FC236}">
                <a16:creationId xmlns:a16="http://schemas.microsoft.com/office/drawing/2014/main" id="{D6E30969-80F4-CADD-6A4C-4AFD96FFF119}"/>
              </a:ext>
            </a:extLst>
          </p:cNvPr>
          <p:cNvGrpSpPr/>
          <p:nvPr/>
        </p:nvGrpSpPr>
        <p:grpSpPr>
          <a:xfrm>
            <a:off x="648475" y="658794"/>
            <a:ext cx="10895045" cy="1052614"/>
            <a:chOff x="-2" y="971615"/>
            <a:chExt cx="12192000" cy="1052614"/>
          </a:xfrm>
        </p:grpSpPr>
        <p:sp>
          <p:nvSpPr>
            <p:cNvPr id="6" name="Arrow: Pentagon 5">
              <a:extLst>
                <a:ext uri="{FF2B5EF4-FFF2-40B4-BE49-F238E27FC236}">
                  <a16:creationId xmlns:a16="http://schemas.microsoft.com/office/drawing/2014/main" id="{7C3F7FF9-3E58-8AE4-683C-2F635FC4EC30}"/>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F055B259-FBAD-702C-88C3-4FA76B286B5F}"/>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1089346" y="538770"/>
            <a:ext cx="10013304" cy="1292662"/>
          </a:xfrm>
          <a:prstGeom prst="rect">
            <a:avLst/>
          </a:prstGeom>
          <a:noFill/>
        </p:spPr>
        <p:txBody>
          <a:bodyPr wrap="square" rtlCol="0">
            <a:spAutoFit/>
          </a:bodyPr>
          <a:lstStyle/>
          <a:p>
            <a:pPr algn="ctr"/>
            <a:r>
              <a:rPr lang="en-US" sz="7800" b="1" dirty="0">
                <a:solidFill>
                  <a:srgbClr val="0094FF"/>
                </a:solidFill>
                <a:latin typeface="Arial" panose="020B0604020202020204" pitchFamily="34" charset="0"/>
                <a:cs typeface="Arial" panose="020B0604020202020204" pitchFamily="34" charset="0"/>
              </a:rPr>
              <a:t>GET INVOLVED!</a:t>
            </a:r>
          </a:p>
        </p:txBody>
      </p:sp>
      <p:sp>
        <p:nvSpPr>
          <p:cNvPr id="8" name="TextBox 7">
            <a:extLst>
              <a:ext uri="{FF2B5EF4-FFF2-40B4-BE49-F238E27FC236}">
                <a16:creationId xmlns:a16="http://schemas.microsoft.com/office/drawing/2014/main" id="{7D11E8B3-484D-B240-3AF2-36B6C5051066}"/>
              </a:ext>
            </a:extLst>
          </p:cNvPr>
          <p:cNvSpPr txBox="1"/>
          <p:nvPr/>
        </p:nvSpPr>
        <p:spPr>
          <a:xfrm>
            <a:off x="1089347" y="2052685"/>
            <a:ext cx="10013303" cy="335476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Talk with your pastor and/or district mission board to see what you or your congregation might do to get involved in this </a:t>
            </a:r>
            <a:r>
              <a:rPr lang="en-US" sz="2600" dirty="0" err="1">
                <a:solidFill>
                  <a:schemeClr val="bg1"/>
                </a:solidFill>
                <a:latin typeface="Trebuchet MS" panose="020B0703020202090204" pitchFamily="34" charset="0"/>
              </a:rPr>
              <a:t>synodwide</a:t>
            </a:r>
            <a:r>
              <a:rPr lang="en-US" sz="2600" dirty="0">
                <a:solidFill>
                  <a:schemeClr val="bg1"/>
                </a:solidFill>
                <a:latin typeface="Trebuchet MS" panose="020B0703020202090204" pitchFamily="34" charset="0"/>
              </a:rPr>
              <a:t> church planting effort.</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Encourage young men and women in your church to consider full-time ministry</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Ask you pastor to keep our synod’s work in your congregational prayers and provide updates on a regular basis. </a:t>
            </a:r>
          </a:p>
        </p:txBody>
      </p:sp>
      <p:sp>
        <p:nvSpPr>
          <p:cNvPr id="9" name="TextBox 8">
            <a:extLst>
              <a:ext uri="{FF2B5EF4-FFF2-40B4-BE49-F238E27FC236}">
                <a16:creationId xmlns:a16="http://schemas.microsoft.com/office/drawing/2014/main" id="{3F8EC531-C848-FB8D-E3E0-9F5CDE90B4BE}"/>
              </a:ext>
            </a:extLst>
          </p:cNvPr>
          <p:cNvSpPr txBox="1"/>
          <p:nvPr/>
        </p:nvSpPr>
        <p:spPr>
          <a:xfrm>
            <a:off x="0" y="5664413"/>
            <a:ext cx="12192000" cy="584775"/>
          </a:xfrm>
          <a:prstGeom prst="rect">
            <a:avLst/>
          </a:prstGeom>
          <a:noFill/>
        </p:spPr>
        <p:txBody>
          <a:bodyPr wrap="square" rtlCol="0">
            <a:spAutoFit/>
          </a:bodyPr>
          <a:lstStyle/>
          <a:p>
            <a:pPr algn="ctr"/>
            <a:r>
              <a:rPr lang="en-US" sz="3200" dirty="0">
                <a:solidFill>
                  <a:srgbClr val="FFD960"/>
                </a:solidFill>
                <a:latin typeface="Trebuchet MS" panose="020B0703020202090204" pitchFamily="34" charset="0"/>
              </a:rPr>
              <a:t>Learn more at </a:t>
            </a:r>
            <a:r>
              <a:rPr lang="en-US" sz="3200" b="1" dirty="0">
                <a:solidFill>
                  <a:srgbClr val="FFD960"/>
                </a:solidFill>
                <a:latin typeface="Trebuchet MS" panose="020B0703020202090204" pitchFamily="34" charset="0"/>
              </a:rPr>
              <a:t>wels100in10.net/getinvolved.</a:t>
            </a:r>
          </a:p>
        </p:txBody>
      </p:sp>
    </p:spTree>
    <p:extLst>
      <p:ext uri="{BB962C8B-B14F-4D97-AF65-F5344CB8AC3E}">
        <p14:creationId xmlns:p14="http://schemas.microsoft.com/office/powerpoint/2010/main" val="225599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5F10F-62A6-6435-08D5-5BB963FAA204}"/>
              </a:ext>
            </a:extLst>
          </p:cNvPr>
          <p:cNvSpPr>
            <a:spLocks noGrp="1"/>
          </p:cNvSpPr>
          <p:nvPr>
            <p:ph type="title"/>
          </p:nvPr>
        </p:nvSpPr>
        <p:spPr>
          <a:xfrm>
            <a:off x="575442" y="140893"/>
            <a:ext cx="10515600" cy="1325563"/>
          </a:xfrm>
        </p:spPr>
        <p:txBody>
          <a:bodyPr/>
          <a:lstStyle/>
          <a:p>
            <a:r>
              <a:rPr lang="en-US" b="1" dirty="0">
                <a:latin typeface="Trebuchet MS" panose="020B0703020202090204" pitchFamily="34" charset="0"/>
              </a:rPr>
              <a:t>Home Missions Task Force</a:t>
            </a:r>
            <a:endParaRPr lang="en-US" dirty="0"/>
          </a:p>
        </p:txBody>
      </p:sp>
      <p:sp>
        <p:nvSpPr>
          <p:cNvPr id="5" name="Content Placeholder 4">
            <a:extLst>
              <a:ext uri="{FF2B5EF4-FFF2-40B4-BE49-F238E27FC236}">
                <a16:creationId xmlns:a16="http://schemas.microsoft.com/office/drawing/2014/main" id="{A868B4CB-ED62-4318-9B66-EA2FD0C875D8}"/>
              </a:ext>
            </a:extLst>
          </p:cNvPr>
          <p:cNvSpPr>
            <a:spLocks noGrp="1"/>
          </p:cNvSpPr>
          <p:nvPr>
            <p:ph idx="1"/>
          </p:nvPr>
        </p:nvSpPr>
        <p:spPr>
          <a:xfrm>
            <a:off x="7598979" y="1582409"/>
            <a:ext cx="4593022" cy="3199798"/>
          </a:xfrm>
        </p:spPr>
        <p:txBody>
          <a:bodyPr>
            <a:normAutofit lnSpcReduction="10000"/>
          </a:bodyPr>
          <a:lstStyle/>
          <a:p>
            <a:pPr marL="514350" indent="-514350">
              <a:buFont typeface="+mj-lt"/>
              <a:buAutoNum type="arabicPeriod"/>
            </a:pPr>
            <a:r>
              <a:rPr lang="en-US" sz="3200" dirty="0"/>
              <a:t>Missionaries</a:t>
            </a:r>
          </a:p>
          <a:p>
            <a:pPr marL="514350" indent="-514350">
              <a:buFont typeface="+mj-lt"/>
              <a:buAutoNum type="arabicPeriod"/>
            </a:pPr>
            <a:r>
              <a:rPr lang="en-US" sz="3200" dirty="0"/>
              <a:t>Money</a:t>
            </a:r>
          </a:p>
          <a:p>
            <a:pPr marL="514350" indent="-514350">
              <a:spcAft>
                <a:spcPts val="1200"/>
              </a:spcAft>
              <a:buFont typeface="+mj-lt"/>
              <a:buAutoNum type="arabicPeriod"/>
            </a:pPr>
            <a:r>
              <a:rPr lang="en-US" sz="3200" dirty="0"/>
              <a:t>Internal Operations </a:t>
            </a:r>
            <a:br>
              <a:rPr lang="en-US" sz="3200" dirty="0"/>
            </a:br>
            <a:r>
              <a:rPr lang="en-US" sz="3200" dirty="0"/>
              <a:t>and Resources</a:t>
            </a:r>
          </a:p>
          <a:p>
            <a:pPr marL="0" indent="0" algn="ctr">
              <a:buNone/>
            </a:pPr>
            <a:r>
              <a:rPr lang="en-US" sz="3200" dirty="0">
                <a:solidFill>
                  <a:srgbClr val="005EB8"/>
                </a:solidFill>
              </a:rPr>
              <a:t>The report included </a:t>
            </a:r>
            <a:br>
              <a:rPr lang="en-US" sz="3200" dirty="0">
                <a:solidFill>
                  <a:srgbClr val="005EB8"/>
                </a:solidFill>
              </a:rPr>
            </a:br>
            <a:r>
              <a:rPr lang="en-US" sz="3200" dirty="0">
                <a:solidFill>
                  <a:srgbClr val="005EB8"/>
                </a:solidFill>
              </a:rPr>
              <a:t>55 recommendations</a:t>
            </a:r>
          </a:p>
        </p:txBody>
      </p:sp>
      <p:pic>
        <p:nvPicPr>
          <p:cNvPr id="6" name="Picture 5" descr="A group of men posing for a photo&#10;&#10;Description automatically generated">
            <a:extLst>
              <a:ext uri="{FF2B5EF4-FFF2-40B4-BE49-F238E27FC236}">
                <a16:creationId xmlns:a16="http://schemas.microsoft.com/office/drawing/2014/main" id="{5A2BF072-6DD5-5A09-72D2-0EB05DE43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131" y="1582409"/>
            <a:ext cx="6771796" cy="3809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Logo&#10;&#10;Description automatically generated with medium confidence">
            <a:extLst>
              <a:ext uri="{FF2B5EF4-FFF2-40B4-BE49-F238E27FC236}">
                <a16:creationId xmlns:a16="http://schemas.microsoft.com/office/drawing/2014/main" id="{D067C3E0-DBF6-A440-DFD1-A11A8C1120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231"/>
          <a:stretch/>
        </p:blipFill>
        <p:spPr>
          <a:xfrm>
            <a:off x="0" y="4363057"/>
            <a:ext cx="2209948" cy="2056973"/>
          </a:xfrm>
          <a:prstGeom prst="rect">
            <a:avLst/>
          </a:prstGeom>
        </p:spPr>
      </p:pic>
    </p:spTree>
    <p:extLst>
      <p:ext uri="{BB962C8B-B14F-4D97-AF65-F5344CB8AC3E}">
        <p14:creationId xmlns:p14="http://schemas.microsoft.com/office/powerpoint/2010/main" val="3467787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29DC9D7C-2DBF-4661-A58F-511DF2F22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9164" y="0"/>
            <a:ext cx="12192000" cy="6858000"/>
          </a:xfrm>
          <a:prstGeom prst="rect">
            <a:avLst/>
          </a:prstGeom>
        </p:spPr>
      </p:pic>
      <p:pic>
        <p:nvPicPr>
          <p:cNvPr id="4" name="Picture 3" descr="blackopacity30.png">
            <a:extLst>
              <a:ext uri="{FF2B5EF4-FFF2-40B4-BE49-F238E27FC236}">
                <a16:creationId xmlns:a16="http://schemas.microsoft.com/office/drawing/2014/main" id="{91041F13-E837-455B-BF52-A89AF32320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541235"/>
            <a:ext cx="12240683" cy="1349144"/>
          </a:xfrm>
          <a:prstGeom prst="rect">
            <a:avLst/>
          </a:prstGeom>
        </p:spPr>
      </p:pic>
      <p:sp>
        <p:nvSpPr>
          <p:cNvPr id="5" name="TextBox 4">
            <a:extLst>
              <a:ext uri="{FF2B5EF4-FFF2-40B4-BE49-F238E27FC236}">
                <a16:creationId xmlns:a16="http://schemas.microsoft.com/office/drawing/2014/main" id="{3F7273E1-290C-414C-ACE1-2E1BDB738AFF}"/>
              </a:ext>
            </a:extLst>
          </p:cNvPr>
          <p:cNvSpPr txBox="1"/>
          <p:nvPr/>
        </p:nvSpPr>
        <p:spPr>
          <a:xfrm>
            <a:off x="451752" y="5892641"/>
            <a:ext cx="1190532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Domestic mission trips are up and running! </a:t>
            </a:r>
            <a:endParaRPr lang="en-US" sz="3600" b="1" dirty="0">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8B519C-CC5A-44B3-92AE-784F6AED1255}"/>
              </a:ext>
            </a:extLst>
          </p:cNvPr>
          <p:cNvSpPr txBox="1"/>
          <p:nvPr/>
        </p:nvSpPr>
        <p:spPr>
          <a:xfrm>
            <a:off x="6125907" y="298986"/>
            <a:ext cx="5760640" cy="1200329"/>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St. Matthew’s,</a:t>
            </a:r>
          </a:p>
          <a:p>
            <a:pPr algn="r"/>
            <a:r>
              <a:rPr lang="en-US" sz="2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Oconomowoc, WI, </a:t>
            </a:r>
          </a:p>
          <a:p>
            <a:pPr algn="r"/>
            <a:r>
              <a:rPr lang="en-US" sz="2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to Houston, TX</a:t>
            </a:r>
            <a:endParaRPr lang="en-US" sz="2400" b="1" dirty="0">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40980852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63C84-D2F2-43A0-8DD1-9C99AC6FB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389" y="409102"/>
            <a:ext cx="3883220" cy="1181737"/>
          </a:xfrm>
          <a:prstGeom prst="rect">
            <a:avLst/>
          </a:prstGeom>
        </p:spPr>
      </p:pic>
      <p:sp>
        <p:nvSpPr>
          <p:cNvPr id="10" name="TextBox 9">
            <a:extLst>
              <a:ext uri="{FF2B5EF4-FFF2-40B4-BE49-F238E27FC236}">
                <a16:creationId xmlns:a16="http://schemas.microsoft.com/office/drawing/2014/main" id="{F052517B-5A49-4F22-8783-A0AEE02AC16F}"/>
              </a:ext>
            </a:extLst>
          </p:cNvPr>
          <p:cNvSpPr txBox="1"/>
          <p:nvPr/>
        </p:nvSpPr>
        <p:spPr>
          <a:xfrm>
            <a:off x="0" y="1645518"/>
            <a:ext cx="12192000"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Long-term Volunteer Opportunities</a:t>
            </a:r>
          </a:p>
        </p:txBody>
      </p:sp>
      <p:pic>
        <p:nvPicPr>
          <p:cNvPr id="15" name="Picture 14" descr="A group of people sitting around a table eating&#10;&#10;Description automatically generated with medium confidence">
            <a:extLst>
              <a:ext uri="{FF2B5EF4-FFF2-40B4-BE49-F238E27FC236}">
                <a16:creationId xmlns:a16="http://schemas.microsoft.com/office/drawing/2014/main" id="{A75BC2CD-2979-27C4-ED4C-95C277680C04}"/>
              </a:ext>
            </a:extLst>
          </p:cNvPr>
          <p:cNvPicPr>
            <a:picLocks noChangeAspect="1"/>
          </p:cNvPicPr>
          <p:nvPr/>
        </p:nvPicPr>
        <p:blipFill rotWithShape="1">
          <a:blip r:embed="rId4"/>
          <a:srcRect t="20000" b="18261"/>
          <a:stretch/>
        </p:blipFill>
        <p:spPr>
          <a:xfrm>
            <a:off x="1858617" y="2489334"/>
            <a:ext cx="8474765" cy="3924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3226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poster with text and images&#10;&#10;Description automatically generated">
            <a:extLst>
              <a:ext uri="{FF2B5EF4-FFF2-40B4-BE49-F238E27FC236}">
                <a16:creationId xmlns:a16="http://schemas.microsoft.com/office/drawing/2014/main" id="{152CF321-54DF-EBA3-0913-D621F3C5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5256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a room with flags&#10;&#10;Description automatically generated with low confidence">
            <a:extLst>
              <a:ext uri="{FF2B5EF4-FFF2-40B4-BE49-F238E27FC236}">
                <a16:creationId xmlns:a16="http://schemas.microsoft.com/office/drawing/2014/main" id="{8846FD74-09FF-5C49-622C-8A4D835D3EAE}"/>
              </a:ext>
            </a:extLst>
          </p:cNvPr>
          <p:cNvPicPr>
            <a:picLocks noChangeAspect="1"/>
          </p:cNvPicPr>
          <p:nvPr/>
        </p:nvPicPr>
        <p:blipFill rotWithShape="1">
          <a:blip r:embed="rId3"/>
          <a:srcRect t="15605"/>
          <a:stretch/>
        </p:blipFill>
        <p:spPr>
          <a:xfrm>
            <a:off x="0" y="0"/>
            <a:ext cx="12192000" cy="6858000"/>
          </a:xfrm>
          <a:prstGeom prst="rect">
            <a:avLst/>
          </a:prstGeom>
        </p:spPr>
      </p:pic>
      <p:pic>
        <p:nvPicPr>
          <p:cNvPr id="3" name="Picture 2" descr="Text, company name&#10;&#10;Description automatically generated">
            <a:extLst>
              <a:ext uri="{FF2B5EF4-FFF2-40B4-BE49-F238E27FC236}">
                <a16:creationId xmlns:a16="http://schemas.microsoft.com/office/drawing/2014/main" id="{059F6DA2-C579-2EE6-75FC-407E6B7D83E0}"/>
              </a:ext>
            </a:extLst>
          </p:cNvPr>
          <p:cNvPicPr>
            <a:picLocks noChangeAspect="1"/>
          </p:cNvPicPr>
          <p:nvPr/>
        </p:nvPicPr>
        <p:blipFill>
          <a:blip r:embed="rId4"/>
          <a:stretch>
            <a:fillRect/>
          </a:stretch>
        </p:blipFill>
        <p:spPr>
          <a:xfrm>
            <a:off x="312822" y="3800714"/>
            <a:ext cx="5582652" cy="2781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lackopacity30.png">
            <a:extLst>
              <a:ext uri="{FF2B5EF4-FFF2-40B4-BE49-F238E27FC236}">
                <a16:creationId xmlns:a16="http://schemas.microsoft.com/office/drawing/2014/main" id="{44E48A0E-55BC-9064-2D08-A83FC073D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4817934"/>
            <a:ext cx="5676897" cy="1764643"/>
          </a:xfrm>
          <a:prstGeom prst="rect">
            <a:avLst/>
          </a:prstGeom>
        </p:spPr>
      </p:pic>
      <p:sp>
        <p:nvSpPr>
          <p:cNvPr id="9" name="TextBox 8">
            <a:extLst>
              <a:ext uri="{FF2B5EF4-FFF2-40B4-BE49-F238E27FC236}">
                <a16:creationId xmlns:a16="http://schemas.microsoft.com/office/drawing/2014/main" id="{51A7CFD1-9FBC-2D15-AF73-8D6773544A3C}"/>
              </a:ext>
            </a:extLst>
          </p:cNvPr>
          <p:cNvSpPr txBox="1"/>
          <p:nvPr/>
        </p:nvSpPr>
        <p:spPr>
          <a:xfrm>
            <a:off x="6285496" y="5038535"/>
            <a:ext cx="5297904"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A valuable partner of WELS Missions</a:t>
            </a:r>
          </a:p>
        </p:txBody>
      </p:sp>
    </p:spTree>
    <p:extLst>
      <p:ext uri="{BB962C8B-B14F-4D97-AF65-F5344CB8AC3E}">
        <p14:creationId xmlns:p14="http://schemas.microsoft.com/office/powerpoint/2010/main" val="1935296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b="1" i="0" u="none" strike="noStrike" kern="1200" cap="none" spc="0" normalizeH="0" baseline="0" noProof="0">
                <a:ln>
                  <a:noFill/>
                </a:ln>
                <a:solidFill>
                  <a:prstClr val="white"/>
                </a:solidFill>
                <a:effectLst/>
                <a:uLnTx/>
                <a:uFillTx/>
                <a:latin typeface="Trebuchet MS" panose="020B0703020202090204" pitchFamily="34" charset="0"/>
                <a:ea typeface="+mj-ea"/>
                <a:cs typeface="+mj-cs"/>
              </a:rPr>
              <a:t>One soul at a time </a:t>
            </a:r>
            <a:endParaRPr lang="en-US" sz="1400"/>
          </a:p>
        </p:txBody>
      </p:sp>
    </p:spTree>
    <p:extLst>
      <p:ext uri="{BB962C8B-B14F-4D97-AF65-F5344CB8AC3E}">
        <p14:creationId xmlns:p14="http://schemas.microsoft.com/office/powerpoint/2010/main" val="2240431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2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606973" y="418278"/>
            <a:ext cx="6393873" cy="1325563"/>
          </a:xfrm>
        </p:spPr>
        <p:txBody>
          <a:bodyPr>
            <a:normAutofit fontScale="90000"/>
          </a:bodyPr>
          <a:lstStyle/>
          <a:p>
            <a:r>
              <a:rPr lang="en-US" sz="3800" i="1" dirty="0">
                <a:effectLst/>
                <a:latin typeface="Trebuchet MS" panose="020B0703020202090204" pitchFamily="34" charset="0"/>
                <a:cs typeface="Arial" panose="020B0604020202020204" pitchFamily="34" charset="0"/>
              </a:rPr>
              <a:t>We don’t have enough pastors for our current churches, </a:t>
            </a:r>
            <a:r>
              <a:rPr lang="en-US" sz="3800" b="1" i="1" dirty="0">
                <a:solidFill>
                  <a:srgbClr val="005EB8"/>
                </a:solidFill>
                <a:effectLst/>
                <a:latin typeface="Trebuchet MS" panose="020B0703020202090204" pitchFamily="34" charset="0"/>
                <a:cs typeface="Arial" panose="020B0604020202020204" pitchFamily="34" charset="0"/>
              </a:rPr>
              <a:t>why should we start more? </a:t>
            </a:r>
            <a:endParaRPr lang="en-US" sz="38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78005" y="2216727"/>
            <a:ext cx="6670964" cy="3960236"/>
          </a:xfrm>
        </p:spPr>
        <p:txBody>
          <a:bodyPr>
            <a:noAutofit/>
          </a:bodyPr>
          <a:lstStyle/>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Martin Luther College and Wisconsin Lutheran Seminary classes are the </a:t>
            </a:r>
            <a:r>
              <a:rPr lang="en-US" sz="2700" b="1" dirty="0">
                <a:solidFill>
                  <a:srgbClr val="005EB8"/>
                </a:solidFill>
                <a:latin typeface="Trebuchet MS" panose="020B0703020202090204" pitchFamily="34" charset="0"/>
                <a:cs typeface="Arial" panose="020B0604020202020204" pitchFamily="34" charset="0"/>
              </a:rPr>
              <a:t>largest we’ve seen in awhile</a:t>
            </a:r>
            <a:r>
              <a:rPr lang="en-US" sz="2700" dirty="0">
                <a:solidFill>
                  <a:srgbClr val="005EB8"/>
                </a:solidFill>
                <a:latin typeface="Trebuchet MS" panose="020B0703020202090204" pitchFamily="34" charset="0"/>
                <a:cs typeface="Arial" panose="020B0604020202020204" pitchFamily="34" charset="0"/>
              </a:rPr>
              <a:t>.</a:t>
            </a:r>
          </a:p>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We pray 100 in 10 helps with </a:t>
            </a:r>
            <a:r>
              <a:rPr lang="en-US" sz="2700" b="1" dirty="0">
                <a:solidFill>
                  <a:srgbClr val="005EB8"/>
                </a:solidFill>
                <a:latin typeface="Trebuchet MS" panose="020B0703020202090204" pitchFamily="34" charset="0"/>
                <a:cs typeface="Arial" panose="020B0604020202020204" pitchFamily="34" charset="0"/>
              </a:rPr>
              <a:t>recruitment</a:t>
            </a:r>
            <a:r>
              <a:rPr lang="en-US" sz="2700" dirty="0">
                <a:solidFill>
                  <a:srgbClr val="005EB8"/>
                </a:solidFill>
                <a:latin typeface="Trebuchet MS" panose="020B0703020202090204" pitchFamily="34" charset="0"/>
                <a:cs typeface="Arial" panose="020B0604020202020204" pitchFamily="34" charset="0"/>
              </a:rPr>
              <a:t>. </a:t>
            </a:r>
          </a:p>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40 different churches are considering closing their doors. As churches close, </a:t>
            </a:r>
            <a:r>
              <a:rPr lang="en-US" sz="2700" b="1" dirty="0">
                <a:solidFill>
                  <a:srgbClr val="005EB8"/>
                </a:solidFill>
                <a:latin typeface="Trebuchet MS" panose="020B0703020202090204" pitchFamily="34" charset="0"/>
                <a:cs typeface="Arial" panose="020B0604020202020204" pitchFamily="34" charset="0"/>
              </a:rPr>
              <a:t>vacancies will also decline</a:t>
            </a:r>
            <a:r>
              <a:rPr lang="en-US" sz="2700" dirty="0">
                <a:solidFill>
                  <a:srgbClr val="005EB8"/>
                </a:solidFill>
                <a:latin typeface="Trebuchet MS" panose="020B0703020202090204" pitchFamily="34" charset="0"/>
                <a:cs typeface="Arial" panose="020B0604020202020204" pitchFamily="34" charset="0"/>
              </a:rPr>
              <a:t>. </a:t>
            </a:r>
            <a:endParaRPr lang="en-US" sz="2700" dirty="0">
              <a:solidFill>
                <a:srgbClr val="005EB8"/>
              </a:solidFill>
              <a:latin typeface="Trebuchet MS" panose="020B0703020202090204" pitchFamily="34" charset="0"/>
            </a:endParaRPr>
          </a:p>
        </p:txBody>
      </p:sp>
      <p:pic>
        <p:nvPicPr>
          <p:cNvPr id="4" name="Picture 3" descr="A person standing in front of a group of children&#10;&#10;Description automatically generated with medium confidence">
            <a:extLst>
              <a:ext uri="{FF2B5EF4-FFF2-40B4-BE49-F238E27FC236}">
                <a16:creationId xmlns:a16="http://schemas.microsoft.com/office/drawing/2014/main" id="{89E27E15-64B1-4D45-ADDD-7918C94902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7091" y="-152400"/>
            <a:ext cx="6171970" cy="7162800"/>
          </a:xfrm>
          <a:prstGeom prst="rect">
            <a:avLst/>
          </a:prstGeom>
          <a:solidFill>
            <a:srgbClr val="FFFFFF">
              <a:shade val="85000"/>
            </a:srgbClr>
          </a:solidFill>
          <a:ln w="88900" cap="sq">
            <a:noFill/>
            <a:miter lim="800000"/>
          </a:ln>
          <a:effectLst/>
        </p:spPr>
      </p:pic>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9164" y="4119990"/>
            <a:ext cx="2995744" cy="2056973"/>
          </a:xfrm>
          <a:prstGeom prst="rect">
            <a:avLst/>
          </a:prstGeom>
        </p:spPr>
      </p:pic>
    </p:spTree>
    <p:extLst>
      <p:ext uri="{BB962C8B-B14F-4D97-AF65-F5344CB8AC3E}">
        <p14:creationId xmlns:p14="http://schemas.microsoft.com/office/powerpoint/2010/main" val="384377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A7E0-910A-42FA-839E-403BFD93C710}"/>
              </a:ext>
            </a:extLst>
          </p:cNvPr>
          <p:cNvSpPr>
            <a:spLocks noGrp="1"/>
          </p:cNvSpPr>
          <p:nvPr>
            <p:ph type="title"/>
          </p:nvPr>
        </p:nvSpPr>
        <p:spPr>
          <a:xfrm>
            <a:off x="722586" y="341969"/>
            <a:ext cx="10515600" cy="1325563"/>
          </a:xfrm>
        </p:spPr>
        <p:txBody>
          <a:bodyPr>
            <a:normAutofit fontScale="90000"/>
          </a:bodyPr>
          <a:lstStyle/>
          <a:p>
            <a:r>
              <a:rPr lang="en-US" sz="4800" i="1" dirty="0">
                <a:latin typeface="Trebuchet MS" panose="020B0703020202090204" pitchFamily="34" charset="0"/>
                <a:cs typeface="Arial" panose="020B0604020202020204" pitchFamily="34" charset="0"/>
              </a:rPr>
              <a:t>How are we going to fund this </a:t>
            </a:r>
            <a:br>
              <a:rPr lang="en-US" sz="4800" i="1" dirty="0">
                <a:latin typeface="Trebuchet MS" panose="020B0703020202090204" pitchFamily="34" charset="0"/>
                <a:cs typeface="Arial" panose="020B0604020202020204" pitchFamily="34" charset="0"/>
              </a:rPr>
            </a:br>
            <a:r>
              <a:rPr lang="en-US" sz="4800" i="1" dirty="0">
                <a:latin typeface="Trebuchet MS" panose="020B0703020202090204" pitchFamily="34" charset="0"/>
                <a:cs typeface="Arial" panose="020B0604020202020204" pitchFamily="34" charset="0"/>
              </a:rPr>
              <a:t>ambitious initiative? </a:t>
            </a:r>
          </a:p>
        </p:txBody>
      </p:sp>
      <p:sp>
        <p:nvSpPr>
          <p:cNvPr id="3" name="Content Placeholder 2">
            <a:extLst>
              <a:ext uri="{FF2B5EF4-FFF2-40B4-BE49-F238E27FC236}">
                <a16:creationId xmlns:a16="http://schemas.microsoft.com/office/drawing/2014/main" id="{FFCF6A55-14D1-30C4-CEC9-9CA033C07BF8}"/>
              </a:ext>
            </a:extLst>
          </p:cNvPr>
          <p:cNvSpPr>
            <a:spLocks noGrp="1"/>
          </p:cNvSpPr>
          <p:nvPr>
            <p:ph idx="1"/>
          </p:nvPr>
        </p:nvSpPr>
        <p:spPr>
          <a:xfrm>
            <a:off x="722586" y="2056467"/>
            <a:ext cx="10515600" cy="4351338"/>
          </a:xfrm>
        </p:spPr>
        <p:txBody>
          <a:bodyPr>
            <a:normAutofit/>
          </a:bodyPr>
          <a:lstStyle/>
          <a:p>
            <a:pPr>
              <a:spcAft>
                <a:spcPts val="1200"/>
              </a:spcAft>
            </a:pPr>
            <a:r>
              <a:rPr lang="en-US" dirty="0">
                <a:latin typeface="Trebuchet MS" panose="020B0703020202090204" pitchFamily="34" charset="0"/>
                <a:cs typeface="Arial" panose="020B0604020202020204" pitchFamily="34" charset="0"/>
              </a:rPr>
              <a:t>Home Missions </a:t>
            </a:r>
            <a:r>
              <a:rPr lang="en-US" b="1" dirty="0">
                <a:solidFill>
                  <a:srgbClr val="005EB8"/>
                </a:solidFill>
                <a:latin typeface="Trebuchet MS" panose="020B0703020202090204" pitchFamily="34" charset="0"/>
                <a:cs typeface="Arial" panose="020B0604020202020204" pitchFamily="34" charset="0"/>
              </a:rPr>
              <a:t>currently funds about six new home missions per year. </a:t>
            </a:r>
            <a:r>
              <a:rPr lang="en-US" dirty="0">
                <a:latin typeface="Trebuchet MS" panose="020B0703020202090204" pitchFamily="34" charset="0"/>
                <a:cs typeface="Arial" panose="020B0604020202020204" pitchFamily="34" charset="0"/>
              </a:rPr>
              <a:t>We would be looking to increase that number to around 10 new missions per year.</a:t>
            </a:r>
          </a:p>
          <a:p>
            <a:r>
              <a:rPr lang="en-US" dirty="0">
                <a:latin typeface="Trebuchet MS" panose="020B0703020202090204" pitchFamily="34" charset="0"/>
                <a:cs typeface="Arial" panose="020B0604020202020204" pitchFamily="34" charset="0"/>
              </a:rPr>
              <a:t>Additional funds: </a:t>
            </a:r>
          </a:p>
          <a:p>
            <a:pPr marL="914400" lvl="1" indent="-457200">
              <a:defRPr/>
            </a:pPr>
            <a:r>
              <a:rPr lang="en-US" sz="2800" dirty="0">
                <a:latin typeface="Trebuchet MS" panose="020B0703020202090204" pitchFamily="34" charset="0"/>
                <a:cs typeface="Arial" panose="020B0604020202020204" pitchFamily="34" charset="0"/>
              </a:rPr>
              <a:t>Increased Congregation Mission Offerings (CMO) allocation</a:t>
            </a:r>
          </a:p>
          <a:p>
            <a:pPr marL="914400" lvl="1" indent="-457200">
              <a:defRPr/>
            </a:pPr>
            <a:r>
              <a:rPr lang="en-US" sz="2800" dirty="0">
                <a:latin typeface="Trebuchet MS" panose="020B0703020202090204" pitchFamily="34" charset="0"/>
                <a:cs typeface="Arial" panose="020B0604020202020204" pitchFamily="34" charset="0"/>
              </a:rPr>
              <a:t>Synod reserves </a:t>
            </a:r>
          </a:p>
          <a:p>
            <a:pPr marL="914400" lvl="1" indent="-457200">
              <a:defRPr/>
            </a:pPr>
            <a:r>
              <a:rPr lang="en-US" sz="2800" dirty="0">
                <a:latin typeface="Trebuchet MS" panose="020B0703020202090204" pitchFamily="34" charset="0"/>
                <a:cs typeface="Arial" panose="020B0604020202020204" pitchFamily="34" charset="0"/>
              </a:rPr>
              <a:t>Proceeds from closing WELS churches</a:t>
            </a:r>
          </a:p>
          <a:p>
            <a:pPr marL="914400" lvl="1" indent="-457200">
              <a:defRPr/>
            </a:pPr>
            <a:r>
              <a:rPr lang="en-US" sz="2800" dirty="0">
                <a:latin typeface="Trebuchet MS" panose="020B0703020202090204" pitchFamily="34" charset="0"/>
                <a:cs typeface="Arial" panose="020B0604020202020204" pitchFamily="34" charset="0"/>
              </a:rPr>
              <a:t>Generous gifts from WELS members</a:t>
            </a:r>
            <a:endParaRPr lang="en-US" sz="3000" dirty="0">
              <a:latin typeface="Trebuchet MS" panose="020B0703020202090204" pitchFamily="34" charset="0"/>
            </a:endParaRPr>
          </a:p>
        </p:txBody>
      </p:sp>
      <p:pic>
        <p:nvPicPr>
          <p:cNvPr id="4" name="Picture 3" descr="Logo&#10;&#10;Description automatically generated">
            <a:extLst>
              <a:ext uri="{FF2B5EF4-FFF2-40B4-BE49-F238E27FC236}">
                <a16:creationId xmlns:a16="http://schemas.microsoft.com/office/drawing/2014/main" id="{6BC90B2B-127F-5AC5-C964-5F9409CA32F2}"/>
              </a:ext>
            </a:extLst>
          </p:cNvPr>
          <p:cNvPicPr>
            <a:picLocks noChangeAspect="1"/>
          </p:cNvPicPr>
          <p:nvPr/>
        </p:nvPicPr>
        <p:blipFill>
          <a:blip r:embed="rId3">
            <a:alphaModFix amt="5000"/>
          </a:blip>
          <a:stretch>
            <a:fillRect/>
          </a:stretch>
        </p:blipFill>
        <p:spPr>
          <a:xfrm rot="494149">
            <a:off x="5879908" y="174738"/>
            <a:ext cx="6508529" cy="6508529"/>
          </a:xfrm>
          <a:prstGeom prst="rect">
            <a:avLst/>
          </a:prstGeom>
        </p:spPr>
      </p:pic>
    </p:spTree>
    <p:extLst>
      <p:ext uri="{BB962C8B-B14F-4D97-AF65-F5344CB8AC3E}">
        <p14:creationId xmlns:p14="http://schemas.microsoft.com/office/powerpoint/2010/main" val="126097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A7E0-910A-42FA-839E-403BFD93C710}"/>
              </a:ext>
            </a:extLst>
          </p:cNvPr>
          <p:cNvSpPr>
            <a:spLocks noGrp="1"/>
          </p:cNvSpPr>
          <p:nvPr>
            <p:ph type="title"/>
          </p:nvPr>
        </p:nvSpPr>
        <p:spPr>
          <a:xfrm>
            <a:off x="594743" y="498833"/>
            <a:ext cx="6005945" cy="1325563"/>
          </a:xfrm>
        </p:spPr>
        <p:txBody>
          <a:bodyPr>
            <a:noAutofit/>
          </a:bodyPr>
          <a:lstStyle/>
          <a:p>
            <a:r>
              <a:rPr lang="en-US" sz="3700" i="1" dirty="0">
                <a:solidFill>
                  <a:srgbClr val="00285F"/>
                </a:solidFill>
                <a:latin typeface="Trebuchet MS" panose="020B0703020202090204" pitchFamily="34" charset="0"/>
                <a:cs typeface="Arial" panose="020B0604020202020204" pitchFamily="34" charset="0"/>
              </a:rPr>
              <a:t>Do we have the </a:t>
            </a:r>
            <a:r>
              <a:rPr lang="en-US" sz="3700" b="1" i="1" dirty="0">
                <a:solidFill>
                  <a:srgbClr val="005EB8"/>
                </a:solidFill>
                <a:latin typeface="Trebuchet MS" panose="020B0703020202090204" pitchFamily="34" charset="0"/>
                <a:cs typeface="Arial" panose="020B0604020202020204" pitchFamily="34" charset="0"/>
              </a:rPr>
              <a:t>manpower</a:t>
            </a:r>
            <a:r>
              <a:rPr lang="en-US" sz="3700" b="1" i="1" dirty="0">
                <a:solidFill>
                  <a:srgbClr val="00285F"/>
                </a:solidFill>
                <a:latin typeface="Trebuchet MS" panose="020B0703020202090204" pitchFamily="34" charset="0"/>
                <a:cs typeface="Arial" panose="020B0604020202020204" pitchFamily="34" charset="0"/>
              </a:rPr>
              <a:t> </a:t>
            </a:r>
            <a:br>
              <a:rPr lang="en-US" sz="3700" b="1" i="1" dirty="0">
                <a:solidFill>
                  <a:srgbClr val="00285F"/>
                </a:solidFill>
                <a:latin typeface="Trebuchet MS" panose="020B0703020202090204" pitchFamily="34" charset="0"/>
                <a:cs typeface="Arial" panose="020B0604020202020204" pitchFamily="34" charset="0"/>
              </a:rPr>
            </a:br>
            <a:r>
              <a:rPr lang="en-US" sz="3700" i="1" dirty="0">
                <a:solidFill>
                  <a:srgbClr val="00285F"/>
                </a:solidFill>
                <a:latin typeface="Trebuchet MS" panose="020B0703020202090204" pitchFamily="34" charset="0"/>
                <a:cs typeface="Arial" panose="020B0604020202020204" pitchFamily="34" charset="0"/>
              </a:rPr>
              <a:t>and </a:t>
            </a:r>
            <a:r>
              <a:rPr lang="en-US" sz="3700" b="1" i="1" dirty="0">
                <a:solidFill>
                  <a:srgbClr val="005EB8"/>
                </a:solidFill>
                <a:latin typeface="Trebuchet MS" panose="020B0703020202090204" pitchFamily="34" charset="0"/>
                <a:cs typeface="Arial" panose="020B0604020202020204" pitchFamily="34" charset="0"/>
              </a:rPr>
              <a:t>resources </a:t>
            </a:r>
            <a:r>
              <a:rPr lang="en-US" sz="3700" i="1" dirty="0">
                <a:solidFill>
                  <a:srgbClr val="00285F"/>
                </a:solidFill>
                <a:latin typeface="Trebuchet MS" panose="020B0703020202090204" pitchFamily="34" charset="0"/>
                <a:cs typeface="Arial" panose="020B0604020202020204" pitchFamily="34" charset="0"/>
              </a:rPr>
              <a:t>to pull </a:t>
            </a:r>
            <a:br>
              <a:rPr lang="en-US" sz="3700" i="1" dirty="0">
                <a:solidFill>
                  <a:srgbClr val="00285F"/>
                </a:solidFill>
                <a:latin typeface="Trebuchet MS" panose="020B0703020202090204" pitchFamily="34" charset="0"/>
                <a:cs typeface="Arial" panose="020B0604020202020204" pitchFamily="34" charset="0"/>
              </a:rPr>
            </a:br>
            <a:r>
              <a:rPr lang="en-US" sz="3700" i="1" dirty="0">
                <a:solidFill>
                  <a:srgbClr val="00285F"/>
                </a:solidFill>
                <a:latin typeface="Trebuchet MS" panose="020B0703020202090204" pitchFamily="34" charset="0"/>
                <a:cs typeface="Arial" panose="020B0604020202020204" pitchFamily="34" charset="0"/>
              </a:rPr>
              <a:t>this off?</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02DB33E5-680A-42F5-8927-11FC7C03C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10535">
            <a:off x="7119405" y="1350730"/>
            <a:ext cx="4339925" cy="3254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7">
            <a:extLst>
              <a:ext uri="{FF2B5EF4-FFF2-40B4-BE49-F238E27FC236}">
                <a16:creationId xmlns:a16="http://schemas.microsoft.com/office/drawing/2014/main" id="{5B22B2E2-8B13-1995-A900-0334ABCC3236}"/>
              </a:ext>
            </a:extLst>
          </p:cNvPr>
          <p:cNvSpPr txBox="1">
            <a:spLocks/>
          </p:cNvSpPr>
          <p:nvPr/>
        </p:nvSpPr>
        <p:spPr>
          <a:xfrm>
            <a:off x="639133" y="2311253"/>
            <a:ext cx="5917163" cy="40479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Continued encouragement and support to </a:t>
            </a:r>
            <a:r>
              <a:rPr lang="en-US" sz="2300" b="1" dirty="0">
                <a:solidFill>
                  <a:srgbClr val="005EB8"/>
                </a:solidFill>
                <a:latin typeface="Trebuchet MS" panose="020B0703020202090204" pitchFamily="34" charset="0"/>
                <a:cs typeface="Arial" panose="020B0604020202020204" pitchFamily="34" charset="0"/>
              </a:rPr>
              <a:t>District Mission Boards (DMBs), </a:t>
            </a:r>
            <a:r>
              <a:rPr lang="en-US" sz="2300" dirty="0">
                <a:latin typeface="Trebuchet MS" panose="020B0703020202090204" pitchFamily="34" charset="0"/>
                <a:cs typeface="Arial" panose="020B0604020202020204" pitchFamily="34" charset="0"/>
              </a:rPr>
              <a:t>the heart and core of Home Missions</a:t>
            </a:r>
          </a:p>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Home Missions administration, Mission Counselors, and Missions staff are in place to support growth</a:t>
            </a:r>
          </a:p>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Encouraging home mission congregations to </a:t>
            </a:r>
            <a:r>
              <a:rPr lang="en-US" sz="2300" b="1" dirty="0">
                <a:solidFill>
                  <a:srgbClr val="005EB8"/>
                </a:solidFill>
                <a:latin typeface="Trebuchet MS" panose="020B0703020202090204" pitchFamily="34" charset="0"/>
                <a:cs typeface="Arial" panose="020B0604020202020204" pitchFamily="34" charset="0"/>
              </a:rPr>
              <a:t>partner with affiliated ministries </a:t>
            </a:r>
            <a:r>
              <a:rPr lang="en-US" sz="2300" dirty="0">
                <a:latin typeface="Trebuchet MS" panose="020B0703020202090204" pitchFamily="34" charset="0"/>
                <a:cs typeface="Arial" panose="020B0604020202020204" pitchFamily="34" charset="0"/>
              </a:rPr>
              <a:t>to support ministry </a:t>
            </a:r>
          </a:p>
        </p:txBody>
      </p:sp>
    </p:spTree>
    <p:extLst>
      <p:ext uri="{BB962C8B-B14F-4D97-AF65-F5344CB8AC3E}">
        <p14:creationId xmlns:p14="http://schemas.microsoft.com/office/powerpoint/2010/main" val="250315568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3.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3694</TotalTime>
  <Words>9053</Words>
  <Application>Microsoft Office PowerPoint</Application>
  <PresentationFormat>Widescreen</PresentationFormat>
  <Paragraphs>454</Paragraphs>
  <Slides>69</Slides>
  <Notes>69</Notes>
  <HiddenSlides>0</HiddenSlides>
  <MMClips>5</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69</vt:i4>
      </vt:variant>
    </vt:vector>
  </HeadingPairs>
  <TitlesOfParts>
    <vt:vector size="95" baseType="lpstr">
      <vt:lpstr>Aptos</vt:lpstr>
      <vt:lpstr>Arial</vt:lpstr>
      <vt:lpstr>Calibri</vt:lpstr>
      <vt:lpstr>inherit</vt:lpstr>
      <vt:lpstr>lato</vt:lpstr>
      <vt:lpstr>Lora</vt:lpstr>
      <vt:lpstr>Lora</vt:lpstr>
      <vt:lpstr>Open Sans</vt:lpstr>
      <vt:lpstr>Segoe UI</vt:lpstr>
      <vt:lpstr>Trebuchet MS</vt:lpstr>
      <vt:lpstr>2_Office Theme</vt:lpstr>
      <vt:lpstr>4_Office Theme</vt:lpstr>
      <vt:lpstr>5_Office Theme</vt:lpstr>
      <vt:lpstr>6_Office Theme</vt:lpstr>
      <vt:lpstr>7_Office Theme</vt:lpstr>
      <vt:lpstr>8_Office Theme</vt:lpstr>
      <vt:lpstr>1_Custom Design</vt:lpstr>
      <vt:lpstr>3_Custom Design</vt:lpstr>
      <vt:lpstr>4_Custom Design</vt:lpstr>
      <vt:lpstr>5_Custom Design</vt:lpstr>
      <vt:lpstr>9_Office Theme</vt:lpstr>
      <vt:lpstr>10_Office Theme</vt:lpstr>
      <vt:lpstr>Office Theme</vt:lpstr>
      <vt:lpstr>1_Office Theme</vt:lpstr>
      <vt:lpstr>3_Office Theme</vt:lpstr>
      <vt:lpstr>11_Office Theme</vt:lpstr>
      <vt:lpstr>PowerPoint Presentation</vt:lpstr>
      <vt:lpstr>PowerPoint Presentation</vt:lpstr>
      <vt:lpstr>This is a big goal. Why start 100 new home missions?</vt:lpstr>
      <vt:lpstr>PowerPoint Presentation</vt:lpstr>
      <vt:lpstr>How are we  going to do this?</vt:lpstr>
      <vt:lpstr>Home Missions Task Force</vt:lpstr>
      <vt:lpstr>We don’t have enough pastors for our current churches, why should we start more? </vt:lpstr>
      <vt:lpstr>How are we going to fund this  ambitious initiative? </vt:lpstr>
      <vt:lpstr>Do we have the manpower  and resources to pull  this off?</vt:lpstr>
      <vt:lpstr>How does our synod  plant churches?</vt:lpstr>
      <vt:lpstr>PowerPoint Presentation</vt:lpstr>
      <vt:lpstr>PowerPoint Presentation</vt:lpstr>
      <vt:lpstr>PowerPoint Presentation</vt:lpstr>
      <vt:lpstr>PowerPoint Presentation</vt:lpstr>
      <vt:lpstr>Life of a Home Mission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85</cp:revision>
  <dcterms:created xsi:type="dcterms:W3CDTF">2018-10-17T20:27:17Z</dcterms:created>
  <dcterms:modified xsi:type="dcterms:W3CDTF">2024-08-26T19:05:53Z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