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19.jpg" ContentType="image/jpeg"/>
  <Override PartName="/ppt/notesSlides/notesSlide14.xml" ContentType="application/vnd.openxmlformats-officedocument.presentationml.notesSlide+xml"/>
  <Override PartName="/ppt/media/image21.jpg" ContentType="image/jpeg"/>
  <Override PartName="/ppt/media/image22.jp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26.JPG" ContentType="image/jpeg"/>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29.jpg" ContentType="image/jpeg"/>
  <Override PartName="/ppt/notesSlides/notesSlide21.xml" ContentType="application/vnd.openxmlformats-officedocument.presentationml.notesSlide+xml"/>
  <Override PartName="/ppt/media/image30.jpg" ContentType="image/jpeg"/>
  <Override PartName="/ppt/media/image31.jpg" ContentType="image/jpeg"/>
  <Override PartName="/ppt/notesSlides/notesSlide22.xml" ContentType="application/vnd.openxmlformats-officedocument.presentationml.notesSlide+xml"/>
  <Override PartName="/ppt/media/image32.jpg" ContentType="image/jpeg"/>
  <Override PartName="/ppt/media/image33.jpg" ContentType="image/jpeg"/>
  <Override PartName="/ppt/notesSlides/notesSlide23.xml" ContentType="application/vnd.openxmlformats-officedocument.presentationml.notesSlide+xml"/>
  <Override PartName="/ppt/media/image34.jpg" ContentType="image/jpeg"/>
  <Override PartName="/ppt/notesSlides/notesSlide24.xml" ContentType="application/vnd.openxmlformats-officedocument.presentationml.notesSlide+xml"/>
  <Override PartName="/ppt/media/image35.jpg" ContentType="image/jpeg"/>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media/image39.jpg" ContentType="image/jpeg"/>
  <Override PartName="/ppt/notesSlides/notesSlide30.xml" ContentType="application/vnd.openxmlformats-officedocument.presentationml.notesSlide+xml"/>
  <Override PartName="/ppt/media/image40.jpg" ContentType="image/jpeg"/>
  <Override PartName="/ppt/media/image41.jpg" ContentType="image/jpeg"/>
  <Override PartName="/ppt/notesSlides/notesSlide31.xml" ContentType="application/vnd.openxmlformats-officedocument.presentationml.notesSlide+xml"/>
  <Override PartName="/ppt/media/image42.jpg" ContentType="image/jpeg"/>
  <Override PartName="/ppt/media/image43.jpg" ContentType="image/jpeg"/>
  <Override PartName="/ppt/notesSlides/notesSlide32.xml" ContentType="application/vnd.openxmlformats-officedocument.presentationml.notesSlide+xml"/>
  <Override PartName="/ppt/media/image44.jpg" ContentType="image/jpeg"/>
  <Override PartName="/ppt/media/image45.jpg" ContentType="image/jpeg"/>
  <Override PartName="/ppt/notesSlides/notesSlide33.xml" ContentType="application/vnd.openxmlformats-officedocument.presentationml.notesSlide+xml"/>
  <Override PartName="/ppt/notesSlides/notesSlide34.xml" ContentType="application/vnd.openxmlformats-officedocument.presentationml.notesSlide+xml"/>
  <Override PartName="/ppt/media/image47.jpg" ContentType="image/jpeg"/>
  <Override PartName="/ppt/notesSlides/notesSlide35.xml" ContentType="application/vnd.openxmlformats-officedocument.presentationml.notesSlide+xml"/>
  <Override PartName="/ppt/media/image48.jpg" ContentType="image/jpeg"/>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media/image51.jpg" ContentType="image/jpeg"/>
  <Override PartName="/ppt/notesSlides/notesSlide39.xml" ContentType="application/vnd.openxmlformats-officedocument.presentationml.notesSlide+xml"/>
  <Override PartName="/ppt/media/image53.jpg" ContentType="image/jpeg"/>
  <Override PartName="/ppt/notesSlides/notesSlide40.xml" ContentType="application/vnd.openxmlformats-officedocument.presentationml.notesSlide+xml"/>
  <Override PartName="/ppt/media/image54.jpg" ContentType="image/jpeg"/>
  <Override PartName="/ppt/notesSlides/notesSlide41.xml" ContentType="application/vnd.openxmlformats-officedocument.presentationml.notesSlide+xml"/>
  <Override PartName="/ppt/notesSlides/notesSlide42.xml" ContentType="application/vnd.openxmlformats-officedocument.presentationml.notesSlide+xml"/>
  <Override PartName="/ppt/media/image56.jpg" ContentType="image/jpeg"/>
  <Override PartName="/ppt/notesSlides/notesSlide43.xml" ContentType="application/vnd.openxmlformats-officedocument.presentationml.notesSlide+xml"/>
  <Override PartName="/ppt/media/image57.jpg" ContentType="image/jpeg"/>
  <Override PartName="/ppt/media/image58.jpg" ContentType="image/jpeg"/>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media/image62.jpg" ContentType="image/jpeg"/>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media/image69.jpg" ContentType="image/jpeg"/>
  <Override PartName="/ppt/notesSlides/notesSlide53.xml" ContentType="application/vnd.openxmlformats-officedocument.presentationml.notesSlide+xml"/>
  <Override PartName="/ppt/notesSlides/notesSlide54.xml" ContentType="application/vnd.openxmlformats-officedocument.presentationml.notesSlide+xml"/>
  <Override PartName="/ppt/media/image72.jpg" ContentType="image/jpeg"/>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media/image78.jpg" ContentType="image/jpeg"/>
  <Override PartName="/ppt/media/image79.jpg" ContentType="image/jpeg"/>
  <Override PartName="/ppt/notesSlides/notesSlide61.xml" ContentType="application/vnd.openxmlformats-officedocument.presentationml.notesSlide+xml"/>
  <Override PartName="/ppt/media/image80.jpg" ContentType="image/jpeg"/>
  <Override PartName="/ppt/notesSlides/notesSlide62.xml" ContentType="application/vnd.openxmlformats-officedocument.presentationml.notesSlide+xml"/>
  <Override PartName="/ppt/media/image81.jpg" ContentType="image/jpeg"/>
  <Override PartName="/ppt/notesSlides/notesSlide63.xml" ContentType="application/vnd.openxmlformats-officedocument.presentationml.notesSlide+xml"/>
  <Override PartName="/ppt/media/image82.jpg" ContentType="image/jpeg"/>
  <Override PartName="/ppt/notesSlides/notesSlide64.xml" ContentType="application/vnd.openxmlformats-officedocument.presentationml.notesSlide+xml"/>
  <Override PartName="/ppt/media/image84.jpg" ContentType="image/jpeg"/>
  <Override PartName="/ppt/media/image85.jpg" ContentType="image/jpeg"/>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2" r:id="rId4"/>
    <p:sldMasterId id="2147483736" r:id="rId5"/>
    <p:sldMasterId id="2147483753" r:id="rId6"/>
    <p:sldMasterId id="2147483804" r:id="rId7"/>
    <p:sldMasterId id="2147483828" r:id="rId8"/>
    <p:sldMasterId id="2147483840" r:id="rId9"/>
    <p:sldMasterId id="2147483881" r:id="rId10"/>
    <p:sldMasterId id="2147483893" r:id="rId11"/>
  </p:sldMasterIdLst>
  <p:notesMasterIdLst>
    <p:notesMasterId r:id="rId80"/>
  </p:notesMasterIdLst>
  <p:sldIdLst>
    <p:sldId id="695" r:id="rId12"/>
    <p:sldId id="725" r:id="rId13"/>
    <p:sldId id="701" r:id="rId14"/>
    <p:sldId id="702" r:id="rId15"/>
    <p:sldId id="705" r:id="rId16"/>
    <p:sldId id="267" r:id="rId17"/>
    <p:sldId id="703" r:id="rId18"/>
    <p:sldId id="685" r:id="rId19"/>
    <p:sldId id="689" r:id="rId20"/>
    <p:sldId id="807" r:id="rId21"/>
    <p:sldId id="784" r:id="rId22"/>
    <p:sldId id="785" r:id="rId23"/>
    <p:sldId id="696" r:id="rId24"/>
    <p:sldId id="837" r:id="rId25"/>
    <p:sldId id="775" r:id="rId26"/>
    <p:sldId id="776" r:id="rId27"/>
    <p:sldId id="812" r:id="rId28"/>
    <p:sldId id="777" r:id="rId29"/>
    <p:sldId id="876" r:id="rId30"/>
    <p:sldId id="817" r:id="rId31"/>
    <p:sldId id="877" r:id="rId32"/>
    <p:sldId id="878" r:id="rId33"/>
    <p:sldId id="879" r:id="rId34"/>
    <p:sldId id="880" r:id="rId35"/>
    <p:sldId id="881" r:id="rId36"/>
    <p:sldId id="882" r:id="rId37"/>
    <p:sldId id="778" r:id="rId38"/>
    <p:sldId id="828" r:id="rId39"/>
    <p:sldId id="858" r:id="rId40"/>
    <p:sldId id="854" r:id="rId41"/>
    <p:sldId id="855" r:id="rId42"/>
    <p:sldId id="856" r:id="rId43"/>
    <p:sldId id="779" r:id="rId44"/>
    <p:sldId id="884" r:id="rId45"/>
    <p:sldId id="875" r:id="rId46"/>
    <p:sldId id="780" r:id="rId47"/>
    <p:sldId id="829" r:id="rId48"/>
    <p:sldId id="808" r:id="rId49"/>
    <p:sldId id="795" r:id="rId50"/>
    <p:sldId id="886" r:id="rId51"/>
    <p:sldId id="781" r:id="rId52"/>
    <p:sldId id="874" r:id="rId53"/>
    <p:sldId id="800" r:id="rId54"/>
    <p:sldId id="710" r:id="rId55"/>
    <p:sldId id="717" r:id="rId56"/>
    <p:sldId id="697" r:id="rId57"/>
    <p:sldId id="782" r:id="rId58"/>
    <p:sldId id="830" r:id="rId59"/>
    <p:sldId id="802" r:id="rId60"/>
    <p:sldId id="803" r:id="rId61"/>
    <p:sldId id="783" r:id="rId62"/>
    <p:sldId id="804" r:id="rId63"/>
    <p:sldId id="805" r:id="rId64"/>
    <p:sldId id="704" r:id="rId65"/>
    <p:sldId id="806" r:id="rId66"/>
    <p:sldId id="709" r:id="rId67"/>
    <p:sldId id="787" r:id="rId68"/>
    <p:sldId id="789" r:id="rId69"/>
    <p:sldId id="721" r:id="rId70"/>
    <p:sldId id="873" r:id="rId71"/>
    <p:sldId id="788" r:id="rId72"/>
    <p:sldId id="846" r:id="rId73"/>
    <p:sldId id="883" r:id="rId74"/>
    <p:sldId id="809" r:id="rId75"/>
    <p:sldId id="786" r:id="rId76"/>
    <p:sldId id="687" r:id="rId77"/>
    <p:sldId id="851" r:id="rId78"/>
    <p:sldId id="271"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ssa Krogmann" initials="MK"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85F"/>
    <a:srgbClr val="005EB8"/>
    <a:srgbClr val="FFBE48"/>
    <a:srgbClr val="FFD960"/>
    <a:srgbClr val="0094FF"/>
    <a:srgbClr val="B42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5FDA37-C988-4A3C-9734-0DF5485146E4}" v="24" dt="2025-04-10T16:07:54.8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14" autoAdjust="0"/>
    <p:restoredTop sz="59548" autoAdjust="0"/>
  </p:normalViewPr>
  <p:slideViewPr>
    <p:cSldViewPr snapToGrid="0" snapToObjects="1">
      <p:cViewPr varScale="1">
        <p:scale>
          <a:sx n="55" d="100"/>
          <a:sy n="55" d="100"/>
        </p:scale>
        <p:origin x="2658" y="2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theme" Target="theme/theme1.xml"/><Relationship Id="rId16" Type="http://schemas.openxmlformats.org/officeDocument/2006/relationships/slide" Target="slides/slide5.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2.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commentAuthors" Target="commentAuthors.xml"/><Relationship Id="rId86"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7" Type="http://schemas.openxmlformats.org/officeDocument/2006/relationships/slideMaster" Target="slideMasters/slideMaster4.xml"/><Relationship Id="rId71" Type="http://schemas.openxmlformats.org/officeDocument/2006/relationships/slide" Target="slides/slide60.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microsoft.com/office/2015/10/relationships/revisionInfo" Target="revisionInfo.xml"/><Relationship Id="rId61" Type="http://schemas.openxmlformats.org/officeDocument/2006/relationships/slide" Target="slides/slide50.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ssa Krogmann" userId="d947f805-5955-4c43-a5c2-60811c714023" providerId="ADAL" clId="{CB5FDA37-C988-4A3C-9734-0DF5485146E4}"/>
    <pc:docChg chg="undo custSel addSld delSld modSld sldOrd">
      <pc:chgData name="Marissa Krogmann" userId="d947f805-5955-4c43-a5c2-60811c714023" providerId="ADAL" clId="{CB5FDA37-C988-4A3C-9734-0DF5485146E4}" dt="2025-04-10T16:14:00.988" v="1256" actId="47"/>
      <pc:docMkLst>
        <pc:docMk/>
      </pc:docMkLst>
      <pc:sldChg chg="addSp delSp modSp mod modNotesTx">
        <pc:chgData name="Marissa Krogmann" userId="d947f805-5955-4c43-a5c2-60811c714023" providerId="ADAL" clId="{CB5FDA37-C988-4A3C-9734-0DF5485146E4}" dt="2025-04-09T21:24:19.731" v="862" actId="20577"/>
        <pc:sldMkLst>
          <pc:docMk/>
          <pc:sldMk cId="1156787381" sldId="697"/>
        </pc:sldMkLst>
        <pc:picChg chg="add mod ord modCrop">
          <ac:chgData name="Marissa Krogmann" userId="d947f805-5955-4c43-a5c2-60811c714023" providerId="ADAL" clId="{CB5FDA37-C988-4A3C-9734-0DF5485146E4}" dt="2025-04-09T21:22:15.637" v="594" actId="167"/>
          <ac:picMkLst>
            <pc:docMk/>
            <pc:sldMk cId="1156787381" sldId="697"/>
            <ac:picMk id="5" creationId="{1B12E7B0-4003-78E0-FBE1-DB2D7E996DFB}"/>
          </ac:picMkLst>
        </pc:picChg>
        <pc:picChg chg="del">
          <ac:chgData name="Marissa Krogmann" userId="d947f805-5955-4c43-a5c2-60811c714023" providerId="ADAL" clId="{CB5FDA37-C988-4A3C-9734-0DF5485146E4}" dt="2025-04-09T21:12:15.588" v="246" actId="478"/>
          <ac:picMkLst>
            <pc:docMk/>
            <pc:sldMk cId="1156787381" sldId="697"/>
            <ac:picMk id="9" creationId="{8C604D2D-AFAD-5575-DCA6-42E7258C7EBE}"/>
          </ac:picMkLst>
        </pc:picChg>
        <pc:picChg chg="del">
          <ac:chgData name="Marissa Krogmann" userId="d947f805-5955-4c43-a5c2-60811c714023" providerId="ADAL" clId="{CB5FDA37-C988-4A3C-9734-0DF5485146E4}" dt="2025-04-09T21:12:14.152" v="245" actId="478"/>
          <ac:picMkLst>
            <pc:docMk/>
            <pc:sldMk cId="1156787381" sldId="697"/>
            <ac:picMk id="11" creationId="{128C4E4B-36B9-990E-2E68-7AE5EDF310E1}"/>
          </ac:picMkLst>
        </pc:picChg>
      </pc:sldChg>
      <pc:sldChg chg="addSp delSp modSp mod ord modNotesTx">
        <pc:chgData name="Marissa Krogmann" userId="d947f805-5955-4c43-a5c2-60811c714023" providerId="ADAL" clId="{CB5FDA37-C988-4A3C-9734-0DF5485146E4}" dt="2025-04-10T16:10:25.057" v="1255"/>
        <pc:sldMkLst>
          <pc:docMk/>
          <pc:sldMk cId="4277666977" sldId="795"/>
        </pc:sldMkLst>
        <pc:spChg chg="mod">
          <ac:chgData name="Marissa Krogmann" userId="d947f805-5955-4c43-a5c2-60811c714023" providerId="ADAL" clId="{CB5FDA37-C988-4A3C-9734-0DF5485146E4}" dt="2025-04-09T21:19:13.807" v="459" actId="20577"/>
          <ac:spMkLst>
            <pc:docMk/>
            <pc:sldMk cId="4277666977" sldId="795"/>
            <ac:spMk id="6" creationId="{7FF653BB-4821-5BAD-8CFE-73EC7B6AFED0}"/>
          </ac:spMkLst>
        </pc:spChg>
        <pc:picChg chg="add mod ord modCrop">
          <ac:chgData name="Marissa Krogmann" userId="d947f805-5955-4c43-a5c2-60811c714023" providerId="ADAL" clId="{CB5FDA37-C988-4A3C-9734-0DF5485146E4}" dt="2025-04-09T21:19:08.924" v="454" actId="167"/>
          <ac:picMkLst>
            <pc:docMk/>
            <pc:sldMk cId="4277666977" sldId="795"/>
            <ac:picMk id="4" creationId="{EC05E99D-70B1-C5B6-EF4A-6E7C648A5CBE}"/>
          </ac:picMkLst>
        </pc:picChg>
        <pc:picChg chg="del">
          <ac:chgData name="Marissa Krogmann" userId="d947f805-5955-4c43-a5c2-60811c714023" providerId="ADAL" clId="{CB5FDA37-C988-4A3C-9734-0DF5485146E4}" dt="2025-04-09T21:11:18.794" v="145" actId="478"/>
          <ac:picMkLst>
            <pc:docMk/>
            <pc:sldMk cId="4277666977" sldId="795"/>
            <ac:picMk id="5" creationId="{11E673A3-B07A-F366-A492-6CF56AE4B897}"/>
          </ac:picMkLst>
        </pc:picChg>
      </pc:sldChg>
      <pc:sldChg chg="del">
        <pc:chgData name="Marissa Krogmann" userId="d947f805-5955-4c43-a5c2-60811c714023" providerId="ADAL" clId="{CB5FDA37-C988-4A3C-9734-0DF5485146E4}" dt="2025-04-09T21:11:06" v="140" actId="47"/>
        <pc:sldMkLst>
          <pc:docMk/>
          <pc:sldMk cId="2092101156" sldId="796"/>
        </pc:sldMkLst>
      </pc:sldChg>
      <pc:sldChg chg="modSp add del mod modClrScheme chgLayout">
        <pc:chgData name="Marissa Krogmann" userId="d947f805-5955-4c43-a5c2-60811c714023" providerId="ADAL" clId="{CB5FDA37-C988-4A3C-9734-0DF5485146E4}" dt="2025-04-10T16:06:07.736" v="867" actId="1076"/>
        <pc:sldMkLst>
          <pc:docMk/>
          <pc:sldMk cId="3497168368" sldId="808"/>
        </pc:sldMkLst>
        <pc:spChg chg="mod ord">
          <ac:chgData name="Marissa Krogmann" userId="d947f805-5955-4c43-a5c2-60811c714023" providerId="ADAL" clId="{CB5FDA37-C988-4A3C-9734-0DF5485146E4}" dt="2025-04-10T16:06:04.233" v="866" actId="1076"/>
          <ac:spMkLst>
            <pc:docMk/>
            <pc:sldMk cId="3497168368" sldId="808"/>
            <ac:spMk id="5" creationId="{36B46FB6-6DBB-4E81-BF26-C45ADB679438}"/>
          </ac:spMkLst>
        </pc:spChg>
        <pc:spChg chg="mod ord">
          <ac:chgData name="Marissa Krogmann" userId="d947f805-5955-4c43-a5c2-60811c714023" providerId="ADAL" clId="{CB5FDA37-C988-4A3C-9734-0DF5485146E4}" dt="2025-04-10T16:06:07.736" v="867" actId="1076"/>
          <ac:spMkLst>
            <pc:docMk/>
            <pc:sldMk cId="3497168368" sldId="808"/>
            <ac:spMk id="8" creationId="{17223BE2-A5B0-47CA-B85F-54B085166B96}"/>
          </ac:spMkLst>
        </pc:spChg>
      </pc:sldChg>
      <pc:sldChg chg="del">
        <pc:chgData name="Marissa Krogmann" userId="d947f805-5955-4c43-a5c2-60811c714023" providerId="ADAL" clId="{CB5FDA37-C988-4A3C-9734-0DF5485146E4}" dt="2025-04-10T16:14:00.988" v="1256" actId="47"/>
        <pc:sldMkLst>
          <pc:docMk/>
          <pc:sldMk cId="4158821205" sldId="810"/>
        </pc:sldMkLst>
      </pc:sldChg>
      <pc:sldChg chg="del">
        <pc:chgData name="Marissa Krogmann" userId="d947f805-5955-4c43-a5c2-60811c714023" providerId="ADAL" clId="{CB5FDA37-C988-4A3C-9734-0DF5485146E4}" dt="2025-04-09T21:06:27.694" v="16" actId="47"/>
        <pc:sldMkLst>
          <pc:docMk/>
          <pc:sldMk cId="1032995980" sldId="816"/>
        </pc:sldMkLst>
      </pc:sldChg>
      <pc:sldChg chg="add del">
        <pc:chgData name="Marissa Krogmann" userId="d947f805-5955-4c43-a5c2-60811c714023" providerId="ADAL" clId="{CB5FDA37-C988-4A3C-9734-0DF5485146E4}" dt="2025-04-09T21:05:58.879" v="9"/>
        <pc:sldMkLst>
          <pc:docMk/>
          <pc:sldMk cId="2429019029" sldId="817"/>
        </pc:sldMkLst>
      </pc:sldChg>
      <pc:sldChg chg="del">
        <pc:chgData name="Marissa Krogmann" userId="d947f805-5955-4c43-a5c2-60811c714023" providerId="ADAL" clId="{CB5FDA37-C988-4A3C-9734-0DF5485146E4}" dt="2025-04-09T21:06:15.666" v="14" actId="47"/>
        <pc:sldMkLst>
          <pc:docMk/>
          <pc:sldMk cId="2196748163" sldId="827"/>
        </pc:sldMkLst>
      </pc:sldChg>
      <pc:sldChg chg="ord">
        <pc:chgData name="Marissa Krogmann" userId="d947f805-5955-4c43-a5c2-60811c714023" providerId="ADAL" clId="{CB5FDA37-C988-4A3C-9734-0DF5485146E4}" dt="2025-04-10T16:10:10.047" v="1253"/>
        <pc:sldMkLst>
          <pc:docMk/>
          <pc:sldMk cId="3730711601" sldId="829"/>
        </pc:sldMkLst>
      </pc:sldChg>
      <pc:sldChg chg="del modNotesTx">
        <pc:chgData name="Marissa Krogmann" userId="d947f805-5955-4c43-a5c2-60811c714023" providerId="ADAL" clId="{CB5FDA37-C988-4A3C-9734-0DF5485146E4}" dt="2025-04-09T21:10:56.065" v="139" actId="47"/>
        <pc:sldMkLst>
          <pc:docMk/>
          <pc:sldMk cId="889790577" sldId="833"/>
        </pc:sldMkLst>
      </pc:sldChg>
      <pc:sldChg chg="del">
        <pc:chgData name="Marissa Krogmann" userId="d947f805-5955-4c43-a5c2-60811c714023" providerId="ADAL" clId="{CB5FDA37-C988-4A3C-9734-0DF5485146E4}" dt="2025-04-09T21:05:38.091" v="2" actId="47"/>
        <pc:sldMkLst>
          <pc:docMk/>
          <pc:sldMk cId="1125531669" sldId="841"/>
        </pc:sldMkLst>
      </pc:sldChg>
      <pc:sldChg chg="del">
        <pc:chgData name="Marissa Krogmann" userId="d947f805-5955-4c43-a5c2-60811c714023" providerId="ADAL" clId="{CB5FDA37-C988-4A3C-9734-0DF5485146E4}" dt="2025-04-09T21:05:53.285" v="7" actId="47"/>
        <pc:sldMkLst>
          <pc:docMk/>
          <pc:sldMk cId="106425303" sldId="842"/>
        </pc:sldMkLst>
      </pc:sldChg>
      <pc:sldChg chg="del">
        <pc:chgData name="Marissa Krogmann" userId="d947f805-5955-4c43-a5c2-60811c714023" providerId="ADAL" clId="{CB5FDA37-C988-4A3C-9734-0DF5485146E4}" dt="2025-04-09T21:05:51.940" v="6" actId="47"/>
        <pc:sldMkLst>
          <pc:docMk/>
          <pc:sldMk cId="4240001215" sldId="843"/>
        </pc:sldMkLst>
      </pc:sldChg>
      <pc:sldChg chg="del">
        <pc:chgData name="Marissa Krogmann" userId="d947f805-5955-4c43-a5c2-60811c714023" providerId="ADAL" clId="{CB5FDA37-C988-4A3C-9734-0DF5485146E4}" dt="2025-04-09T21:05:51.099" v="5" actId="47"/>
        <pc:sldMkLst>
          <pc:docMk/>
          <pc:sldMk cId="128071001" sldId="844"/>
        </pc:sldMkLst>
      </pc:sldChg>
      <pc:sldChg chg="del">
        <pc:chgData name="Marissa Krogmann" userId="d947f805-5955-4c43-a5c2-60811c714023" providerId="ADAL" clId="{CB5FDA37-C988-4A3C-9734-0DF5485146E4}" dt="2025-04-09T21:05:50.252" v="4" actId="47"/>
        <pc:sldMkLst>
          <pc:docMk/>
          <pc:sldMk cId="2415418534" sldId="845"/>
        </pc:sldMkLst>
      </pc:sldChg>
      <pc:sldChg chg="addSp delSp modSp mod modNotesTx">
        <pc:chgData name="Marissa Krogmann" userId="d947f805-5955-4c43-a5c2-60811c714023" providerId="ADAL" clId="{CB5FDA37-C988-4A3C-9734-0DF5485146E4}" dt="2025-04-09T21:08:20.401" v="83" actId="20577"/>
        <pc:sldMkLst>
          <pc:docMk/>
          <pc:sldMk cId="3565256677" sldId="846"/>
        </pc:sldMkLst>
        <pc:picChg chg="add mod">
          <ac:chgData name="Marissa Krogmann" userId="d947f805-5955-4c43-a5c2-60811c714023" providerId="ADAL" clId="{CB5FDA37-C988-4A3C-9734-0DF5485146E4}" dt="2025-04-09T21:07:43.801" v="27" actId="27614"/>
          <ac:picMkLst>
            <pc:docMk/>
            <pc:sldMk cId="3565256677" sldId="846"/>
            <ac:picMk id="3" creationId="{03D9D246-309C-BE4D-1EC5-40D7CE2B7A8C}"/>
          </ac:picMkLst>
        </pc:picChg>
        <pc:picChg chg="del">
          <ac:chgData name="Marissa Krogmann" userId="d947f805-5955-4c43-a5c2-60811c714023" providerId="ADAL" clId="{CB5FDA37-C988-4A3C-9734-0DF5485146E4}" dt="2025-04-09T21:07:30.347" v="25" actId="478"/>
          <ac:picMkLst>
            <pc:docMk/>
            <pc:sldMk cId="3565256677" sldId="846"/>
            <ac:picMk id="5" creationId="{152CF321-54DF-EBA3-0913-D621F3C55CDA}"/>
          </ac:picMkLst>
        </pc:picChg>
      </pc:sldChg>
      <pc:sldChg chg="del">
        <pc:chgData name="Marissa Krogmann" userId="d947f805-5955-4c43-a5c2-60811c714023" providerId="ADAL" clId="{CB5FDA37-C988-4A3C-9734-0DF5485146E4}" dt="2025-04-09T21:08:54.878" v="85" actId="47"/>
        <pc:sldMkLst>
          <pc:docMk/>
          <pc:sldMk cId="3173415317" sldId="848"/>
        </pc:sldMkLst>
      </pc:sldChg>
      <pc:sldChg chg="del modNotesTx">
        <pc:chgData name="Marissa Krogmann" userId="d947f805-5955-4c43-a5c2-60811c714023" providerId="ADAL" clId="{CB5FDA37-C988-4A3C-9734-0DF5485146E4}" dt="2025-04-09T21:09:10.674" v="92" actId="47"/>
        <pc:sldMkLst>
          <pc:docMk/>
          <pc:sldMk cId="2811553197" sldId="849"/>
        </pc:sldMkLst>
      </pc:sldChg>
      <pc:sldChg chg="del">
        <pc:chgData name="Marissa Krogmann" userId="d947f805-5955-4c43-a5c2-60811c714023" providerId="ADAL" clId="{CB5FDA37-C988-4A3C-9734-0DF5485146E4}" dt="2025-04-09T21:08:40.755" v="84" actId="47"/>
        <pc:sldMkLst>
          <pc:docMk/>
          <pc:sldMk cId="3137393044" sldId="853"/>
        </pc:sldMkLst>
      </pc:sldChg>
      <pc:sldChg chg="del">
        <pc:chgData name="Marissa Krogmann" userId="d947f805-5955-4c43-a5c2-60811c714023" providerId="ADAL" clId="{CB5FDA37-C988-4A3C-9734-0DF5485146E4}" dt="2025-04-09T21:05:49.348" v="3" actId="47"/>
        <pc:sldMkLst>
          <pc:docMk/>
          <pc:sldMk cId="2627132815" sldId="857"/>
        </pc:sldMkLst>
      </pc:sldChg>
      <pc:sldChg chg="modSp mod ord">
        <pc:chgData name="Marissa Krogmann" userId="d947f805-5955-4c43-a5c2-60811c714023" providerId="ADAL" clId="{CB5FDA37-C988-4A3C-9734-0DF5485146E4}" dt="2025-04-09T21:19:20.505" v="466" actId="20577"/>
        <pc:sldMkLst>
          <pc:docMk/>
          <pc:sldMk cId="2892433368" sldId="875"/>
        </pc:sldMkLst>
        <pc:spChg chg="mod">
          <ac:chgData name="Marissa Krogmann" userId="d947f805-5955-4c43-a5c2-60811c714023" providerId="ADAL" clId="{CB5FDA37-C988-4A3C-9734-0DF5485146E4}" dt="2025-04-09T21:19:20.505" v="466" actId="20577"/>
          <ac:spMkLst>
            <pc:docMk/>
            <pc:sldMk cId="2892433368" sldId="875"/>
            <ac:spMk id="6" creationId="{72A1E130-2231-D707-FBCB-343202A7533B}"/>
          </ac:spMkLst>
        </pc:spChg>
      </pc:sldChg>
      <pc:sldChg chg="add mod modClrScheme chgLayout">
        <pc:chgData name="Marissa Krogmann" userId="d947f805-5955-4c43-a5c2-60811c714023" providerId="ADAL" clId="{CB5FDA37-C988-4A3C-9734-0DF5485146E4}" dt="2025-04-09T21:05:33.056" v="1" actId="700"/>
        <pc:sldMkLst>
          <pc:docMk/>
          <pc:sldMk cId="2225969291" sldId="876"/>
        </pc:sldMkLst>
      </pc:sldChg>
      <pc:sldChg chg="add">
        <pc:chgData name="Marissa Krogmann" userId="d947f805-5955-4c43-a5c2-60811c714023" providerId="ADAL" clId="{CB5FDA37-C988-4A3C-9734-0DF5485146E4}" dt="2025-04-09T21:06:01.576" v="10"/>
        <pc:sldMkLst>
          <pc:docMk/>
          <pc:sldMk cId="2080884133" sldId="877"/>
        </pc:sldMkLst>
      </pc:sldChg>
      <pc:sldChg chg="add">
        <pc:chgData name="Marissa Krogmann" userId="d947f805-5955-4c43-a5c2-60811c714023" providerId="ADAL" clId="{CB5FDA37-C988-4A3C-9734-0DF5485146E4}" dt="2025-04-09T21:06:04.576" v="11"/>
        <pc:sldMkLst>
          <pc:docMk/>
          <pc:sldMk cId="325497757" sldId="878"/>
        </pc:sldMkLst>
      </pc:sldChg>
      <pc:sldChg chg="add">
        <pc:chgData name="Marissa Krogmann" userId="d947f805-5955-4c43-a5c2-60811c714023" providerId="ADAL" clId="{CB5FDA37-C988-4A3C-9734-0DF5485146E4}" dt="2025-04-09T21:06:08.083" v="12"/>
        <pc:sldMkLst>
          <pc:docMk/>
          <pc:sldMk cId="3832967186" sldId="879"/>
        </pc:sldMkLst>
      </pc:sldChg>
      <pc:sldChg chg="add">
        <pc:chgData name="Marissa Krogmann" userId="d947f805-5955-4c43-a5c2-60811c714023" providerId="ADAL" clId="{CB5FDA37-C988-4A3C-9734-0DF5485146E4}" dt="2025-04-09T21:06:11.757" v="13"/>
        <pc:sldMkLst>
          <pc:docMk/>
          <pc:sldMk cId="2666030994" sldId="880"/>
        </pc:sldMkLst>
      </pc:sldChg>
      <pc:sldChg chg="modSp add mod">
        <pc:chgData name="Marissa Krogmann" userId="d947f805-5955-4c43-a5c2-60811c714023" providerId="ADAL" clId="{CB5FDA37-C988-4A3C-9734-0DF5485146E4}" dt="2025-04-09T21:06:51.381" v="21" actId="20577"/>
        <pc:sldMkLst>
          <pc:docMk/>
          <pc:sldMk cId="4265046099" sldId="881"/>
        </pc:sldMkLst>
        <pc:spChg chg="mod">
          <ac:chgData name="Marissa Krogmann" userId="d947f805-5955-4c43-a5c2-60811c714023" providerId="ADAL" clId="{CB5FDA37-C988-4A3C-9734-0DF5485146E4}" dt="2025-04-09T21:06:51.381" v="21" actId="20577"/>
          <ac:spMkLst>
            <pc:docMk/>
            <pc:sldMk cId="4265046099" sldId="881"/>
            <ac:spMk id="8" creationId="{EEFB4D62-DB09-E00A-4057-D34142956606}"/>
          </ac:spMkLst>
        </pc:spChg>
      </pc:sldChg>
      <pc:sldChg chg="add ord">
        <pc:chgData name="Marissa Krogmann" userId="d947f805-5955-4c43-a5c2-60811c714023" providerId="ADAL" clId="{CB5FDA37-C988-4A3C-9734-0DF5485146E4}" dt="2025-04-09T21:06:33.200" v="19"/>
        <pc:sldMkLst>
          <pc:docMk/>
          <pc:sldMk cId="3260168605" sldId="882"/>
        </pc:sldMkLst>
      </pc:sldChg>
      <pc:sldChg chg="add modNotesTx">
        <pc:chgData name="Marissa Krogmann" userId="d947f805-5955-4c43-a5c2-60811c714023" providerId="ADAL" clId="{CB5FDA37-C988-4A3C-9734-0DF5485146E4}" dt="2025-04-09T21:07:22.534" v="24" actId="20577"/>
        <pc:sldMkLst>
          <pc:docMk/>
          <pc:sldMk cId="2020129268" sldId="883"/>
        </pc:sldMkLst>
      </pc:sldChg>
      <pc:sldChg chg="addSp delSp modSp new mod modNotesTx">
        <pc:chgData name="Marissa Krogmann" userId="d947f805-5955-4c43-a5c2-60811c714023" providerId="ADAL" clId="{CB5FDA37-C988-4A3C-9734-0DF5485146E4}" dt="2025-04-10T16:09:10.863" v="1251" actId="20577"/>
        <pc:sldMkLst>
          <pc:docMk/>
          <pc:sldMk cId="672046282" sldId="884"/>
        </pc:sldMkLst>
        <pc:spChg chg="add mod">
          <ac:chgData name="Marissa Krogmann" userId="d947f805-5955-4c43-a5c2-60811c714023" providerId="ADAL" clId="{CB5FDA37-C988-4A3C-9734-0DF5485146E4}" dt="2025-04-10T16:08:00.998" v="972" actId="20577"/>
          <ac:spMkLst>
            <pc:docMk/>
            <pc:sldMk cId="672046282" sldId="884"/>
            <ac:spMk id="9" creationId="{5F20604A-CBB4-9898-D3ED-AC3DB734EF08}"/>
          </ac:spMkLst>
        </pc:spChg>
        <pc:picChg chg="add del mod">
          <ac:chgData name="Marissa Krogmann" userId="d947f805-5955-4c43-a5c2-60811c714023" providerId="ADAL" clId="{CB5FDA37-C988-4A3C-9734-0DF5485146E4}" dt="2025-04-10T16:07:11.040" v="875" actId="478"/>
          <ac:picMkLst>
            <pc:docMk/>
            <pc:sldMk cId="672046282" sldId="884"/>
            <ac:picMk id="3" creationId="{31A9340F-CC7E-D762-4D55-1C22A7CAA243}"/>
          </ac:picMkLst>
        </pc:picChg>
        <pc:picChg chg="add del mod">
          <ac:chgData name="Marissa Krogmann" userId="d947f805-5955-4c43-a5c2-60811c714023" providerId="ADAL" clId="{CB5FDA37-C988-4A3C-9734-0DF5485146E4}" dt="2025-04-10T16:07:11.040" v="875" actId="478"/>
          <ac:picMkLst>
            <pc:docMk/>
            <pc:sldMk cId="672046282" sldId="884"/>
            <ac:picMk id="5" creationId="{CE0E136B-FF90-084C-EBD8-215A5021CB4E}"/>
          </ac:picMkLst>
        </pc:picChg>
        <pc:picChg chg="add mod modCrop">
          <ac:chgData name="Marissa Krogmann" userId="d947f805-5955-4c43-a5c2-60811c714023" providerId="ADAL" clId="{CB5FDA37-C988-4A3C-9734-0DF5485146E4}" dt="2025-04-10T16:07:23.348" v="882" actId="732"/>
          <ac:picMkLst>
            <pc:docMk/>
            <pc:sldMk cId="672046282" sldId="884"/>
            <ac:picMk id="7" creationId="{B4F09FDA-11D1-834C-8F15-F98A6CAAA929}"/>
          </ac:picMkLst>
        </pc:picChg>
        <pc:picChg chg="add mod">
          <ac:chgData name="Marissa Krogmann" userId="d947f805-5955-4c43-a5c2-60811c714023" providerId="ADAL" clId="{CB5FDA37-C988-4A3C-9734-0DF5485146E4}" dt="2025-04-10T16:07:27.039" v="883"/>
          <ac:picMkLst>
            <pc:docMk/>
            <pc:sldMk cId="672046282" sldId="884"/>
            <ac:picMk id="8" creationId="{A236F98B-7D5A-3293-F050-D46C9AF8E3B9}"/>
          </ac:picMkLst>
        </pc:picChg>
      </pc:sldChg>
      <pc:sldChg chg="new del modNotesTx">
        <pc:chgData name="Marissa Krogmann" userId="d947f805-5955-4c43-a5c2-60811c714023" providerId="ADAL" clId="{CB5FDA37-C988-4A3C-9734-0DF5485146E4}" dt="2025-04-09T21:15:53.263" v="322" actId="47"/>
        <pc:sldMkLst>
          <pc:docMk/>
          <pc:sldMk cId="233469211" sldId="885"/>
        </pc:sldMkLst>
      </pc:sldChg>
      <pc:sldChg chg="addSp modSp new mod ord modNotesTx">
        <pc:chgData name="Marissa Krogmann" userId="d947f805-5955-4c43-a5c2-60811c714023" providerId="ADAL" clId="{CB5FDA37-C988-4A3C-9734-0DF5485146E4}" dt="2025-04-09T21:20:06.625" v="574"/>
        <pc:sldMkLst>
          <pc:docMk/>
          <pc:sldMk cId="644422986" sldId="886"/>
        </pc:sldMkLst>
        <pc:spChg chg="add mod">
          <ac:chgData name="Marissa Krogmann" userId="d947f805-5955-4c43-a5c2-60811c714023" providerId="ADAL" clId="{CB5FDA37-C988-4A3C-9734-0DF5485146E4}" dt="2025-04-09T21:17:54.803" v="442"/>
          <ac:spMkLst>
            <pc:docMk/>
            <pc:sldMk cId="644422986" sldId="886"/>
            <ac:spMk id="5" creationId="{CCA1917A-89FD-85F4-221F-559F1AF0B65A}"/>
          </ac:spMkLst>
        </pc:spChg>
        <pc:picChg chg="add mod modCrop">
          <ac:chgData name="Marissa Krogmann" userId="d947f805-5955-4c43-a5c2-60811c714023" providerId="ADAL" clId="{CB5FDA37-C988-4A3C-9734-0DF5485146E4}" dt="2025-04-09T21:16:59.467" v="330" actId="732"/>
          <ac:picMkLst>
            <pc:docMk/>
            <pc:sldMk cId="644422986" sldId="886"/>
            <ac:picMk id="3" creationId="{DCF6AB50-B740-6123-8055-4FEA9F173971}"/>
          </ac:picMkLst>
        </pc:picChg>
        <pc:picChg chg="add mod">
          <ac:chgData name="Marissa Krogmann" userId="d947f805-5955-4c43-a5c2-60811c714023" providerId="ADAL" clId="{CB5FDA37-C988-4A3C-9734-0DF5485146E4}" dt="2025-04-09T21:17:46.786" v="437" actId="14100"/>
          <ac:picMkLst>
            <pc:docMk/>
            <pc:sldMk cId="644422986" sldId="886"/>
            <ac:picMk id="4" creationId="{9821A118-19C1-F4C5-9202-9C49B3858A7D}"/>
          </ac:picMkLst>
        </pc:picChg>
      </pc:sldChg>
      <pc:sldChg chg="new del">
        <pc:chgData name="Marissa Krogmann" userId="d947f805-5955-4c43-a5c2-60811c714023" providerId="ADAL" clId="{CB5FDA37-C988-4A3C-9734-0DF5485146E4}" dt="2025-04-09T21:11:39.703" v="192" actId="47"/>
        <pc:sldMkLst>
          <pc:docMk/>
          <pc:sldMk cId="1604762665" sldId="88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2F42E9-B429-7F47-8A95-0855803C08E2}"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783666-7838-964F-98E8-13F3DBB30284}" type="slidenum">
              <a:rPr lang="en-US" smtClean="0"/>
              <a:t>‹#›</a:t>
            </a:fld>
            <a:endParaRPr lang="en-US"/>
          </a:p>
        </p:txBody>
      </p:sp>
    </p:spTree>
    <p:extLst>
      <p:ext uri="{BB962C8B-B14F-4D97-AF65-F5344CB8AC3E}">
        <p14:creationId xmlns:p14="http://schemas.microsoft.com/office/powerpoint/2010/main" val="205766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divinesaviorchurchnorthcollincounty/"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facebook.com/foundationlutheran?__cft__%5b0%5d=AZVcodDS1kA4_y0JefzxtNyeC1djW1VdXvAEA9FgDwYGhhdFrhFP-ih0jI7MkZhY-EvXqVCCQWSXGhrl8W3e51y0lyS6Qj--C_bpdUob2wAn7fzO3OYG4g_TS7WDBTYlm8LzyCsLYgX5l0PpeRhKpy7pL-TL19NBNNxtSBksOywi2P9-15Hwi3hUiKKT-mevOxdHx4GAbv_UWKyS0TfMAfEH&amp;__tn__=-%5dK-R"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wels.net/cef?fbclid=IwZXh0bgNhZW0CMTAAAR1SGW5uVxMMcXiQsSN2JDtOs_k6Ed6sk21Qaxw8uX-RmfhpTdLN5aZFEhc_aem_AbR79lhSSZYmaXNlpSbtQsjISkmc23KdVQbwL_RdRPQHbg28hxpDG_AjRugwhTItXV6MHxeIpLrw7tuUXWoGQ9-c"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christalone.com/"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divinesaviorchurch.com/dscspl/"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els.net/missionjourneys/"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dirty="0">
                <a:solidFill>
                  <a:srgbClr val="666666"/>
                </a:solidFill>
                <a:effectLst/>
                <a:latin typeface="+mn-lt"/>
              </a:rPr>
              <a:t>At the 2021 Synod Convention, delegates enthusiastically approved a WELS Home Missions initiative to plant 100 home mission churches and enhance 75 ministries in 10 years beginning in 2023. During the same time, we want to support 75 enhancement grants to help existing congregations reach more souls, often in other cultures.</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a:t>
            </a:fld>
            <a:endParaRPr lang="en-US"/>
          </a:p>
        </p:txBody>
      </p:sp>
    </p:spTree>
    <p:extLst>
      <p:ext uri="{BB962C8B-B14F-4D97-AF65-F5344CB8AC3E}">
        <p14:creationId xmlns:p14="http://schemas.microsoft.com/office/powerpoint/2010/main" val="3964321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rPr>
              <a:t>So how does it work?</a:t>
            </a:r>
          </a:p>
        </p:txBody>
      </p:sp>
      <p:sp>
        <p:nvSpPr>
          <p:cNvPr id="4" name="Slide Number Placeholder 3"/>
          <p:cNvSpPr>
            <a:spLocks noGrp="1"/>
          </p:cNvSpPr>
          <p:nvPr>
            <p:ph type="sldNum" sz="quarter" idx="5"/>
          </p:nvPr>
        </p:nvSpPr>
        <p:spPr/>
        <p:txBody>
          <a:bodyPr/>
          <a:lstStyle/>
          <a:p>
            <a:fld id="{16783666-7838-964F-98E8-13F3DBB30284}" type="slidenum">
              <a:rPr lang="en-US" smtClean="0"/>
              <a:t>10</a:t>
            </a:fld>
            <a:endParaRPr lang="en-US"/>
          </a:p>
        </p:txBody>
      </p:sp>
    </p:spTree>
    <p:extLst>
      <p:ext uri="{BB962C8B-B14F-4D97-AF65-F5344CB8AC3E}">
        <p14:creationId xmlns:p14="http://schemas.microsoft.com/office/powerpoint/2010/main" val="2959002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243342"/>
                </a:solidFill>
                <a:effectLst/>
                <a:latin typeface="+mn-lt"/>
              </a:rPr>
              <a:t>FOR PRESENTERS: I would recommend including a group photo of the DMB where you’re presenting for this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dirty="0">
              <a:solidFill>
                <a:srgbClr val="243342"/>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effectLst/>
                <a:highlight>
                  <a:srgbClr val="FBFAF3"/>
                </a:highlight>
                <a:latin typeface="+mn-lt"/>
              </a:rPr>
              <a:t>District mission boards (DMB)</a:t>
            </a:r>
            <a:r>
              <a:rPr lang="en-US" sz="1100" b="0" i="0" dirty="0">
                <a:solidFill>
                  <a:srgbClr val="666666"/>
                </a:solidFill>
                <a:effectLst/>
                <a:highlight>
                  <a:srgbClr val="FBFAF3"/>
                </a:highlight>
                <a:latin typeface="+mn-lt"/>
              </a:rPr>
              <a:t> are the heart and core of Home Missions. They are the “boots on the ground” as they support existing home mission churches and work with area congregations to identify locations to plant new churches throughout their district. This group of 2-4 pastor and 2-4 laymen volunteers helps build a solid foundation for each new mission start and shepherds these new churches and their pastors on their path from starting a new mission to being a self-supporting church. Learn more at </a:t>
            </a:r>
            <a:r>
              <a:rPr lang="en-US" sz="1100" b="1" i="0" dirty="0">
                <a:solidFill>
                  <a:srgbClr val="666666"/>
                </a:solidFill>
                <a:effectLst/>
                <a:highlight>
                  <a:srgbClr val="FBFAF3"/>
                </a:highlight>
                <a:latin typeface="+mn-lt"/>
              </a:rPr>
              <a:t>wels100in10.net/timeline/</a:t>
            </a:r>
            <a:r>
              <a:rPr lang="en-US" sz="1100" b="1" i="0" dirty="0" err="1">
                <a:solidFill>
                  <a:srgbClr val="666666"/>
                </a:solidFill>
                <a:effectLst/>
                <a:highlight>
                  <a:srgbClr val="FBFAF3"/>
                </a:highlight>
                <a:latin typeface="+mn-lt"/>
              </a:rPr>
              <a:t>dmb</a:t>
            </a:r>
            <a:r>
              <a:rPr lang="en-US" sz="1100" b="0" i="0" dirty="0">
                <a:solidFill>
                  <a:srgbClr val="666666"/>
                </a:solidFill>
                <a:effectLst/>
                <a:highlight>
                  <a:srgbClr val="FBFAF3"/>
                </a:highlight>
                <a:latin typeface="+mn-lt"/>
              </a:rPr>
              <a:t>.</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11</a:t>
            </a:fld>
            <a:endParaRPr lang="en-US"/>
          </a:p>
        </p:txBody>
      </p:sp>
    </p:spTree>
    <p:extLst>
      <p:ext uri="{BB962C8B-B14F-4D97-AF65-F5344CB8AC3E}">
        <p14:creationId xmlns:p14="http://schemas.microsoft.com/office/powerpoint/2010/main" val="4144179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r>
              <a:rPr lang="en-US" sz="1100" b="0" i="0" dirty="0">
                <a:solidFill>
                  <a:srgbClr val="666666"/>
                </a:solidFill>
                <a:effectLst/>
                <a:highlight>
                  <a:srgbClr val="FBFAF3"/>
                </a:highlight>
                <a:latin typeface="+mn-lt"/>
              </a:rPr>
              <a:t>District mission boards (DMBs) and home mission churches are supported by three home mission counselors. They work with the DMBs to find, evaluate, and develop new home mission locations. They also provide onsite assistance to home mission congregations and counseling and training to the new missionaries who are called to serve them. This support is crucial in guiding mission churches on the way to becoming self-supporting congregations. WELS Home Missions also works with three specialized mission counselors that assist congregations with Hispanic, Asian, and Campus Ministry outreach.</a:t>
            </a:r>
          </a:p>
          <a:p>
            <a:endParaRPr lang="en-US" sz="1100" b="0" i="0" dirty="0">
              <a:solidFill>
                <a:srgbClr val="000000"/>
              </a:solidFill>
              <a:effectLst/>
              <a:latin typeface="+mn-lt"/>
            </a:endParaRPr>
          </a:p>
          <a:p>
            <a:r>
              <a:rPr lang="en-US" sz="1100" b="1" i="0" dirty="0">
                <a:solidFill>
                  <a:srgbClr val="000000"/>
                </a:solidFill>
                <a:effectLst/>
                <a:latin typeface="+mn-lt"/>
              </a:rPr>
              <a:t>Pictured (from left to right):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Rev. Neil Birkholz, North American Asian Ministry Consultant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Rev. Tim Flunker, Hispanic Outreach Consultant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Rev. Wayne Uhlhorn, Mission Counselor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Rev. Mark Birkholz, Mission Counselor</a:t>
            </a:r>
          </a:p>
          <a:p>
            <a:pPr marL="171450" indent="-171450">
              <a:buFont typeface="Arial" panose="020B0604020202020204" pitchFamily="34" charset="0"/>
              <a:buChar char="•"/>
            </a:pPr>
            <a:r>
              <a:rPr lang="en-US" sz="1100" b="0" i="0" dirty="0">
                <a:solidFill>
                  <a:srgbClr val="000000"/>
                </a:solidFill>
                <a:effectLst/>
                <a:latin typeface="+mn-lt"/>
              </a:rPr>
              <a:t>Rev. Matt Vogt, Mission Counselor, </a:t>
            </a:r>
          </a:p>
          <a:p>
            <a:pPr marL="171450" indent="-171450">
              <a:buFont typeface="Arial" panose="020B0604020202020204" pitchFamily="34" charset="0"/>
              <a:buChar char="•"/>
            </a:pPr>
            <a:r>
              <a:rPr lang="en-US" sz="1100" b="0" i="0" dirty="0">
                <a:solidFill>
                  <a:srgbClr val="000000"/>
                </a:solidFill>
                <a:effectLst/>
                <a:latin typeface="+mn-lt"/>
              </a:rPr>
              <a:t>Rev. Dan Lindner, Campus Ministry Mission Counselor</a:t>
            </a:r>
          </a:p>
        </p:txBody>
      </p:sp>
      <p:sp>
        <p:nvSpPr>
          <p:cNvPr id="4" name="Slide Number Placeholder 3"/>
          <p:cNvSpPr>
            <a:spLocks noGrp="1"/>
          </p:cNvSpPr>
          <p:nvPr>
            <p:ph type="sldNum" sz="quarter" idx="5"/>
          </p:nvPr>
        </p:nvSpPr>
        <p:spPr/>
        <p:txBody>
          <a:bodyPr/>
          <a:lstStyle/>
          <a:p>
            <a:fld id="{16783666-7838-964F-98E8-13F3DBB30284}" type="slidenum">
              <a:rPr lang="en-US" smtClean="0"/>
              <a:t>12</a:t>
            </a:fld>
            <a:endParaRPr lang="en-US"/>
          </a:p>
        </p:txBody>
      </p:sp>
    </p:spTree>
    <p:extLst>
      <p:ext uri="{BB962C8B-B14F-4D97-AF65-F5344CB8AC3E}">
        <p14:creationId xmlns:p14="http://schemas.microsoft.com/office/powerpoint/2010/main" val="3203281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defTabSz="931774">
              <a:defRPr/>
            </a:pPr>
            <a:r>
              <a:rPr lang="en-US" sz="1100" b="1" dirty="0">
                <a:solidFill>
                  <a:srgbClr val="000000"/>
                </a:solidFill>
              </a:rPr>
              <a:t>Pictured: </a:t>
            </a:r>
          </a:p>
          <a:p>
            <a:pPr marL="174708" indent="-174708" defTabSz="931774">
              <a:buFont typeface="Arial" panose="020B0604020202020204" pitchFamily="34" charset="0"/>
              <a:buChar char="•"/>
              <a:defRPr/>
            </a:pPr>
            <a:r>
              <a:rPr lang="en-US" sz="1100" b="1" dirty="0">
                <a:solidFill>
                  <a:srgbClr val="000000"/>
                </a:solidFill>
              </a:rPr>
              <a:t>Left: </a:t>
            </a:r>
            <a:r>
              <a:rPr lang="en-US" sz="1100" dirty="0">
                <a:solidFill>
                  <a:srgbClr val="000000"/>
                </a:solidFill>
              </a:rPr>
              <a:t>Church Planter Intensive, August 2024</a:t>
            </a:r>
          </a:p>
          <a:p>
            <a:pPr marL="174708" indent="-174708" defTabSz="931774">
              <a:buFont typeface="Arial" panose="020B0604020202020204" pitchFamily="34" charset="0"/>
              <a:buChar char="•"/>
              <a:defRPr/>
            </a:pPr>
            <a:r>
              <a:rPr lang="en-US" sz="1100" b="1" dirty="0">
                <a:solidFill>
                  <a:srgbClr val="050505"/>
                </a:solidFill>
              </a:rPr>
              <a:t>Right: </a:t>
            </a:r>
            <a:r>
              <a:rPr lang="en-US" sz="1100" dirty="0">
                <a:solidFill>
                  <a:srgbClr val="050505"/>
                </a:solidFill>
              </a:rPr>
              <a:t>Home Missionary Cale Mead (left) from Christ the Rock in Canton, GA, with his mentor Steven Prahl (Foundation, Payton, CO) during a visit leading up to their worship launch in October 2023.</a:t>
            </a:r>
            <a:endParaRPr lang="en-US" sz="1100" dirty="0">
              <a:solidFill>
                <a:srgbClr val="000000"/>
              </a:solidFill>
            </a:endParaRPr>
          </a:p>
          <a:p>
            <a:pPr defTabSz="931774">
              <a:defRPr/>
            </a:pPr>
            <a:endParaRPr lang="en-US" sz="1100" dirty="0">
              <a:solidFill>
                <a:srgbClr val="000000"/>
              </a:solidFill>
            </a:endParaRPr>
          </a:p>
          <a:p>
            <a:pPr defTabSz="931774">
              <a:defRPr/>
            </a:pPr>
            <a:r>
              <a:rPr lang="en-US" sz="1100" dirty="0">
                <a:solidFill>
                  <a:srgbClr val="000000"/>
                </a:solidFill>
              </a:rPr>
              <a:t>New church planters are not left to fend on their own! </a:t>
            </a:r>
          </a:p>
          <a:p>
            <a:pPr defTabSz="931774">
              <a:defRPr/>
            </a:pPr>
            <a:endParaRPr lang="en-US" sz="1100" dirty="0">
              <a:solidFill>
                <a:srgbClr val="000000"/>
              </a:solidFill>
            </a:endParaRPr>
          </a:p>
          <a:p>
            <a:pPr>
              <a:lnSpc>
                <a:spcPct val="107000"/>
              </a:lnSpc>
              <a:spcAft>
                <a:spcPts val="815"/>
              </a:spcAft>
            </a:pPr>
            <a:r>
              <a:rPr lang="en-US" sz="1600" b="0" i="0" dirty="0">
                <a:solidFill>
                  <a:srgbClr val="666666"/>
                </a:solidFill>
                <a:effectLst/>
                <a:latin typeface="lora" pitchFamily="2" charset="0"/>
              </a:rPr>
              <a:t>Brand new church planters gather together with experienced home missionaries for a Church Planter Intensive at Carbon Valley Lutheran Church in Firestone, Colo. </a:t>
            </a:r>
            <a:r>
              <a:rPr lang="en-US" sz="1100" dirty="0">
                <a:solidFill>
                  <a:srgbClr val="C00000"/>
                </a:solidFill>
                <a:ea typeface="Calibri" panose="020F0502020204030204" pitchFamily="34" charset="0"/>
                <a:cs typeface="Calibri" panose="020F0502020204030204" pitchFamily="34" charset="0"/>
              </a:rPr>
              <a:t>The most recent one occurred in August 2024. </a:t>
            </a:r>
            <a:r>
              <a:rPr lang="en-US" sz="1600" b="0" i="0" dirty="0">
                <a:solidFill>
                  <a:srgbClr val="666666"/>
                </a:solidFill>
                <a:effectLst/>
                <a:latin typeface="lora" pitchFamily="2" charset="0"/>
              </a:rPr>
              <a:t>Experienced church planter Jared Oldenburg (Eternal Rock – Castle Rock, Colo.) developed the program and Home Missionary Matt Rothe (The Way – Fredericksburg, Va.) now leads the training. This extended weekend seminar encourages and equips pastors who are called to plant brand new home mission churches. </a:t>
            </a:r>
            <a:r>
              <a:rPr lang="en-US" sz="1100" dirty="0">
                <a:solidFill>
                  <a:srgbClr val="000000"/>
                </a:solidFill>
              </a:rPr>
              <a:t>The purpose of this event is to: </a:t>
            </a:r>
          </a:p>
          <a:p>
            <a:pPr defTabSz="931774">
              <a:defRPr/>
            </a:pPr>
            <a:endParaRPr lang="en-US" sz="1100" dirty="0">
              <a:solidFill>
                <a:srgbClr val="000000"/>
              </a:solidFill>
            </a:endParaRPr>
          </a:p>
          <a:p>
            <a:pPr marL="349415" indent="-349415">
              <a:buFont typeface="Arial" panose="020B0604020202020204" pitchFamily="34" charset="0"/>
              <a:buChar char="•"/>
            </a:pPr>
            <a:r>
              <a:rPr lang="en-US" sz="1100" dirty="0">
                <a:solidFill>
                  <a:srgbClr val="1E1919"/>
                </a:solidFill>
              </a:rPr>
              <a:t>Talk through church planting principals.</a:t>
            </a:r>
          </a:p>
          <a:p>
            <a:pPr marL="349415" indent="-349415">
              <a:buFont typeface="Arial" panose="020B0604020202020204" pitchFamily="34" charset="0"/>
              <a:buChar char="•"/>
            </a:pPr>
            <a:r>
              <a:rPr lang="en-US" sz="1100" dirty="0">
                <a:solidFill>
                  <a:srgbClr val="1E1919"/>
                </a:solidFill>
              </a:rPr>
              <a:t>Be a sounding board to new missionaries and their unique situations.</a:t>
            </a:r>
          </a:p>
          <a:p>
            <a:pPr marL="349415" indent="-349415">
              <a:buFont typeface="Arial" panose="020B0604020202020204" pitchFamily="34" charset="0"/>
              <a:buChar char="•"/>
            </a:pPr>
            <a:r>
              <a:rPr lang="en-US" sz="1100" dirty="0">
                <a:solidFill>
                  <a:srgbClr val="1E1919"/>
                </a:solidFill>
              </a:rPr>
              <a:t>Give the missionary a chance to think about</a:t>
            </a:r>
            <a:r>
              <a:rPr lang="en-US" sz="1100" i="1" dirty="0">
                <a:solidFill>
                  <a:srgbClr val="1E1919"/>
                </a:solidFill>
              </a:rPr>
              <a:t> all </a:t>
            </a:r>
            <a:r>
              <a:rPr lang="en-US" sz="1100" dirty="0">
                <a:solidFill>
                  <a:srgbClr val="1E1919"/>
                </a:solidFill>
              </a:rPr>
              <a:t>aspects of starting a church</a:t>
            </a:r>
          </a:p>
          <a:p>
            <a:pPr marL="349415" indent="-349415">
              <a:buFont typeface="Arial" panose="020B0604020202020204" pitchFamily="34" charset="0"/>
              <a:buChar char="•"/>
            </a:pPr>
            <a:r>
              <a:rPr lang="en-US" sz="1100" dirty="0">
                <a:solidFill>
                  <a:srgbClr val="1E1919"/>
                </a:solidFill>
              </a:rPr>
              <a:t>Encourage the missionary to make decisions and plans based on the core group, community and place God has placed him. In other words, don’t copy, but instead learn to lead intuitively.</a:t>
            </a:r>
          </a:p>
          <a:p>
            <a:pPr marL="349415" indent="-349415">
              <a:buFont typeface="Arial" panose="020B0604020202020204" pitchFamily="34" charset="0"/>
              <a:buChar char="•"/>
            </a:pPr>
            <a:r>
              <a:rPr lang="en-US" sz="1100" dirty="0">
                <a:solidFill>
                  <a:srgbClr val="1E1919"/>
                </a:solidFill>
              </a:rPr>
              <a:t>Help the missionary establish some big picture benchmarks/activities.</a:t>
            </a:r>
          </a:p>
          <a:p>
            <a:pPr marL="349415" indent="-349415">
              <a:buFont typeface="Arial" panose="020B0604020202020204" pitchFamily="34" charset="0"/>
              <a:buChar char="•"/>
            </a:pPr>
            <a:r>
              <a:rPr lang="en-US" sz="1100" dirty="0">
                <a:solidFill>
                  <a:srgbClr val="1E1919"/>
                </a:solidFill>
              </a:rPr>
              <a:t>Offer encouragement by openly sharing what it’s like to be a church planter</a:t>
            </a:r>
          </a:p>
          <a:p>
            <a:pPr marL="349415" indent="-349415">
              <a:buFont typeface="Arial" panose="020B0604020202020204" pitchFamily="34" charset="0"/>
              <a:buChar char="•"/>
            </a:pPr>
            <a:r>
              <a:rPr lang="en-US" sz="1100" dirty="0">
                <a:solidFill>
                  <a:srgbClr val="1E1919"/>
                </a:solidFill>
              </a:rPr>
              <a:t>Provide the opportunity for a new missionary to network with other missionaries.</a:t>
            </a:r>
            <a:endParaRPr lang="en-US" sz="1100" dirty="0">
              <a:solidFill>
                <a:srgbClr val="C00000"/>
              </a:solidFill>
              <a:ea typeface="Calibri" panose="020F0502020204030204" pitchFamily="34" charset="0"/>
              <a:cs typeface="Calibri" panose="020F0502020204030204" pitchFamily="34" charset="0"/>
            </a:endParaRPr>
          </a:p>
          <a:p>
            <a:pPr>
              <a:lnSpc>
                <a:spcPct val="107000"/>
              </a:lnSpc>
              <a:spcAft>
                <a:spcPts val="815"/>
              </a:spcAft>
            </a:pPr>
            <a:endParaRPr lang="en-US" sz="1100" dirty="0">
              <a:solidFill>
                <a:srgbClr val="C00000"/>
              </a:solidFill>
              <a:ea typeface="Calibri" panose="020F0502020204030204" pitchFamily="34" charset="0"/>
              <a:cs typeface="Calibri" panose="020F0502020204030204" pitchFamily="34" charset="0"/>
            </a:endParaRPr>
          </a:p>
          <a:p>
            <a:pPr algn="just" fontAlgn="base"/>
            <a:r>
              <a:rPr lang="en-US" sz="1600" b="0" i="0" dirty="0">
                <a:solidFill>
                  <a:srgbClr val="666666"/>
                </a:solidFill>
                <a:effectLst/>
                <a:latin typeface="lora" pitchFamily="2" charset="0"/>
              </a:rPr>
              <a:t>After the intensive, new church planters are paired with a coach from an established mission church to guide them for their first two years of launching a new church. Home Missionary Joel Schulz (Divine Savior – Delray Beach, Fla.) leads that portion of the program.</a:t>
            </a:r>
          </a:p>
          <a:p>
            <a:pPr algn="just" fontAlgn="base"/>
            <a:endParaRPr lang="en-US" sz="1600" b="0" i="0" dirty="0">
              <a:solidFill>
                <a:srgbClr val="666666"/>
              </a:solidFill>
              <a:effectLst/>
              <a:latin typeface="lora" pitchFamily="2" charset="0"/>
            </a:endParaRPr>
          </a:p>
          <a:p>
            <a:pPr algn="just" fontAlgn="base"/>
            <a:r>
              <a:rPr lang="en-US" sz="1600" b="0" i="0" dirty="0">
                <a:solidFill>
                  <a:srgbClr val="666666"/>
                </a:solidFill>
                <a:effectLst/>
                <a:latin typeface="lora" pitchFamily="2" charset="0"/>
              </a:rPr>
              <a:t>Both the Church Planter Intensive and the coaching program are sponsored and encouraged by WELS Home Missions.</a:t>
            </a:r>
          </a:p>
          <a:p>
            <a:pPr>
              <a:lnSpc>
                <a:spcPct val="107000"/>
              </a:lnSpc>
              <a:spcAft>
                <a:spcPts val="815"/>
              </a:spcAft>
            </a:pPr>
            <a:endParaRPr lang="en-US" sz="1100" dirty="0">
              <a:ea typeface="Calibri" panose="020F0502020204030204" pitchFamily="34" charset="0"/>
              <a:cs typeface="Times New Roman" panose="02020603050405020304" pitchFamily="18" charset="0"/>
            </a:endParaRPr>
          </a:p>
          <a:p>
            <a:pPr>
              <a:lnSpc>
                <a:spcPct val="107000"/>
              </a:lnSpc>
              <a:spcAft>
                <a:spcPts val="815"/>
              </a:spcAft>
            </a:pPr>
            <a:r>
              <a:rPr lang="en-US" sz="1100" dirty="0">
                <a:solidFill>
                  <a:srgbClr val="C00000"/>
                </a:solidFill>
                <a:ea typeface="Calibri" panose="020F0502020204030204" pitchFamily="34" charset="0"/>
                <a:cs typeface="Calibri" panose="020F0502020204030204" pitchFamily="34" charset="0"/>
              </a:rPr>
              <a:t>“As much as Church Planter Intensive was able to ground me, set our ministry on a good path, and send us out with valuable information, the coaching program is now my lifeline in an ongoing way. My coach is the most-accessible avenue to bounce ideas off, get input from, and help me grow as a pastor.” – Rev. Joe Lindloff, church planter in Marquette, Mich.</a:t>
            </a:r>
            <a:endParaRPr lang="en-US" sz="11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4985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33333"/>
                </a:solidFill>
                <a:effectLst/>
                <a:latin typeface="lato" panose="020F0502020204030203" pitchFamily="34" charset="0"/>
              </a:rPr>
              <a:t>WELS Missions welcomes Mark Gabb as the new administrator for WELS Home Missions. Gabb began serving in this role in January following a vacancy in the position since spring 2022, when previous administrator Keith Free accepted a call to parish ministry. Gabb was formally installed as the Home Missions administrator Wed., Jan. 31, at the WELS Center for Mission and Ministry weekly chapel service. Gabb is not new to the work of WELS Home Missions. He has served as a member of the Board for Home Missions for ten years and as chairman for three, taking on additional leadership responsibilities during the vacancy.</a:t>
            </a:r>
          </a:p>
        </p:txBody>
      </p:sp>
      <p:sp>
        <p:nvSpPr>
          <p:cNvPr id="4" name="Slide Number Placeholder 3"/>
          <p:cNvSpPr>
            <a:spLocks noGrp="1"/>
          </p:cNvSpPr>
          <p:nvPr>
            <p:ph type="sldNum" sz="quarter" idx="5"/>
          </p:nvPr>
        </p:nvSpPr>
        <p:spPr/>
        <p:txBody>
          <a:bodyPr/>
          <a:lstStyle/>
          <a:p>
            <a:fld id="{16783666-7838-964F-98E8-13F3DBB30284}" type="slidenum">
              <a:rPr lang="en-US" smtClean="0"/>
              <a:t>14</a:t>
            </a:fld>
            <a:endParaRPr lang="en-US"/>
          </a:p>
        </p:txBody>
      </p:sp>
    </p:spTree>
    <p:extLst>
      <p:ext uri="{BB962C8B-B14F-4D97-AF65-F5344CB8AC3E}">
        <p14:creationId xmlns:p14="http://schemas.microsoft.com/office/powerpoint/2010/main" val="3934839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dirty="0">
                <a:solidFill>
                  <a:srgbClr val="243342"/>
                </a:solidFill>
                <a:effectLst/>
                <a:latin typeface="+mn-lt"/>
              </a:rPr>
              <a:t>No community is the same. No core group is the same. No soul is the same. But we know that all people have the same need for a Savior from sin. Those differences mean that no home mission church starts the same way or follows the same path to maturity. However, we pray that all WELS home mission churches contribute in their own unique way to the ultimate outcome: winning souls for Jesus through the proclamation of the gospel.</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15</a:t>
            </a:fld>
            <a:endParaRPr lang="en-US"/>
          </a:p>
        </p:txBody>
      </p:sp>
    </p:spTree>
    <p:extLst>
      <p:ext uri="{BB962C8B-B14F-4D97-AF65-F5344CB8AC3E}">
        <p14:creationId xmlns:p14="http://schemas.microsoft.com/office/powerpoint/2010/main" val="791783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rPr>
              <a:t>Where it all begins. </a:t>
            </a:r>
          </a:p>
          <a:p>
            <a:endParaRPr lang="en-US" sz="11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mn-lt"/>
                <a:ea typeface="Arial" charset="0"/>
                <a:cs typeface="Arial" charset="0"/>
              </a:rPr>
              <a:t>When an area with possible mission potential is identified, the local WELS members work with their DMB and mission counselor to survey the area. They look at demographic data, explore the area, and conduct personal interviews with community members, local government leaders, other church leaders, etc. At that point they determine if the mission location is a viable option and begin to document potential mission strategies.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bg1"/>
              </a:solidFill>
              <a:latin typeface="+mn-lt"/>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mn-lt"/>
                <a:ea typeface="Arial" charset="0"/>
                <a:cs typeface="Arial" charset="0"/>
              </a:rPr>
              <a:t>At the same time, attention is given to “planting a mission mindset to plant missions”. The core group meets for evangelism/mission-themed Bible studies, they often participate in evangelism training by Praise and Proclaim, and they begin diving into community outreach events to begin making a name for themselves in the community and to practice their personal evangelism.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bg1"/>
              </a:solidFill>
              <a:latin typeface="+mn-lt"/>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mn-lt"/>
                <a:ea typeface="Arial" charset="0"/>
                <a:cs typeface="Arial" charset="0"/>
              </a:rPr>
              <a:t>Once ready, the core group will work with their DMB and mission counselor to begin developing their new start request and full ministry plan. </a:t>
            </a:r>
          </a:p>
        </p:txBody>
      </p:sp>
      <p:sp>
        <p:nvSpPr>
          <p:cNvPr id="4" name="Slide Number Placeholder 3"/>
          <p:cNvSpPr>
            <a:spLocks noGrp="1"/>
          </p:cNvSpPr>
          <p:nvPr>
            <p:ph type="sldNum" sz="quarter" idx="5"/>
          </p:nvPr>
        </p:nvSpPr>
        <p:spPr/>
        <p:txBody>
          <a:bodyPr/>
          <a:lstStyle/>
          <a:p>
            <a:fld id="{16783666-7838-964F-98E8-13F3DBB30284}" type="slidenum">
              <a:rPr lang="en-US" smtClean="0"/>
              <a:t>16</a:t>
            </a:fld>
            <a:endParaRPr lang="en-US"/>
          </a:p>
        </p:txBody>
      </p:sp>
    </p:spTree>
    <p:extLst>
      <p:ext uri="{BB962C8B-B14F-4D97-AF65-F5344CB8AC3E}">
        <p14:creationId xmlns:p14="http://schemas.microsoft.com/office/powerpoint/2010/main" val="1924750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666666"/>
                </a:solidFill>
                <a:effectLst/>
                <a:latin typeface="+mn-lt"/>
              </a:rPr>
              <a:t>View our interactive Google map found at wels100in10.net to see where your district mission board is exploring outreach in your district. Anything in “blue” indicates an exploratory mission. District mission boards and mission counselors work with exploratory missions to develop a core group of members and begin Bible study and initial outreach before coming to the Board for Home Missions for official home mission status. These missions are not currently approved but are preparing the groundwork needed for their formal ministry request to the Board for Home Missions. Each request is thoroughly vetted and either prioritized, deferred, or denied. Prioritized requests are authorized as funding is available. Please note that there might be some exploratory missions on this list that will not end up receiving home mission status after the review process.</a:t>
            </a:r>
          </a:p>
        </p:txBody>
      </p:sp>
      <p:sp>
        <p:nvSpPr>
          <p:cNvPr id="4" name="Slide Number Placeholder 3"/>
          <p:cNvSpPr>
            <a:spLocks noGrp="1"/>
          </p:cNvSpPr>
          <p:nvPr>
            <p:ph type="sldNum" sz="quarter" idx="5"/>
          </p:nvPr>
        </p:nvSpPr>
        <p:spPr/>
        <p:txBody>
          <a:bodyPr/>
          <a:lstStyle/>
          <a:p>
            <a:fld id="{16783666-7838-964F-98E8-13F3DBB30284}" type="slidenum">
              <a:rPr lang="en-US" smtClean="0"/>
              <a:t>17</a:t>
            </a:fld>
            <a:endParaRPr lang="en-US"/>
          </a:p>
        </p:txBody>
      </p:sp>
    </p:spTree>
    <p:extLst>
      <p:ext uri="{BB962C8B-B14F-4D97-AF65-F5344CB8AC3E}">
        <p14:creationId xmlns:p14="http://schemas.microsoft.com/office/powerpoint/2010/main" val="4148146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solidFill>
                  <a:schemeClr val="bg1"/>
                </a:solidFill>
                <a:latin typeface="+mn-lt"/>
                <a:ea typeface="Arial" charset="0"/>
                <a:cs typeface="Arial" charset="0"/>
              </a:rPr>
              <a:t>The District Mission Board (DMB) and mission counselor works with potential home missions to develop a new start ministry request that gets submitted to the WELS Board for Home Missions (BHM). </a:t>
            </a:r>
            <a:endParaRPr lang="en-US" sz="1100" b="0" i="0" dirty="0">
              <a:solidFill>
                <a:srgbClr val="333333"/>
              </a:solidFill>
              <a:effectLst/>
              <a:latin typeface="+mn-lt"/>
            </a:endParaRPr>
          </a:p>
          <a:p>
            <a:endParaRPr lang="en-US" sz="1100" b="0" i="0" dirty="0">
              <a:solidFill>
                <a:srgbClr val="333333"/>
              </a:solidFill>
              <a:effectLst/>
              <a:latin typeface="+mn-lt"/>
            </a:endParaRPr>
          </a:p>
          <a:p>
            <a:r>
              <a:rPr lang="en-US" sz="1100" b="0" i="0" dirty="0">
                <a:solidFill>
                  <a:srgbClr val="333333"/>
                </a:solidFill>
                <a:effectLst/>
                <a:latin typeface="+mn-lt"/>
              </a:rPr>
              <a:t>A new start </a:t>
            </a:r>
            <a:r>
              <a:rPr lang="en-US" sz="1100" dirty="0">
                <a:latin typeface="+mn-lt"/>
              </a:rPr>
              <a:t>ministry request takes quite a bit of time and is quite comprehensive. Some of the things required include:</a:t>
            </a:r>
          </a:p>
          <a:p>
            <a:endParaRPr lang="en-US" sz="1100" dirty="0">
              <a:latin typeface="+mn-lt"/>
            </a:endParaRPr>
          </a:p>
          <a:p>
            <a:pPr marL="171450" indent="-171450">
              <a:buFont typeface="Arial" panose="020B0604020202020204" pitchFamily="34" charset="0"/>
              <a:buChar char="•"/>
            </a:pPr>
            <a:r>
              <a:rPr lang="en-US" sz="1100" dirty="0">
                <a:latin typeface="+mn-lt"/>
              </a:rPr>
              <a:t>A full ministry plan, including a proposed timeline for the first year of ministry, community engagement strategies, and specific outreach opportunities</a:t>
            </a:r>
          </a:p>
          <a:p>
            <a:pPr marL="171450" indent="-171450">
              <a:buFont typeface="Arial" panose="020B0604020202020204" pitchFamily="34" charset="0"/>
              <a:buChar char="•"/>
            </a:pPr>
            <a:r>
              <a:rPr lang="en-US" sz="1100" dirty="0">
                <a:latin typeface="+mn-lt"/>
              </a:rPr>
              <a:t>Defined core group: who will be assisting this effort and the spiritual and ministry gifts that each person brings to the mission</a:t>
            </a:r>
          </a:p>
          <a:p>
            <a:pPr marL="171450" indent="-171450">
              <a:buFont typeface="Arial" panose="020B0604020202020204" pitchFamily="34" charset="0"/>
              <a:buChar char="•"/>
            </a:pPr>
            <a:r>
              <a:rPr lang="en-US" sz="1100" dirty="0">
                <a:latin typeface="+mn-lt"/>
              </a:rPr>
              <a:t>Potential temporary worship and/or office space options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A 12-year subsidy projection form with budget for the first three years, including an estimate of future land/construction costs.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i="0" dirty="0">
              <a:solidFill>
                <a:srgbClr val="00000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i="0" dirty="0">
                <a:solidFill>
                  <a:srgbClr val="000000"/>
                </a:solidFill>
                <a:effectLst/>
                <a:latin typeface="+mn-lt"/>
              </a:rPr>
              <a:t>One a new home missionary is called/assigned, he works with the core group to perfect their ministry and outreach plan and pick a name for their new church.</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18</a:t>
            </a:fld>
            <a:endParaRPr lang="en-US"/>
          </a:p>
        </p:txBody>
      </p:sp>
    </p:spTree>
    <p:extLst>
      <p:ext uri="{BB962C8B-B14F-4D97-AF65-F5344CB8AC3E}">
        <p14:creationId xmlns:p14="http://schemas.microsoft.com/office/powerpoint/2010/main" val="18851442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On April 3–4, WELS Board for Home Missions approved five new mission starts and six enhancements toward the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synodwide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100 Missions in 10 Years initiative.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Each of the five new starts is backed by a mature, mission-minded core group that has been actively sharing the gospel in their communities—even before seeking formal support. That kind of groundwork helps lay a strong foundation for long-term gospel ministry.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Thanks to the generous gifts received over the past year, WELS Home Missions is also in a financial position to approve up to five additional new missions this fall. Giving core groups additional time to prepare their requests will strengthen their proposals for fall.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dirty="0">
              <a:solidFill>
                <a:srgbClr val="333333"/>
              </a:solidFill>
              <a:effectLst/>
              <a:highlight>
                <a:srgbClr val="FFFFFF"/>
              </a:highlight>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19</a:t>
            </a:fld>
            <a:endParaRPr lang="en-US"/>
          </a:p>
        </p:txBody>
      </p:sp>
    </p:spTree>
    <p:extLst>
      <p:ext uri="{BB962C8B-B14F-4D97-AF65-F5344CB8AC3E}">
        <p14:creationId xmlns:p14="http://schemas.microsoft.com/office/powerpoint/2010/main" val="3433610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highlight>
                  <a:srgbClr val="FFFFFF"/>
                </a:highlight>
                <a:latin typeface="Calibri" panose="020F0502020204030204" pitchFamily="34" charset="0"/>
              </a:rPr>
              <a:t>WELS Home Missions plants new churches and assists mission-minded congregations in the United States, Canada, and English-speaking West Indies. Home Missions currently supports 144 congregations with financial subsidy or district mission board/mission counselor assistance, with 29 of those being cross-cultural mission congregations. Home Missions also provides over 45 campus ministries with financial support, while assisting hundreds of other congregations that serve college students around the United States and Canada. </a:t>
            </a:r>
            <a:endParaRPr lang="en-US" sz="11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2</a:t>
            </a:fld>
            <a:endParaRPr lang="en-US"/>
          </a:p>
        </p:txBody>
      </p:sp>
    </p:spTree>
    <p:extLst>
      <p:ext uri="{BB962C8B-B14F-4D97-AF65-F5344CB8AC3E}">
        <p14:creationId xmlns:p14="http://schemas.microsoft.com/office/powerpoint/2010/main" val="3724682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100" dirty="0">
                <a:effectLst/>
                <a:latin typeface="+mn-lt"/>
                <a:ea typeface="Calibri" panose="020F0502020204030204" pitchFamily="34" charset="0"/>
                <a:cs typeface="Calibri" panose="020F0502020204030204" pitchFamily="34" charset="0"/>
              </a:rPr>
              <a:t>Arlington, located 25 miles northwest of Memphis, is on the brink of rapid growth with Ford Motor Company set to build a new plant for electric truck production. Since 2022, the South Atlantic District Mission Board has been working with a dedicated group of 60 members and Pastor Jim Turriff from Gloria Dei, Memphis, who plan to relocate and establish a fresh start in Arlington under a new name. </a:t>
            </a:r>
            <a:endParaRPr lang="en-US" sz="11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20</a:t>
            </a:fld>
            <a:endParaRPr lang="en-US"/>
          </a:p>
        </p:txBody>
      </p:sp>
    </p:spTree>
    <p:extLst>
      <p:ext uri="{BB962C8B-B14F-4D97-AF65-F5344CB8AC3E}">
        <p14:creationId xmlns:p14="http://schemas.microsoft.com/office/powerpoint/2010/main" val="3861258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DDF6D-9D38-E0F0-AF00-F165056A7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D87F16-E36F-2C07-641E-D8F323BC4D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017342-CF79-26A0-962E-A15880201472}"/>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100" dirty="0">
                <a:effectLst/>
                <a:latin typeface="+mn-lt"/>
                <a:ea typeface="Calibri" panose="020F0502020204030204" pitchFamily="34" charset="0"/>
                <a:cs typeface="Calibri" panose="020F0502020204030204" pitchFamily="34" charset="0"/>
              </a:rPr>
              <a:t>Erie, located 30 miles north of Denver, has experienced a 55 percent population increase from 2010 to 2020, with continued growth expected. The Colorado District Mission Board began exploring this area in 2022. A core group of 10 adults has been gathering for fellowship and Bible study while attending local festivals to share its plans for a new church. So far, 25 people have expressed interest in learning more about the mission efforts.</a:t>
            </a:r>
            <a:endParaRPr lang="en-US" sz="11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600" b="0" i="0" dirty="0">
              <a:solidFill>
                <a:srgbClr val="666666"/>
              </a:solidFill>
              <a:effectLst/>
              <a:highlight>
                <a:srgbClr val="FFFFFF"/>
              </a:highlight>
              <a:latin typeface="lora" pitchFamily="2" charset="0"/>
            </a:endParaRPr>
          </a:p>
        </p:txBody>
      </p:sp>
      <p:sp>
        <p:nvSpPr>
          <p:cNvPr id="4" name="Slide Number Placeholder 3">
            <a:extLst>
              <a:ext uri="{FF2B5EF4-FFF2-40B4-BE49-F238E27FC236}">
                <a16:creationId xmlns:a16="http://schemas.microsoft.com/office/drawing/2014/main" id="{CD08A9F7-9B78-FE14-2577-F2C9AD6373F1}"/>
              </a:ext>
            </a:extLst>
          </p:cNvPr>
          <p:cNvSpPr>
            <a:spLocks noGrp="1"/>
          </p:cNvSpPr>
          <p:nvPr>
            <p:ph type="sldNum" sz="quarter" idx="5"/>
          </p:nvPr>
        </p:nvSpPr>
        <p:spPr/>
        <p:txBody>
          <a:bodyPr/>
          <a:lstStyle/>
          <a:p>
            <a:fld id="{16783666-7838-964F-98E8-13F3DBB30284}" type="slidenum">
              <a:rPr lang="en-US" smtClean="0"/>
              <a:t>21</a:t>
            </a:fld>
            <a:endParaRPr lang="en-US"/>
          </a:p>
        </p:txBody>
      </p:sp>
    </p:spTree>
    <p:extLst>
      <p:ext uri="{BB962C8B-B14F-4D97-AF65-F5344CB8AC3E}">
        <p14:creationId xmlns:p14="http://schemas.microsoft.com/office/powerpoint/2010/main" val="7980432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EE967-48AC-CBC2-60A7-CA49777513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1630DB-A91B-0E1C-CE6B-680E74ED9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7BCA43-9897-0C01-ABE1-E3BCA2260E89}"/>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100" dirty="0">
                <a:effectLst/>
                <a:latin typeface="+mn-lt"/>
                <a:ea typeface="Calibri" panose="020F0502020204030204" pitchFamily="34" charset="0"/>
                <a:cs typeface="Calibri" panose="020F0502020204030204" pitchFamily="34" charset="0"/>
              </a:rPr>
              <a:t>Jarrell is a rapidly growing town located 44 miles north of Austin in northern Williamson County. The county has seen its population surge from 426,000 in 2010 to 671,000 in 2022, with continued growth expected. For the past three years, Pastor Don Patterson has been working with a core group of 11, which began holding weekly worship in October 2024. The group has identified 90 prospects, many of whom they connected with by volunteering in the Jarrell Bible Community Food Pantry. The plan is to rent space for eight years before securing land and constructing a permanent church home.</a:t>
            </a:r>
            <a:endParaRPr lang="en-US" sz="1100" dirty="0">
              <a:effectLst/>
              <a:latin typeface="+mn-l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183C836-F168-D86D-2C4E-EE4E2ECE01EC}"/>
              </a:ext>
            </a:extLst>
          </p:cNvPr>
          <p:cNvSpPr>
            <a:spLocks noGrp="1"/>
          </p:cNvSpPr>
          <p:nvPr>
            <p:ph type="sldNum" sz="quarter" idx="5"/>
          </p:nvPr>
        </p:nvSpPr>
        <p:spPr/>
        <p:txBody>
          <a:bodyPr/>
          <a:lstStyle/>
          <a:p>
            <a:fld id="{16783666-7838-964F-98E8-13F3DBB30284}" type="slidenum">
              <a:rPr lang="en-US" smtClean="0"/>
              <a:t>22</a:t>
            </a:fld>
            <a:endParaRPr lang="en-US"/>
          </a:p>
        </p:txBody>
      </p:sp>
    </p:spTree>
    <p:extLst>
      <p:ext uri="{BB962C8B-B14F-4D97-AF65-F5344CB8AC3E}">
        <p14:creationId xmlns:p14="http://schemas.microsoft.com/office/powerpoint/2010/main" val="4157817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B161D-E366-A272-722E-796CC8BCF5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0CF0A7-290B-5B10-A2AC-1303FF59AC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842548-3240-45F5-B060-D964C440B8A0}"/>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100" dirty="0">
                <a:effectLst/>
                <a:latin typeface="+mn-lt"/>
                <a:ea typeface="Calibri" panose="020F0502020204030204" pitchFamily="34" charset="0"/>
                <a:cs typeface="Calibri" panose="020F0502020204030204" pitchFamily="34" charset="0"/>
              </a:rPr>
              <a:t>The center of Madison is expected to grow by 200,000 in future years, with many residents seeking an urban lifestyle. A core group of 14 adults, familiar with the area, has been working together since 2022—meeting regularly for Bible study and ministry planning—and has also secured a rental space for worship and community activities. Twenty prospects have expressed a strong interest in learning more about this new mission. A new mission plant in the center of urban Madison would allow WELS to reach an entirely new demographic.</a:t>
            </a:r>
            <a:endParaRPr lang="en-US" sz="11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600" b="0" i="0" dirty="0">
              <a:solidFill>
                <a:srgbClr val="666666"/>
              </a:solidFill>
              <a:effectLst/>
              <a:highlight>
                <a:srgbClr val="FFFFFF"/>
              </a:highlight>
              <a:latin typeface="lora" pitchFamily="2" charset="0"/>
            </a:endParaRPr>
          </a:p>
        </p:txBody>
      </p:sp>
      <p:sp>
        <p:nvSpPr>
          <p:cNvPr id="4" name="Slide Number Placeholder 3">
            <a:extLst>
              <a:ext uri="{FF2B5EF4-FFF2-40B4-BE49-F238E27FC236}">
                <a16:creationId xmlns:a16="http://schemas.microsoft.com/office/drawing/2014/main" id="{FF796039-39DB-CE7B-3306-2543ED1A8C1B}"/>
              </a:ext>
            </a:extLst>
          </p:cNvPr>
          <p:cNvSpPr>
            <a:spLocks noGrp="1"/>
          </p:cNvSpPr>
          <p:nvPr>
            <p:ph type="sldNum" sz="quarter" idx="5"/>
          </p:nvPr>
        </p:nvSpPr>
        <p:spPr/>
        <p:txBody>
          <a:bodyPr/>
          <a:lstStyle/>
          <a:p>
            <a:fld id="{16783666-7838-964F-98E8-13F3DBB30284}" type="slidenum">
              <a:rPr lang="en-US" smtClean="0"/>
              <a:t>23</a:t>
            </a:fld>
            <a:endParaRPr lang="en-US"/>
          </a:p>
        </p:txBody>
      </p:sp>
    </p:spTree>
    <p:extLst>
      <p:ext uri="{BB962C8B-B14F-4D97-AF65-F5344CB8AC3E}">
        <p14:creationId xmlns:p14="http://schemas.microsoft.com/office/powerpoint/2010/main" val="30370471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72138-901B-5DA8-7127-DEC329D85A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D9389A-7E2C-8D8B-34BF-3E6104F998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2F2837-DDE4-7510-A21D-1A2285C501F5}"/>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100" dirty="0">
                <a:effectLst/>
                <a:latin typeface="+mn-lt"/>
                <a:ea typeface="Calibri" panose="020F0502020204030204" pitchFamily="34" charset="0"/>
                <a:cs typeface="Calibri" panose="020F0502020204030204" pitchFamily="34" charset="0"/>
              </a:rPr>
              <a:t>Located on the eastern edge of Phoenix, San Tan Valley is experiencing rapid growth with no signs of slowing down. Since 2022, the Arizona-California District Mission Board has been working with Heritage in Gilbert, Ariz., to plant a new mission in the area. A core group of 26 adults has been gathering regularly for Bible study and community events, building connections and momentum. In October 2024, they began holding regular worship services and have already identified 127 prospects interested in learning more about the new church.</a:t>
            </a:r>
            <a:endParaRPr lang="en-US" sz="1100" dirty="0">
              <a:effectLst/>
              <a:latin typeface="+mn-l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FE4C0A5-BAE0-417E-D85A-34B7D1EAAFF1}"/>
              </a:ext>
            </a:extLst>
          </p:cNvPr>
          <p:cNvSpPr>
            <a:spLocks noGrp="1"/>
          </p:cNvSpPr>
          <p:nvPr>
            <p:ph type="sldNum" sz="quarter" idx="5"/>
          </p:nvPr>
        </p:nvSpPr>
        <p:spPr/>
        <p:txBody>
          <a:bodyPr/>
          <a:lstStyle/>
          <a:p>
            <a:fld id="{16783666-7838-964F-98E8-13F3DBB30284}" type="slidenum">
              <a:rPr lang="en-US" smtClean="0"/>
              <a:t>24</a:t>
            </a:fld>
            <a:endParaRPr lang="en-US"/>
          </a:p>
        </p:txBody>
      </p:sp>
    </p:spTree>
    <p:extLst>
      <p:ext uri="{BB962C8B-B14F-4D97-AF65-F5344CB8AC3E}">
        <p14:creationId xmlns:p14="http://schemas.microsoft.com/office/powerpoint/2010/main" val="783510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100" b="1" dirty="0">
                <a:effectLst/>
                <a:latin typeface="+mn-lt"/>
                <a:ea typeface="Calibri" panose="020F0502020204030204" pitchFamily="34" charset="0"/>
                <a:cs typeface="Calibri" panose="020F0502020204030204" pitchFamily="34" charset="0"/>
              </a:rPr>
              <a:t>Christ, Clarksville, Md. (restart)</a:t>
            </a:r>
            <a:r>
              <a:rPr lang="en-US" sz="1100" b="1" dirty="0">
                <a:effectLst/>
                <a:latin typeface="+mn-lt"/>
                <a:ea typeface="Calibri" panose="020F0502020204030204" pitchFamily="34" charset="0"/>
                <a:cs typeface="Times New Roman" panose="02020603050405020304" pitchFamily="18" charset="0"/>
              </a:rPr>
              <a:t>: </a:t>
            </a:r>
            <a:r>
              <a:rPr lang="en-US" sz="1100" dirty="0">
                <a:effectLst/>
                <a:latin typeface="+mn-lt"/>
                <a:ea typeface="Calibri" panose="020F0502020204030204" pitchFamily="34" charset="0"/>
                <a:cs typeface="Times New Roman" panose="02020603050405020304" pitchFamily="18" charset="0"/>
              </a:rPr>
              <a:t>Christ in Clarksville, Md., is looking for short-term Home Missions support to revitalize its outreach efforts. Located in the Washington–Baltimore metropolitan area, the church is ideally positioned to reach a diverse community. Despite facing challenges due to an unexpected pastoral vacancy and after-effects of the pandemic, the core group remains dedicated and mission-minded. The church aims to grow both spiritually and numerically under the guidance of a full-time pastor. </a:t>
            </a:r>
          </a:p>
          <a:p>
            <a:pPr marL="0" marR="0">
              <a:lnSpc>
                <a:spcPct val="107000"/>
              </a:lnSpc>
              <a:spcAft>
                <a:spcPts val="800"/>
              </a:spcAft>
              <a:buNone/>
            </a:pPr>
            <a:endParaRPr lang="en-US" sz="1100" dirty="0">
              <a:effectLst/>
              <a:latin typeface="+mn-lt"/>
              <a:ea typeface="Calibri" panose="020F0502020204030204" pitchFamily="34" charset="0"/>
              <a:cs typeface="Times New Roman" panose="02020603050405020304" pitchFamily="18" charset="0"/>
            </a:endParaRPr>
          </a:p>
          <a:p>
            <a:pPr marL="0" marR="0">
              <a:lnSpc>
                <a:spcPct val="107000"/>
              </a:lnSpc>
              <a:spcAft>
                <a:spcPts val="800"/>
              </a:spcAft>
              <a:buNone/>
            </a:pPr>
            <a:r>
              <a:rPr lang="en-US" sz="1100" b="1" dirty="0">
                <a:effectLst/>
                <a:latin typeface="+mn-lt"/>
                <a:ea typeface="Calibri" panose="020F0502020204030204" pitchFamily="34" charset="0"/>
                <a:cs typeface="Calibri" panose="020F0502020204030204" pitchFamily="34" charset="0"/>
              </a:rPr>
              <a:t>Living Word, Petaluma, Calif. (restart)</a:t>
            </a:r>
            <a:r>
              <a:rPr lang="en-US" sz="1100" b="1" dirty="0">
                <a:effectLst/>
                <a:latin typeface="+mn-lt"/>
                <a:ea typeface="Calibri" panose="020F0502020204030204" pitchFamily="34" charset="0"/>
                <a:cs typeface="Times New Roman" panose="02020603050405020304" pitchFamily="18" charset="0"/>
              </a:rPr>
              <a:t>: </a:t>
            </a:r>
            <a:r>
              <a:rPr lang="en-US" sz="1100" dirty="0">
                <a:effectLst/>
                <a:latin typeface="+mn-lt"/>
                <a:ea typeface="Calibri" panose="020F0502020204030204" pitchFamily="34" charset="0"/>
                <a:cs typeface="Calibri" panose="020F0502020204030204" pitchFamily="34" charset="0"/>
              </a:rPr>
              <a:t>A dedicated core group of members at Living Word are excited to relaunch their outreach efforts with the addition of a full-time home missionary. Situated north of San Francisco, this growing community presents numerous outreach opportunities. Living Word is already actively engaging with the nearby Coast Guard, leading worship and Bible studies at a local senior center, hosting “Stay and Play” events for families, and managing a community garden on its property that fosters gospel conversations.</a:t>
            </a:r>
            <a:endParaRPr lang="en-US" sz="1100" dirty="0">
              <a:effectLst/>
              <a:latin typeface="+mn-lt"/>
              <a:ea typeface="Calibri" panose="020F0502020204030204" pitchFamily="34" charset="0"/>
              <a:cs typeface="Times New Roman" panose="02020603050405020304" pitchFamily="18" charset="0"/>
            </a:endParaRPr>
          </a:p>
          <a:p>
            <a:pPr marL="0" marR="0">
              <a:lnSpc>
                <a:spcPct val="107000"/>
              </a:lnSpc>
              <a:spcAft>
                <a:spcPts val="800"/>
              </a:spcAft>
              <a:buNone/>
            </a:pPr>
            <a:endParaRPr lang="en-US" sz="1100" dirty="0">
              <a:effectLst/>
              <a:latin typeface="+mn-lt"/>
              <a:ea typeface="Calibri" panose="020F0502020204030204" pitchFamily="34" charset="0"/>
              <a:cs typeface="Times New Roman" panose="02020603050405020304" pitchFamily="18" charset="0"/>
            </a:endParaRPr>
          </a:p>
          <a:p>
            <a:pPr marL="0" marR="0">
              <a:lnSpc>
                <a:spcPct val="107000"/>
              </a:lnSpc>
              <a:spcAft>
                <a:spcPts val="800"/>
              </a:spcAft>
              <a:buNone/>
            </a:pPr>
            <a:r>
              <a:rPr lang="en-US" sz="1100" b="1" dirty="0">
                <a:effectLst/>
                <a:latin typeface="+mn-lt"/>
                <a:ea typeface="Calibri" panose="020F0502020204030204" pitchFamily="34" charset="0"/>
                <a:cs typeface="Calibri" panose="020F0502020204030204" pitchFamily="34" charset="0"/>
              </a:rPr>
              <a:t>Living Word, Waukesha, Wis.</a:t>
            </a:r>
            <a:r>
              <a:rPr lang="en-US" sz="1100" b="1" dirty="0">
                <a:effectLst/>
                <a:latin typeface="+mn-lt"/>
                <a:ea typeface="Calibri" panose="020F0502020204030204" pitchFamily="34" charset="0"/>
                <a:cs typeface="Times New Roman" panose="02020603050405020304" pitchFamily="18" charset="0"/>
              </a:rPr>
              <a:t>: </a:t>
            </a:r>
            <a:r>
              <a:rPr lang="en-US" sz="1100" dirty="0">
                <a:effectLst/>
                <a:latin typeface="+mn-lt"/>
                <a:ea typeface="Calibri" panose="020F0502020204030204" pitchFamily="34" charset="0"/>
                <a:cs typeface="Calibri" panose="020F0502020204030204" pitchFamily="34" charset="0"/>
              </a:rPr>
              <a:t>Strategically built across the street from the local high school, Living Word has experienced steady growth, with membership increasing by 20 percent since 2022. The congregation has welcomed 50 adult confirmations in the last four years. Now, with 400 names on its prospect list, Living Word will receive short-term Home Missions support to call a staff minister who will assist Pastor John Borgwardt in reaching high school families with the gospel and following up with prospective members.</a:t>
            </a:r>
          </a:p>
          <a:p>
            <a:pPr marL="0" marR="0">
              <a:lnSpc>
                <a:spcPct val="107000"/>
              </a:lnSpc>
              <a:spcAft>
                <a:spcPts val="800"/>
              </a:spcAft>
              <a:buNone/>
            </a:pPr>
            <a:endParaRPr lang="en-US" sz="1100" dirty="0">
              <a:effectLst/>
              <a:latin typeface="+mn-lt"/>
              <a:ea typeface="Calibri" panose="020F0502020204030204" pitchFamily="34" charset="0"/>
              <a:cs typeface="Calibri" panose="020F0502020204030204" pitchFamily="34" charset="0"/>
            </a:endParaRPr>
          </a:p>
          <a:p>
            <a:pPr marL="0" marR="0">
              <a:lnSpc>
                <a:spcPct val="107000"/>
              </a:lnSpc>
              <a:spcAft>
                <a:spcPts val="800"/>
              </a:spcAft>
              <a:buNone/>
            </a:pPr>
            <a:r>
              <a:rPr lang="en-US" sz="1100" b="1" dirty="0">
                <a:effectLst/>
                <a:latin typeface="+mn-lt"/>
                <a:ea typeface="Calibri" panose="020F0502020204030204" pitchFamily="34" charset="0"/>
                <a:cs typeface="Calibri" panose="020F0502020204030204" pitchFamily="34" charset="0"/>
              </a:rPr>
              <a:t>Redeemer, Edna, Texas</a:t>
            </a:r>
            <a:r>
              <a:rPr lang="en-US" sz="1100" b="1" dirty="0">
                <a:effectLst/>
                <a:latin typeface="+mn-lt"/>
                <a:ea typeface="Calibri" panose="020F0502020204030204" pitchFamily="34" charset="0"/>
                <a:cs typeface="Times New Roman" panose="02020603050405020304" pitchFamily="18" charset="0"/>
              </a:rPr>
              <a:t>: </a:t>
            </a:r>
            <a:r>
              <a:rPr lang="en-US" sz="1100" dirty="0">
                <a:effectLst/>
                <a:latin typeface="+mn-lt"/>
                <a:ea typeface="Calibri" panose="020F0502020204030204" pitchFamily="34" charset="0"/>
                <a:cs typeface="Times New Roman" panose="02020603050405020304" pitchFamily="18" charset="0"/>
              </a:rPr>
              <a:t>Redeemer is a growing congregation with a mission-minded pastor leading the effort. Over the past three years, membership has increased by 26 percent, with 29 adult confirmations during that time. With 279 names on its prospect list and outreach opportunities expanding beyond what one pastor can manage, Redeemer is requesting short-term Home Missions support to call a second bilingual pastor to help connect with the growing community, both Spanish- and English-speakers, and continue reaching more people with the gospel.</a:t>
            </a:r>
          </a:p>
          <a:p>
            <a:pPr marL="0" marR="0">
              <a:lnSpc>
                <a:spcPct val="107000"/>
              </a:lnSpc>
              <a:spcAft>
                <a:spcPts val="800"/>
              </a:spcAft>
              <a:buNone/>
            </a:pPr>
            <a:endParaRPr lang="en-US" sz="1100" dirty="0">
              <a:effectLst/>
              <a:latin typeface="+mn-lt"/>
              <a:ea typeface="Calibri" panose="020F0502020204030204" pitchFamily="34" charset="0"/>
              <a:cs typeface="Times New Roman" panose="02020603050405020304" pitchFamily="18" charset="0"/>
            </a:endParaRPr>
          </a:p>
          <a:p>
            <a:pPr marL="0" marR="0">
              <a:lnSpc>
                <a:spcPct val="107000"/>
              </a:lnSpc>
              <a:spcAft>
                <a:spcPts val="800"/>
              </a:spcAft>
              <a:buNone/>
            </a:pPr>
            <a:r>
              <a:rPr lang="en-US" sz="1100" b="1" dirty="0">
                <a:effectLst/>
                <a:latin typeface="+mn-lt"/>
                <a:ea typeface="Calibri" panose="020F0502020204030204" pitchFamily="34" charset="0"/>
                <a:cs typeface="Calibri" panose="020F0502020204030204" pitchFamily="34" charset="0"/>
              </a:rPr>
              <a:t>Risen Savior, Lakewood Ranch, Fla.</a:t>
            </a:r>
            <a:r>
              <a:rPr lang="en-US" sz="1100" b="1" dirty="0">
                <a:effectLst/>
                <a:latin typeface="+mn-lt"/>
                <a:ea typeface="Calibri" panose="020F0502020204030204" pitchFamily="34" charset="0"/>
                <a:cs typeface="Times New Roman" panose="02020603050405020304" pitchFamily="18" charset="0"/>
              </a:rPr>
              <a:t>: </a:t>
            </a:r>
            <a:r>
              <a:rPr lang="en-US" sz="1100" dirty="0">
                <a:effectLst/>
                <a:latin typeface="+mn-lt"/>
                <a:ea typeface="Calibri" panose="020F0502020204030204" pitchFamily="34" charset="0"/>
                <a:cs typeface="Calibri" panose="020F0502020204030204" pitchFamily="34" charset="0"/>
              </a:rPr>
              <a:t>Risen Savior is a thriving congregation in a rapidly growing community with a second site now established in Parrish, Fla. Since its beginning in 2016, the congregation has grown from 66 to 440 members, with 134 adult confirmations in the last three years alone. The church now has 350 families on its prospect list. To help manage the expanding outreach efforts, Risen Savior is requesting short-term Home Missions support to call a second pastor who will assist with these growing ministry opportunities.</a:t>
            </a:r>
            <a:endParaRPr lang="en-US" sz="1100" dirty="0">
              <a:effectLst/>
              <a:latin typeface="+mn-lt"/>
              <a:ea typeface="Calibri" panose="020F0502020204030204" pitchFamily="34" charset="0"/>
              <a:cs typeface="Times New Roman" panose="02020603050405020304" pitchFamily="18" charset="0"/>
            </a:endParaRPr>
          </a:p>
          <a:p>
            <a:pPr marL="0" marR="0">
              <a:lnSpc>
                <a:spcPct val="107000"/>
              </a:lnSpc>
              <a:spcAft>
                <a:spcPts val="800"/>
              </a:spcAft>
              <a:buNone/>
            </a:pPr>
            <a:endParaRPr lang="en-US" sz="1100" dirty="0">
              <a:effectLst/>
              <a:latin typeface="+mn-lt"/>
              <a:ea typeface="Calibri" panose="020F0502020204030204" pitchFamily="34" charset="0"/>
              <a:cs typeface="Times New Roman" panose="02020603050405020304" pitchFamily="18" charset="0"/>
            </a:endParaRPr>
          </a:p>
          <a:p>
            <a:pPr marL="0" marR="0">
              <a:lnSpc>
                <a:spcPct val="107000"/>
              </a:lnSpc>
              <a:spcAft>
                <a:spcPts val="800"/>
              </a:spcAft>
              <a:buNone/>
            </a:pPr>
            <a:r>
              <a:rPr lang="en-US" sz="1100" b="1" dirty="0">
                <a:effectLst/>
                <a:latin typeface="+mn-lt"/>
                <a:ea typeface="Calibri" panose="020F0502020204030204" pitchFamily="34" charset="0"/>
                <a:cs typeface="Calibri" panose="020F0502020204030204" pitchFamily="34" charset="0"/>
              </a:rPr>
              <a:t>Saint Mark Mankato, Minn.</a:t>
            </a:r>
            <a:r>
              <a:rPr lang="en-US" sz="1100" b="1" dirty="0">
                <a:effectLst/>
                <a:latin typeface="+mn-lt"/>
                <a:ea typeface="Calibri" panose="020F0502020204030204" pitchFamily="34" charset="0"/>
                <a:cs typeface="Times New Roman" panose="02020603050405020304" pitchFamily="18" charset="0"/>
              </a:rPr>
              <a:t>: </a:t>
            </a:r>
            <a:r>
              <a:rPr lang="en-US" sz="1100" dirty="0">
                <a:effectLst/>
                <a:latin typeface="+mn-lt"/>
                <a:ea typeface="Calibri" panose="020F0502020204030204" pitchFamily="34" charset="0"/>
                <a:cs typeface="Times New Roman" panose="02020603050405020304" pitchFamily="18" charset="0"/>
              </a:rPr>
              <a:t>Over the past three years, Saint Mark Mankato has experienced steady growth, with weekly worship attendance increasing from 97 to 130 and membership rising from 200 to 283. During this time, the congregation celebrated 24 adult confirmations, with even more expected. With 168 names on its prospect list, Saint Mark Mankato is seeking short-term Home Missions support to hire a manager of ministry, which would allow the pastor to dedicate more time to outreach and further strengthen this growing ministry.</a:t>
            </a:r>
          </a:p>
          <a:p>
            <a:pPr marL="0" marR="0">
              <a:lnSpc>
                <a:spcPct val="107000"/>
              </a:lnSpc>
              <a:spcBef>
                <a:spcPts val="0"/>
              </a:spcBef>
              <a:spcAft>
                <a:spcPts val="800"/>
              </a:spcAft>
            </a:pPr>
            <a:endParaRPr lang="en-US" sz="1100" dirty="0">
              <a:effectLst/>
              <a:latin typeface="+mn-lt"/>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100" dirty="0">
                <a:effectLst/>
                <a:latin typeface="+mn-lt"/>
                <a:ea typeface="Calibri" panose="020F0502020204030204" pitchFamily="34" charset="0"/>
                <a:cs typeface="Calibri" panose="020F0502020204030204" pitchFamily="34" charset="0"/>
              </a:rPr>
              <a:t>Learn more about these enhancements at </a:t>
            </a:r>
            <a:r>
              <a:rPr lang="en-US" sz="1100" b="1" dirty="0">
                <a:effectLst/>
                <a:latin typeface="+mn-lt"/>
                <a:ea typeface="Calibri" panose="020F0502020204030204" pitchFamily="34" charset="0"/>
                <a:cs typeface="Calibri" panose="020F0502020204030204" pitchFamily="34" charset="0"/>
              </a:rPr>
              <a:t>wels100in10.net/category/enhancement/.</a:t>
            </a:r>
            <a:endParaRPr lang="en-US" sz="1100" b="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25</a:t>
            </a:fld>
            <a:endParaRPr lang="en-US"/>
          </a:p>
        </p:txBody>
      </p:sp>
    </p:spTree>
    <p:extLst>
      <p:ext uri="{BB962C8B-B14F-4D97-AF65-F5344CB8AC3E}">
        <p14:creationId xmlns:p14="http://schemas.microsoft.com/office/powerpoint/2010/main" val="22438734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Home Missions has limitless opportunities with a limited amount of resources. The Board for Home Missions is actively looking at ways to reduce costs, even in the current economic climate, so that more people can be reached with the gospel. It’s all about being faithful stewards of the resources God has given us. Home Missions will continue working diligently to aggressively reach the lost with the gospel while also being faithful stewards. We trust God will bless our efforts.</a:t>
            </a:r>
          </a:p>
          <a:p>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26</a:t>
            </a:fld>
            <a:endParaRPr lang="en-US"/>
          </a:p>
        </p:txBody>
      </p:sp>
    </p:spTree>
    <p:extLst>
      <p:ext uri="{BB962C8B-B14F-4D97-AF65-F5344CB8AC3E}">
        <p14:creationId xmlns:p14="http://schemas.microsoft.com/office/powerpoint/2010/main" val="30147610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Most often, worship doesn’t begin right away. The core group takes time to continue their outreach and build a name for themselves in the community. This allows the group time to explore locations for worship in a rented space, purchase the needed equipment to set up and take down every Sunday, and have “preview services” with their core group before a formal grand opening/launch worship. </a:t>
            </a:r>
          </a:p>
        </p:txBody>
      </p:sp>
      <p:sp>
        <p:nvSpPr>
          <p:cNvPr id="4" name="Slide Number Placeholder 3"/>
          <p:cNvSpPr>
            <a:spLocks noGrp="1"/>
          </p:cNvSpPr>
          <p:nvPr>
            <p:ph type="sldNum" sz="quarter" idx="5"/>
          </p:nvPr>
        </p:nvSpPr>
        <p:spPr/>
        <p:txBody>
          <a:bodyPr/>
          <a:lstStyle/>
          <a:p>
            <a:fld id="{16783666-7838-964F-98E8-13F3DBB30284}" type="slidenum">
              <a:rPr lang="en-US" smtClean="0"/>
              <a:t>27</a:t>
            </a:fld>
            <a:endParaRPr lang="en-US"/>
          </a:p>
        </p:txBody>
      </p:sp>
    </p:spTree>
    <p:extLst>
      <p:ext uri="{BB962C8B-B14F-4D97-AF65-F5344CB8AC3E}">
        <p14:creationId xmlns:p14="http://schemas.microsoft.com/office/powerpoint/2010/main" val="36913632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FFFFFF"/>
                </a:solidFill>
                <a:effectLst/>
                <a:latin typeface="+mn-lt"/>
              </a:rPr>
              <a:t>Foundation in Folsom, Calif., has been worshiping in local parks since launching public worship during the COVID pandemic. Clark Woods was in the right place at the perfect time to hear the message of free grace, forgiveness, and peace in Jesus when he most desperately needed it.</a:t>
            </a:r>
          </a:p>
          <a:p>
            <a:pPr algn="l" fontAlgn="base"/>
            <a:endParaRPr lang="en-US" b="0" i="0" dirty="0">
              <a:solidFill>
                <a:srgbClr val="FFFFFF"/>
              </a:solidFill>
              <a:effectLst/>
              <a:latin typeface="+mn-lt"/>
            </a:endParaRPr>
          </a:p>
          <a:p>
            <a:pPr algn="l" fontAlgn="base"/>
            <a:r>
              <a:rPr lang="en-US" b="0" i="0" dirty="0">
                <a:solidFill>
                  <a:srgbClr val="FFFFFF"/>
                </a:solidFill>
                <a:effectLst/>
                <a:latin typeface="+mn-lt"/>
              </a:rPr>
              <a:t>Clark is just one example of how God brings people to his Word in his perfect timing.</a:t>
            </a:r>
          </a:p>
          <a:p>
            <a:endParaRPr lang="en-US" dirty="0">
              <a:latin typeface="+mn-lt"/>
            </a:endParaRPr>
          </a:p>
          <a:p>
            <a:r>
              <a:rPr lang="en-US" b="1" dirty="0">
                <a:latin typeface="+mn-lt"/>
              </a:rPr>
              <a:t>Link: </a:t>
            </a:r>
            <a:r>
              <a:rPr lang="en-US" dirty="0">
                <a:latin typeface="+mn-lt"/>
              </a:rPr>
              <a:t>https://vimeo.com/763929919</a:t>
            </a:r>
          </a:p>
        </p:txBody>
      </p:sp>
      <p:sp>
        <p:nvSpPr>
          <p:cNvPr id="4" name="Slide Number Placeholder 3"/>
          <p:cNvSpPr>
            <a:spLocks noGrp="1"/>
          </p:cNvSpPr>
          <p:nvPr>
            <p:ph type="sldNum" sz="quarter" idx="5"/>
          </p:nvPr>
        </p:nvSpPr>
        <p:spPr/>
        <p:txBody>
          <a:bodyPr/>
          <a:lstStyle/>
          <a:p>
            <a:fld id="{16783666-7838-964F-98E8-13F3DBB30284}" type="slidenum">
              <a:rPr lang="en-US" smtClean="0"/>
              <a:t>28</a:t>
            </a:fld>
            <a:endParaRPr lang="en-US"/>
          </a:p>
        </p:txBody>
      </p:sp>
    </p:spTree>
    <p:extLst>
      <p:ext uri="{BB962C8B-B14F-4D97-AF65-F5344CB8AC3E}">
        <p14:creationId xmlns:p14="http://schemas.microsoft.com/office/powerpoint/2010/main" val="40180343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kern="100" dirty="0">
                <a:effectLst/>
                <a:latin typeface="+mn-lt"/>
                <a:ea typeface="Aptos" panose="020B0004020202020204" pitchFamily="34" charset="0"/>
                <a:cs typeface="Times New Roman" panose="02020603050405020304" pitchFamily="18" charset="0"/>
              </a:rPr>
              <a:t>Risen Savior, a home mission congregation in Parrish, Fla., launched public worship in the cafeteria of Parrish Charter Academy on Sunday, December 8, 2024. Nearly 90 people, including 18 first time visitors, gathered to be fed by God’s Word. This new outpost for the gospel is a second site of Risen Savior in Lakewood Ranch, Fla.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kern="100" dirty="0">
              <a:effectLst/>
              <a:latin typeface="+mn-l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kern="100" dirty="0">
                <a:effectLst/>
                <a:latin typeface="+mn-lt"/>
                <a:ea typeface="Aptos" panose="020B0004020202020204" pitchFamily="34" charset="0"/>
                <a:cs typeface="Times New Roman" panose="02020603050405020304" pitchFamily="18" charset="0"/>
              </a:rPr>
              <a:t>While they used social media and other marketing efforts to get the word out about their new church, every single visitor came because someone they knew personally invited them. What a powerful reminder that a simple invitation, shared within a trusted relationship, can make an eternal impact! </a:t>
            </a:r>
          </a:p>
        </p:txBody>
      </p:sp>
      <p:sp>
        <p:nvSpPr>
          <p:cNvPr id="4" name="Slide Number Placeholder 3"/>
          <p:cNvSpPr>
            <a:spLocks noGrp="1"/>
          </p:cNvSpPr>
          <p:nvPr>
            <p:ph type="sldNum" sz="quarter" idx="5"/>
          </p:nvPr>
        </p:nvSpPr>
        <p:spPr/>
        <p:txBody>
          <a:bodyPr/>
          <a:lstStyle/>
          <a:p>
            <a:fld id="{16783666-7838-964F-98E8-13F3DBB30284}" type="slidenum">
              <a:rPr lang="en-US" smtClean="0"/>
              <a:t>29</a:t>
            </a:fld>
            <a:endParaRPr lang="en-US"/>
          </a:p>
        </p:txBody>
      </p:sp>
    </p:spTree>
    <p:extLst>
      <p:ext uri="{BB962C8B-B14F-4D97-AF65-F5344CB8AC3E}">
        <p14:creationId xmlns:p14="http://schemas.microsoft.com/office/powerpoint/2010/main" val="2888968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100" b="0" i="0" dirty="0">
                <a:solidFill>
                  <a:srgbClr val="000000"/>
                </a:solidFill>
                <a:effectLst/>
                <a:latin typeface="+mn-lt"/>
              </a:rPr>
              <a:t>Why are we doing this?</a:t>
            </a:r>
          </a:p>
        </p:txBody>
      </p:sp>
      <p:sp>
        <p:nvSpPr>
          <p:cNvPr id="4" name="Slide Number Placeholder 3"/>
          <p:cNvSpPr>
            <a:spLocks noGrp="1"/>
          </p:cNvSpPr>
          <p:nvPr>
            <p:ph type="sldNum" sz="quarter" idx="5"/>
          </p:nvPr>
        </p:nvSpPr>
        <p:spPr/>
        <p:txBody>
          <a:bodyPr/>
          <a:lstStyle/>
          <a:p>
            <a:fld id="{16783666-7838-964F-98E8-13F3DBB30284}" type="slidenum">
              <a:rPr lang="en-US" smtClean="0"/>
              <a:t>3</a:t>
            </a:fld>
            <a:endParaRPr lang="en-US"/>
          </a:p>
        </p:txBody>
      </p:sp>
    </p:spTree>
    <p:extLst>
      <p:ext uri="{BB962C8B-B14F-4D97-AF65-F5344CB8AC3E}">
        <p14:creationId xmlns:p14="http://schemas.microsoft.com/office/powerpoint/2010/main" val="1735131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666666"/>
                </a:solidFill>
                <a:effectLst/>
                <a:highlight>
                  <a:srgbClr val="FBFAF3"/>
                </a:highlight>
                <a:latin typeface="+mn-lt"/>
              </a:rPr>
              <a:t>Marquette was approved as a new home mission start in Spring 2023. Marquette serves as the hub of the Upper Peninsula (U.P.) of Michigan, and 52% of the people in and around Marquette do not have a home church or attend a church. It is also home to 7,000 students at Northern Michigan University, a ripe opportunity for a Campus Ministry program. Learn more at https://wels100in10.net/new-starts/marquette-mi/.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kern="100" dirty="0">
              <a:solidFill>
                <a:srgbClr val="666666"/>
              </a:solidFill>
              <a:effectLst/>
              <a:highlight>
                <a:srgbClr val="FBFAF3"/>
              </a:highlight>
              <a:latin typeface="+mn-l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666666"/>
                </a:solidFill>
                <a:effectLst/>
                <a:highlight>
                  <a:srgbClr val="FBFAF3"/>
                </a:highlight>
                <a:latin typeface="+mn-lt"/>
              </a:rPr>
              <a:t>Rev. Joseph Lindloff was installed as the new home missionary in Marquette on October 8, 2023. They have named their new church Anchor Church and found a 24/7 ministry center to lease in early 2024. They’ve hosted two “preview services” over the summer in preparation for their grand opening. </a:t>
            </a:r>
          </a:p>
        </p:txBody>
      </p:sp>
      <p:sp>
        <p:nvSpPr>
          <p:cNvPr id="4" name="Slide Number Placeholder 3"/>
          <p:cNvSpPr>
            <a:spLocks noGrp="1"/>
          </p:cNvSpPr>
          <p:nvPr>
            <p:ph type="sldNum" sz="quarter" idx="5"/>
          </p:nvPr>
        </p:nvSpPr>
        <p:spPr/>
        <p:txBody>
          <a:bodyPr/>
          <a:lstStyle/>
          <a:p>
            <a:fld id="{16783666-7838-964F-98E8-13F3DBB30284}" type="slidenum">
              <a:rPr lang="en-US" smtClean="0"/>
              <a:t>30</a:t>
            </a:fld>
            <a:endParaRPr lang="en-US"/>
          </a:p>
        </p:txBody>
      </p:sp>
    </p:spTree>
    <p:extLst>
      <p:ext uri="{BB962C8B-B14F-4D97-AF65-F5344CB8AC3E}">
        <p14:creationId xmlns:p14="http://schemas.microsoft.com/office/powerpoint/2010/main" val="13503153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new mission start on the east side of Wichita, Kansas, was approved as a new mission start in Spring 2022. Home Missionary Jacob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Jenswold</a:t>
            </a:r>
            <a:r>
              <a:rPr lang="en-US" sz="1100" dirty="0">
                <a:effectLst/>
                <a:latin typeface="Calibri" panose="020F0502020204030204" pitchFamily="34" charset="0"/>
                <a:ea typeface="Calibri" panose="020F0502020204030204" pitchFamily="34" charset="0"/>
                <a:cs typeface="Times New Roman" panose="02020603050405020304" pitchFamily="18" charset="0"/>
              </a:rPr>
              <a:t> arrived in January 2023. This congregation is being daughtered by a core group from Messiah, a church on the west side of the city, in order to better serve the 650,000 people in the greater metropolitan area. </a:t>
            </a:r>
          </a:p>
        </p:txBody>
      </p:sp>
      <p:sp>
        <p:nvSpPr>
          <p:cNvPr id="4" name="Slide Number Placeholder 3"/>
          <p:cNvSpPr>
            <a:spLocks noGrp="1"/>
          </p:cNvSpPr>
          <p:nvPr>
            <p:ph type="sldNum" sz="quarter" idx="5"/>
          </p:nvPr>
        </p:nvSpPr>
        <p:spPr/>
        <p:txBody>
          <a:bodyPr/>
          <a:lstStyle/>
          <a:p>
            <a:fld id="{16783666-7838-964F-98E8-13F3DBB30284}" type="slidenum">
              <a:rPr lang="en-US" smtClean="0"/>
              <a:t>31</a:t>
            </a:fld>
            <a:endParaRPr lang="en-US"/>
          </a:p>
        </p:txBody>
      </p:sp>
    </p:spTree>
    <p:extLst>
      <p:ext uri="{BB962C8B-B14F-4D97-AF65-F5344CB8AC3E}">
        <p14:creationId xmlns:p14="http://schemas.microsoft.com/office/powerpoint/2010/main" val="24438688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b="0" i="0" dirty="0">
                <a:solidFill>
                  <a:srgbClr val="666666"/>
                </a:solidFill>
                <a:effectLst/>
                <a:highlight>
                  <a:srgbClr val="FBFAF3"/>
                </a:highlight>
                <a:latin typeface="+mn-lt"/>
              </a:rPr>
              <a:t>A core group of 15 members from Atonement in Plano, Tex., started a new church in North Collin County, a northern suburb of Dallas. They were approved as a new mission start in Spring 2023. Two of the top five fastest growing communities in the United States are in this target area. </a:t>
            </a:r>
            <a:r>
              <a:rPr lang="en-US" sz="1100" b="0" i="0" u="none" strike="noStrike" dirty="0">
                <a:effectLst/>
                <a:highlight>
                  <a:srgbClr val="FBFAF3"/>
                </a:highlight>
                <a:latin typeface="+mn-lt"/>
                <a:hlinkClick r:id="rId3"/>
              </a:rPr>
              <a:t>Divine Savior Ministries</a:t>
            </a:r>
            <a:r>
              <a:rPr lang="en-US" sz="1100" b="0" i="0" dirty="0">
                <a:solidFill>
                  <a:srgbClr val="666666"/>
                </a:solidFill>
                <a:effectLst/>
                <a:highlight>
                  <a:srgbClr val="FBFAF3"/>
                </a:highlight>
                <a:latin typeface="+mn-lt"/>
              </a:rPr>
              <a:t> has committed to providing guidance and resources to the new mission and are planning build a Divine Savior Academy by year five of the mission start.</a:t>
            </a:r>
          </a:p>
          <a:p>
            <a:pPr marL="0" marR="0">
              <a:lnSpc>
                <a:spcPct val="107000"/>
              </a:lnSpc>
              <a:spcBef>
                <a:spcPts val="0"/>
              </a:spcBef>
              <a:spcAft>
                <a:spcPts val="800"/>
              </a:spcAft>
            </a:pPr>
            <a:endParaRPr lang="en-US" sz="1100" b="0" i="0" dirty="0">
              <a:solidFill>
                <a:srgbClr val="666666"/>
              </a:solidFill>
              <a:effectLst/>
              <a:highlight>
                <a:srgbClr val="FBFAF3"/>
              </a:highlight>
              <a:latin typeface="+mn-lt"/>
            </a:endParaRPr>
          </a:p>
          <a:p>
            <a:pPr marL="0" marR="0">
              <a:lnSpc>
                <a:spcPct val="107000"/>
              </a:lnSpc>
              <a:spcBef>
                <a:spcPts val="0"/>
              </a:spcBef>
              <a:spcAft>
                <a:spcPts val="800"/>
              </a:spcAft>
            </a:pPr>
            <a:r>
              <a:rPr lang="en-US" sz="1100" b="0" i="0" dirty="0">
                <a:solidFill>
                  <a:srgbClr val="666666"/>
                </a:solidFill>
                <a:effectLst/>
                <a:highlight>
                  <a:srgbClr val="FBFAF3"/>
                </a:highlight>
                <a:latin typeface="+mn-lt"/>
              </a:rPr>
              <a:t>Caleb King was assigned from Wisconsin Lutheran Seminary in Mequon, Wis., in May 2023 to serve this new mission start. They had 71 guests join them for their opening worship and three musicians that participated in beautifying the service.  </a:t>
            </a:r>
          </a:p>
          <a:p>
            <a:pPr marL="0" marR="0">
              <a:lnSpc>
                <a:spcPct val="107000"/>
              </a:lnSpc>
              <a:spcBef>
                <a:spcPts val="0"/>
              </a:spcBef>
              <a:spcAft>
                <a:spcPts val="800"/>
              </a:spcAft>
            </a:pPr>
            <a:endParaRPr lang="en-US" sz="1100" b="0" i="0" kern="100" dirty="0">
              <a:solidFill>
                <a:srgbClr val="666666"/>
              </a:solidFill>
              <a:effectLst/>
              <a:highlight>
                <a:srgbClr val="FBFAF3"/>
              </a:highligh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n-US" sz="1100" b="0" i="0" kern="100" dirty="0">
              <a:solidFill>
                <a:srgbClr val="666666"/>
              </a:solidFill>
              <a:effectLst/>
              <a:highlight>
                <a:srgbClr val="FBFAF3"/>
              </a:highligh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n-US" sz="1100" b="0" i="0" kern="100" dirty="0">
              <a:solidFill>
                <a:srgbClr val="666666"/>
              </a:solidFill>
              <a:effectLst/>
              <a:highlight>
                <a:srgbClr val="FBFAF3"/>
              </a:highligh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100" b="0" i="0" kern="100" dirty="0">
                <a:solidFill>
                  <a:srgbClr val="666666"/>
                </a:solidFill>
                <a:effectLst/>
                <a:highlight>
                  <a:srgbClr val="FBFAF3"/>
                </a:highlight>
                <a:latin typeface="+mn-lt"/>
                <a:ea typeface="Aptos" panose="020B0004020202020204" pitchFamily="34" charset="0"/>
                <a:cs typeface="Times New Roman" panose="02020603050405020304" pitchFamily="18" charset="0"/>
              </a:rPr>
              <a:t>Learn more at https://wels100in10.net/new-starts/northcollincounty-tx/. </a:t>
            </a:r>
            <a:endParaRPr lang="en-US" sz="1100" kern="100" dirty="0">
              <a:effectLst/>
              <a:latin typeface="+mn-lt"/>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32</a:t>
            </a:fld>
            <a:endParaRPr lang="en-US"/>
          </a:p>
        </p:txBody>
      </p:sp>
    </p:spTree>
    <p:extLst>
      <p:ext uri="{BB962C8B-B14F-4D97-AF65-F5344CB8AC3E}">
        <p14:creationId xmlns:p14="http://schemas.microsoft.com/office/powerpoint/2010/main" val="28889680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It can be hard to grow your ministry and fellowship opportunities when you only have access to a rented facility on Sundays or grow out of your existing worship space. As church membership grows, the home mission begins exploration to buy land or purchase an existing facility and perhaps remodel it to better serve their ministry needs. </a:t>
            </a:r>
          </a:p>
        </p:txBody>
      </p:sp>
      <p:sp>
        <p:nvSpPr>
          <p:cNvPr id="4" name="Slide Number Placeholder 3"/>
          <p:cNvSpPr>
            <a:spLocks noGrp="1"/>
          </p:cNvSpPr>
          <p:nvPr>
            <p:ph type="sldNum" sz="quarter" idx="5"/>
          </p:nvPr>
        </p:nvSpPr>
        <p:spPr/>
        <p:txBody>
          <a:bodyPr/>
          <a:lstStyle/>
          <a:p>
            <a:fld id="{16783666-7838-964F-98E8-13F3DBB30284}" type="slidenum">
              <a:rPr lang="en-US" smtClean="0"/>
              <a:t>33</a:t>
            </a:fld>
            <a:endParaRPr lang="en-US"/>
          </a:p>
        </p:txBody>
      </p:sp>
    </p:spTree>
    <p:extLst>
      <p:ext uri="{BB962C8B-B14F-4D97-AF65-F5344CB8AC3E}">
        <p14:creationId xmlns:p14="http://schemas.microsoft.com/office/powerpoint/2010/main" val="36600837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Sure Foundation held their first worship service in their new building on Easter Sunday (April 20, 2025). </a:t>
            </a:r>
            <a:r>
              <a:rPr lang="en-US" sz="1200" b="0" dirty="0">
                <a:latin typeface="+mn-lt"/>
              </a:rPr>
              <a:t>Sure Foundation received loans and matching grants from WELS Church Extension Fund.</a:t>
            </a:r>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34</a:t>
            </a:fld>
            <a:endParaRPr lang="en-US"/>
          </a:p>
        </p:txBody>
      </p:sp>
    </p:spTree>
    <p:extLst>
      <p:ext uri="{BB962C8B-B14F-4D97-AF65-F5344CB8AC3E}">
        <p14:creationId xmlns:p14="http://schemas.microsoft.com/office/powerpoint/2010/main" val="3772151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600" b="0" i="0" dirty="0">
                <a:solidFill>
                  <a:srgbClr val="333333"/>
                </a:solidFill>
                <a:effectLst/>
                <a:latin typeface="lato" panose="020F0502020204030203" pitchFamily="34" charset="0"/>
              </a:rPr>
              <a:t>Hope in the Heights in Houston, TX, closed in Fall 2023 on a Church of Christ building for sale that was built in 1927 and remodeled in the late 1950s. It is situated on its own block within a neighborhood in their target area. There is a large parking lot, ample street parking, and plenty of green space for kids to run around. </a:t>
            </a:r>
          </a:p>
          <a:p>
            <a:pPr algn="l" fontAlgn="base"/>
            <a:endParaRPr lang="en-US" sz="1600" b="0" i="0" dirty="0">
              <a:solidFill>
                <a:srgbClr val="333333"/>
              </a:solidFill>
              <a:effectLst/>
              <a:latin typeface="lato" panose="020F0502020204030203" pitchFamily="34" charset="0"/>
            </a:endParaRPr>
          </a:p>
          <a:p>
            <a:pPr algn="l" fontAlgn="base"/>
            <a:r>
              <a:rPr lang="en-US" sz="1600" b="0" i="0" dirty="0">
                <a:solidFill>
                  <a:srgbClr val="333333"/>
                </a:solidFill>
                <a:effectLst/>
                <a:latin typeface="lato" panose="020F0502020204030203" pitchFamily="34" charset="0"/>
              </a:rPr>
              <a:t>Thanks to the Church Extension Fund’s grant program for new missions, they get a 4:1 match on the land value and a 2:1 match for every dollar they spend on the remodel. Because of this, they can afford the necessary renovations. And because Church Extension Funds grants keep the cost down, they will be able to taper off of synod subsidy faster, which enables WELS to start more missions in the future. They hope to have the remodel completed by late 2024, when they will be able to move in and open their doors to the community.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783666-7838-964F-98E8-13F3DBB30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896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What an exciting time in the life of a home mission church! Once land or a facility is purchased, building/construction begins to make it into a facility that the church can use to conduct their ministry. </a:t>
            </a:r>
          </a:p>
        </p:txBody>
      </p:sp>
      <p:sp>
        <p:nvSpPr>
          <p:cNvPr id="4" name="Slide Number Placeholder 3"/>
          <p:cNvSpPr>
            <a:spLocks noGrp="1"/>
          </p:cNvSpPr>
          <p:nvPr>
            <p:ph type="sldNum" sz="quarter" idx="5"/>
          </p:nvPr>
        </p:nvSpPr>
        <p:spPr/>
        <p:txBody>
          <a:bodyPr/>
          <a:lstStyle/>
          <a:p>
            <a:fld id="{16783666-7838-964F-98E8-13F3DBB30284}" type="slidenum">
              <a:rPr lang="en-US" smtClean="0"/>
              <a:t>36</a:t>
            </a:fld>
            <a:endParaRPr lang="en-US"/>
          </a:p>
        </p:txBody>
      </p:sp>
    </p:spTree>
    <p:extLst>
      <p:ext uri="{BB962C8B-B14F-4D97-AF65-F5344CB8AC3E}">
        <p14:creationId xmlns:p14="http://schemas.microsoft.com/office/powerpoint/2010/main" val="38667605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Palabra de Vida, a cross-cultural ministry in Detroit, Mich., is doing the hard work of establishing themselves in the community and developing longevity for their ministry. Roy Mendoza played a part in that work.</a:t>
            </a:r>
          </a:p>
          <a:p>
            <a:endParaRPr lang="en-US" dirty="0">
              <a:latin typeface="+mn-lt"/>
            </a:endParaRPr>
          </a:p>
          <a:p>
            <a:r>
              <a:rPr lang="en-US" b="0" i="0" dirty="0">
                <a:solidFill>
                  <a:srgbClr val="FFFFFF"/>
                </a:solidFill>
                <a:effectLst/>
                <a:latin typeface="+mn-lt"/>
              </a:rPr>
              <a:t>WELS home mission churches across North America are opening their doors to people with all different kinds of life stories, but who all have the same need for God’s love. . . people like Roy Mendoza. Even through he committed crimes the world might view as unforgivable, God’s great grace changed Roy’s life.</a:t>
            </a:r>
            <a:endParaRPr lang="en-US" dirty="0">
              <a:latin typeface="+mn-lt"/>
            </a:endParaRPr>
          </a:p>
          <a:p>
            <a:endParaRPr lang="en-US" dirty="0">
              <a:latin typeface="+mn-lt"/>
            </a:endParaRPr>
          </a:p>
          <a:p>
            <a:r>
              <a:rPr lang="en-US" b="1" dirty="0">
                <a:latin typeface="+mn-lt"/>
              </a:rPr>
              <a:t>Link: </a:t>
            </a:r>
            <a:r>
              <a:rPr lang="en-US" dirty="0">
                <a:latin typeface="+mn-lt"/>
              </a:rPr>
              <a:t>https://vimeo.com/777084948</a:t>
            </a:r>
          </a:p>
        </p:txBody>
      </p:sp>
      <p:sp>
        <p:nvSpPr>
          <p:cNvPr id="4" name="Slide Number Placeholder 3"/>
          <p:cNvSpPr>
            <a:spLocks noGrp="1"/>
          </p:cNvSpPr>
          <p:nvPr>
            <p:ph type="sldNum" sz="quarter" idx="5"/>
          </p:nvPr>
        </p:nvSpPr>
        <p:spPr/>
        <p:txBody>
          <a:bodyPr/>
          <a:lstStyle/>
          <a:p>
            <a:fld id="{16783666-7838-964F-98E8-13F3DBB30284}" type="slidenum">
              <a:rPr lang="en-US" smtClean="0"/>
              <a:t>37</a:t>
            </a:fld>
            <a:endParaRPr lang="en-US"/>
          </a:p>
        </p:txBody>
      </p:sp>
    </p:spTree>
    <p:extLst>
      <p:ext uri="{BB962C8B-B14F-4D97-AF65-F5344CB8AC3E}">
        <p14:creationId xmlns:p14="http://schemas.microsoft.com/office/powerpoint/2010/main" val="40571763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dirty="0">
                <a:latin typeface="+mn-lt"/>
              </a:rPr>
              <a:t>WELS Church Extension Fund (CEF) is a VALUABLE partner of WELS Home Missions and the churches it supports. CEF supports the spreading of the gospel by providing loans and grants to WELS home mission congregations.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dirty="0">
                <a:latin typeface="+mn-lt"/>
              </a:rPr>
              <a:t>WELS CEF is a wholly owned, self-supporting, subsidiary corporation of WELS. Individual WELS members, WELS congregations, and WELS affiliates can assist the synod’s mission outreach efforts by investing in WELS CEF investment certificates. Your investments fund the WELS CEF loan program. Gifts, bequests, and donations made to WELS CEF support the grant program.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b="0" i="0" dirty="0">
                <a:solidFill>
                  <a:srgbClr val="990000"/>
                </a:solidFill>
                <a:effectLst/>
                <a:latin typeface="+mn-lt"/>
              </a:rPr>
              <a:t>WELS CEF provides home mission churches a 4-to-1 matching grant for initial land purchase based on their 10% down payment. They also provide </a:t>
            </a:r>
            <a:r>
              <a:rPr lang="en-US" sz="1100" b="0" i="0" dirty="0">
                <a:solidFill>
                  <a:srgbClr val="333333"/>
                </a:solidFill>
                <a:effectLst/>
                <a:latin typeface="+mn-lt"/>
              </a:rPr>
              <a:t>a 2-to-1 matching grant on a home mission congregation’s 10% down payment for their facility construction project. </a:t>
            </a:r>
            <a:endParaRPr lang="en-US" sz="1100" b="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b="0" i="0" dirty="0">
                <a:solidFill>
                  <a:srgbClr val="333333"/>
                </a:solidFill>
                <a:effectLst/>
                <a:latin typeface="+mn-lt"/>
              </a:rPr>
              <a:t>Since 1993, WELS CEF has provided $48.9 million of matching grants to mission congregations and $17 million of special grants directly to Home Missions.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b="1" dirty="0">
                <a:latin typeface="+mn-lt"/>
              </a:rPr>
              <a:t>Pictured: </a:t>
            </a:r>
            <a:r>
              <a:rPr lang="en-US" sz="1100" b="0" dirty="0" err="1">
                <a:latin typeface="+mn-lt"/>
              </a:rPr>
              <a:t>TheMission</a:t>
            </a:r>
            <a:r>
              <a:rPr lang="en-US" sz="1100" b="0" dirty="0">
                <a:latin typeface="+mn-lt"/>
              </a:rPr>
              <a:t>, a home mission congregation in Willis (Conroe), Texas, is anticipated to complete their new church building by July 2025. </a:t>
            </a:r>
            <a:r>
              <a:rPr lang="en-US" sz="1100" b="0" dirty="0" err="1">
                <a:latin typeface="+mn-lt"/>
              </a:rPr>
              <a:t>TheMission</a:t>
            </a:r>
            <a:r>
              <a:rPr lang="en-US" sz="1100" b="0" dirty="0">
                <a:latin typeface="+mn-lt"/>
              </a:rPr>
              <a:t> received loans and matching grants from WELS CEF.</a:t>
            </a:r>
          </a:p>
        </p:txBody>
      </p:sp>
      <p:sp>
        <p:nvSpPr>
          <p:cNvPr id="4" name="Slide Number Placeholder 3"/>
          <p:cNvSpPr>
            <a:spLocks noGrp="1"/>
          </p:cNvSpPr>
          <p:nvPr>
            <p:ph type="sldNum" sz="quarter" idx="5"/>
          </p:nvPr>
        </p:nvSpPr>
        <p:spPr/>
        <p:txBody>
          <a:bodyPr/>
          <a:lstStyle/>
          <a:p>
            <a:fld id="{16783666-7838-964F-98E8-13F3DBB30284}" type="slidenum">
              <a:rPr lang="en-US" smtClean="0"/>
              <a:t>38</a:t>
            </a:fld>
            <a:endParaRPr lang="en-US"/>
          </a:p>
        </p:txBody>
      </p:sp>
    </p:spTree>
    <p:extLst>
      <p:ext uri="{BB962C8B-B14F-4D97-AF65-F5344CB8AC3E}">
        <p14:creationId xmlns:p14="http://schemas.microsoft.com/office/powerpoint/2010/main" val="15549878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b="0" i="0" u="none" strike="noStrike" dirty="0">
                <a:solidFill>
                  <a:srgbClr val="050505"/>
                </a:solidFill>
                <a:effectLst/>
                <a:highlight>
                  <a:srgbClr val="FFFFFF"/>
                </a:highlight>
                <a:latin typeface="inherit"/>
                <a:hlinkClick r:id="rId3"/>
              </a:rPr>
              <a:t>Foundation Lutheran Church</a:t>
            </a:r>
            <a:r>
              <a:rPr lang="en-US" sz="1600" b="0" i="0" dirty="0">
                <a:solidFill>
                  <a:srgbClr val="050505"/>
                </a:solidFill>
                <a:effectLst/>
                <a:highlight>
                  <a:srgbClr val="FFFFFF"/>
                </a:highlight>
                <a:latin typeface="inherit"/>
              </a:rPr>
              <a:t> in Peyton, Colo., celebrated the groundbreaking for their new church building in April 2024. They worshipped in their new facility for the first time on March 23, 2025.</a:t>
            </a:r>
          </a:p>
          <a:p>
            <a:pPr algn="l"/>
            <a:endParaRPr lang="en-US" sz="1600" b="0" i="0" dirty="0">
              <a:solidFill>
                <a:srgbClr val="050505"/>
              </a:solidFill>
              <a:effectLst/>
              <a:highlight>
                <a:srgbClr val="FFFFFF"/>
              </a:highlight>
              <a:latin typeface="inherit"/>
            </a:endParaRPr>
          </a:p>
          <a:p>
            <a:pPr algn="l"/>
            <a:r>
              <a:rPr lang="en-US" sz="1600" b="0" i="0" dirty="0">
                <a:solidFill>
                  <a:srgbClr val="050505"/>
                </a:solidFill>
                <a:effectLst/>
                <a:highlight>
                  <a:srgbClr val="FFFFFF"/>
                </a:highlight>
                <a:latin typeface="inherit"/>
              </a:rPr>
              <a:t>WELS Church Extension Fund provided over $700,000 in land and facility matching grants to Foundation Lutheran Church to assist in the construction of their facility. Learn more about how you can invest with WELS Church Extension Fund and simultaneously support Home Missions at </a:t>
            </a:r>
            <a:r>
              <a:rPr lang="en-US" sz="1600" b="0" i="0" u="none" strike="noStrike" dirty="0">
                <a:solidFill>
                  <a:srgbClr val="050505"/>
                </a:solidFill>
                <a:effectLst/>
                <a:highlight>
                  <a:srgbClr val="FFFFFF"/>
                </a:highlight>
                <a:latin typeface="inherit"/>
                <a:hlinkClick r:id="rId4"/>
              </a:rPr>
              <a:t>wels.net/</a:t>
            </a:r>
            <a:r>
              <a:rPr lang="en-US" sz="1600" b="0" i="0" u="none" strike="noStrike" dirty="0" err="1">
                <a:solidFill>
                  <a:srgbClr val="050505"/>
                </a:solidFill>
                <a:effectLst/>
                <a:highlight>
                  <a:srgbClr val="FFFFFF"/>
                </a:highlight>
                <a:latin typeface="inherit"/>
                <a:hlinkClick r:id="rId4"/>
              </a:rPr>
              <a:t>cef</a:t>
            </a:r>
            <a:r>
              <a:rPr lang="en-US" sz="1600" b="0" i="0" dirty="0">
                <a:solidFill>
                  <a:srgbClr val="050505"/>
                </a:solidFill>
                <a:effectLst/>
                <a:highlight>
                  <a:srgbClr val="FFFFFF"/>
                </a:highlight>
                <a:latin typeface="inherit"/>
              </a:rPr>
              <a:t>.</a:t>
            </a:r>
          </a:p>
        </p:txBody>
      </p:sp>
      <p:sp>
        <p:nvSpPr>
          <p:cNvPr id="4" name="Slide Number Placeholder 3"/>
          <p:cNvSpPr>
            <a:spLocks noGrp="1"/>
          </p:cNvSpPr>
          <p:nvPr>
            <p:ph type="sldNum" sz="quarter" idx="5"/>
          </p:nvPr>
        </p:nvSpPr>
        <p:spPr/>
        <p:txBody>
          <a:bodyPr/>
          <a:lstStyle/>
          <a:p>
            <a:fld id="{16783666-7838-964F-98E8-13F3DBB30284}" type="slidenum">
              <a:rPr lang="en-US" smtClean="0"/>
              <a:t>39</a:t>
            </a:fld>
            <a:endParaRPr lang="en-US"/>
          </a:p>
        </p:txBody>
      </p:sp>
    </p:spTree>
    <p:extLst>
      <p:ext uri="{BB962C8B-B14F-4D97-AF65-F5344CB8AC3E}">
        <p14:creationId xmlns:p14="http://schemas.microsoft.com/office/powerpoint/2010/main" val="1127581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rPr>
              <a:t>Link to Video: https://vimeo.com/694678056</a:t>
            </a:r>
          </a:p>
        </p:txBody>
      </p:sp>
      <p:sp>
        <p:nvSpPr>
          <p:cNvPr id="4" name="Slide Number Placeholder 3"/>
          <p:cNvSpPr>
            <a:spLocks noGrp="1"/>
          </p:cNvSpPr>
          <p:nvPr>
            <p:ph type="sldNum" sz="quarter" idx="5"/>
          </p:nvPr>
        </p:nvSpPr>
        <p:spPr/>
        <p:txBody>
          <a:bodyPr/>
          <a:lstStyle/>
          <a:p>
            <a:fld id="{16783666-7838-964F-98E8-13F3DBB30284}" type="slidenum">
              <a:rPr lang="en-US" smtClean="0"/>
              <a:t>4</a:t>
            </a:fld>
            <a:endParaRPr lang="en-US"/>
          </a:p>
        </p:txBody>
      </p:sp>
    </p:spTree>
    <p:extLst>
      <p:ext uri="{BB962C8B-B14F-4D97-AF65-F5344CB8AC3E}">
        <p14:creationId xmlns:p14="http://schemas.microsoft.com/office/powerpoint/2010/main" val="18256353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40</a:t>
            </a:fld>
            <a:endParaRPr lang="en-US"/>
          </a:p>
        </p:txBody>
      </p:sp>
    </p:spTree>
    <p:extLst>
      <p:ext uri="{BB962C8B-B14F-4D97-AF65-F5344CB8AC3E}">
        <p14:creationId xmlns:p14="http://schemas.microsoft.com/office/powerpoint/2010/main" val="1783059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The work isn’t done once the home mission has their own church building. The home mission has even more opportunities to expand their ministries from their new home base. As the church grows in numbers and spiritual maturity, it is the prayer that higher local support for the church frees up Home Missions resources to allow us to plant other missions. </a:t>
            </a:r>
          </a:p>
        </p:txBody>
      </p:sp>
      <p:sp>
        <p:nvSpPr>
          <p:cNvPr id="4" name="Slide Number Placeholder 3"/>
          <p:cNvSpPr>
            <a:spLocks noGrp="1"/>
          </p:cNvSpPr>
          <p:nvPr>
            <p:ph type="sldNum" sz="quarter" idx="5"/>
          </p:nvPr>
        </p:nvSpPr>
        <p:spPr/>
        <p:txBody>
          <a:bodyPr/>
          <a:lstStyle/>
          <a:p>
            <a:fld id="{16783666-7838-964F-98E8-13F3DBB30284}" type="slidenum">
              <a:rPr lang="en-US" smtClean="0"/>
              <a:t>41</a:t>
            </a:fld>
            <a:endParaRPr lang="en-US"/>
          </a:p>
        </p:txBody>
      </p:sp>
    </p:spTree>
    <p:extLst>
      <p:ext uri="{BB962C8B-B14F-4D97-AF65-F5344CB8AC3E}">
        <p14:creationId xmlns:p14="http://schemas.microsoft.com/office/powerpoint/2010/main" val="12446386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666666"/>
                </a:solidFill>
                <a:effectLst/>
                <a:latin typeface="lora" pitchFamily="2" charset="0"/>
              </a:rPr>
              <a:t>The 100 Missions in 10 Years initiative isn’t as much about planting more churches but about sharing the gospel of Jesus Christ. </a:t>
            </a:r>
            <a:r>
              <a:rPr lang="en-US" b="1" i="0" dirty="0">
                <a:solidFill>
                  <a:srgbClr val="666666"/>
                </a:solidFill>
                <a:effectLst/>
                <a:latin typeface="inherit"/>
              </a:rPr>
              <a:t>It’s about aggressively reaching lost souls.</a:t>
            </a:r>
            <a:r>
              <a:rPr lang="en-US" b="0" i="0" dirty="0">
                <a:solidFill>
                  <a:srgbClr val="666666"/>
                </a:solidFill>
                <a:effectLst/>
                <a:latin typeface="lora" pitchFamily="2" charset="0"/>
              </a:rPr>
              <a:t> It’s about Christ’s mission to his church. </a:t>
            </a:r>
          </a:p>
          <a:p>
            <a:pPr algn="l" fontAlgn="base"/>
            <a:endParaRPr lang="en-US" b="0" i="0" dirty="0">
              <a:solidFill>
                <a:srgbClr val="333333"/>
              </a:solidFill>
              <a:effectLst/>
              <a:latin typeface="lato" panose="020F0502020204030203" pitchFamily="34" charset="0"/>
            </a:endParaRPr>
          </a:p>
          <a:p>
            <a:pPr algn="l" fontAlgn="base"/>
            <a:r>
              <a:rPr lang="en-US" b="0" i="0" dirty="0">
                <a:solidFill>
                  <a:srgbClr val="333333"/>
                </a:solidFill>
                <a:effectLst/>
                <a:latin typeface="lato" panose="020F0502020204030203" pitchFamily="34" charset="0"/>
              </a:rPr>
              <a:t>As we continue to work towards our goal, we will be featuring more stories of the “Faces of Faith” reached with the gospel message through home mission congregations. Hear from Jerry Laster, a trauma surgeon, who draws a powerful parallel between his work of healing physical wounds and the church’s role as a hospital for sick souls. Discover how he and his wife, Denice, found peace and healing through God’s free grace at </a:t>
            </a:r>
            <a:r>
              <a:rPr lang="en-US" b="0" i="0" u="none" strike="noStrike" dirty="0">
                <a:solidFill>
                  <a:srgbClr val="333333"/>
                </a:solidFill>
                <a:effectLst/>
                <a:latin typeface="lato" panose="020F0502020204030203" pitchFamily="34" charset="0"/>
                <a:hlinkClick r:id="rId3"/>
              </a:rPr>
              <a:t>Christ Alone Lutheran Church</a:t>
            </a:r>
            <a:r>
              <a:rPr lang="en-US" b="0" i="0" u="none" strike="noStrike" dirty="0">
                <a:solidFill>
                  <a:srgbClr val="333333"/>
                </a:solidFill>
                <a:effectLst/>
                <a:latin typeface="lato" panose="020F0502020204030203" pitchFamily="34" charset="0"/>
              </a:rPr>
              <a:t> i</a:t>
            </a:r>
            <a:r>
              <a:rPr lang="en-US" b="0" i="0" dirty="0">
                <a:solidFill>
                  <a:srgbClr val="333333"/>
                </a:solidFill>
                <a:effectLst/>
                <a:latin typeface="lato" panose="020F0502020204030203" pitchFamily="34" charset="0"/>
              </a:rPr>
              <a:t>n in Keller, Texas.</a:t>
            </a:r>
          </a:p>
          <a:p>
            <a:endParaRPr lang="en-US" b="0" dirty="0"/>
          </a:p>
          <a:p>
            <a:r>
              <a:rPr lang="en-US" b="0" dirty="0"/>
              <a:t>Video link: https://wels.net/faces-of-faith-jerry-and-denice/ </a:t>
            </a:r>
          </a:p>
        </p:txBody>
      </p:sp>
      <p:sp>
        <p:nvSpPr>
          <p:cNvPr id="4" name="Slide Number Placeholder 3"/>
          <p:cNvSpPr>
            <a:spLocks noGrp="1"/>
          </p:cNvSpPr>
          <p:nvPr>
            <p:ph type="sldNum" sz="quarter" idx="5"/>
          </p:nvPr>
        </p:nvSpPr>
        <p:spPr/>
        <p:txBody>
          <a:bodyPr/>
          <a:lstStyle/>
          <a:p>
            <a:fld id="{16783666-7838-964F-98E8-13F3DBB30284}" type="slidenum">
              <a:rPr lang="en-US" smtClean="0"/>
              <a:t>42</a:t>
            </a:fld>
            <a:endParaRPr lang="en-US"/>
          </a:p>
        </p:txBody>
      </p:sp>
    </p:spTree>
    <p:extLst>
      <p:ext uri="{BB962C8B-B14F-4D97-AF65-F5344CB8AC3E}">
        <p14:creationId xmlns:p14="http://schemas.microsoft.com/office/powerpoint/2010/main" val="30873180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Hope Lutheran Church has been reaching out to a diverse community in Toronto, Ontario, Canada, as a home mission congregation since their inception in 1990. They recently celebrated the burning of their mortgage and were fully self-supporting by July 2024.</a:t>
            </a:r>
          </a:p>
        </p:txBody>
      </p:sp>
      <p:sp>
        <p:nvSpPr>
          <p:cNvPr id="4" name="Slide Number Placeholder 3"/>
          <p:cNvSpPr>
            <a:spLocks noGrp="1"/>
          </p:cNvSpPr>
          <p:nvPr>
            <p:ph type="sldNum" sz="quarter" idx="5"/>
          </p:nvPr>
        </p:nvSpPr>
        <p:spPr/>
        <p:txBody>
          <a:bodyPr/>
          <a:lstStyle/>
          <a:p>
            <a:fld id="{16783666-7838-964F-98E8-13F3DBB30284}" type="slidenum">
              <a:rPr lang="en-US" smtClean="0"/>
              <a:t>43</a:t>
            </a:fld>
            <a:endParaRPr lang="en-US"/>
          </a:p>
        </p:txBody>
      </p:sp>
    </p:spTree>
    <p:extLst>
      <p:ext uri="{BB962C8B-B14F-4D97-AF65-F5344CB8AC3E}">
        <p14:creationId xmlns:p14="http://schemas.microsoft.com/office/powerpoint/2010/main" val="513222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effectLst/>
                <a:latin typeface="+mn-lt"/>
                <a:ea typeface="Calibri" panose="020F0502020204030204" pitchFamily="34" charset="0"/>
                <a:cs typeface="Calibri" panose="020F0502020204030204" pitchFamily="34" charset="0"/>
              </a:rPr>
              <a:t>Campus Ministry programs are a great way to enhance ministry and reach out to a new demographic that desperately needs the gospel.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rgbClr val="000000"/>
              </a:solidFill>
              <a:effectLst/>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effectLst/>
                <a:latin typeface="+mn-lt"/>
                <a:ea typeface="Calibri" panose="020F0502020204030204" pitchFamily="34" charset="0"/>
                <a:cs typeface="Calibri" panose="020F0502020204030204" pitchFamily="34" charset="0"/>
              </a:rPr>
              <a:t>WELS Campus Ministry, a ministry of WELS Home Missions, provides resources, support, and encouragement to WELS congregations that serve college students. These congregations are vital in connecting college students with fellow Christians, strengthening their faith with the gospel, and encouraging them to share that faith with other college students. </a:t>
            </a:r>
            <a:endParaRPr lang="en-US" sz="1100" b="0" i="0" u="none" strike="noStrike" baseline="0" dirty="0">
              <a:solidFill>
                <a:srgbClr val="000000"/>
              </a:solidFill>
              <a:latin typeface="+mn-lt"/>
            </a:endParaRPr>
          </a:p>
          <a:p>
            <a:endParaRPr lang="en-US" sz="1100" b="0" i="0" u="none" strike="noStrike" baseline="0" dirty="0">
              <a:solidFill>
                <a:srgbClr val="000000"/>
              </a:solidFill>
              <a:latin typeface="+mn-lt"/>
            </a:endParaRPr>
          </a:p>
          <a:p>
            <a:r>
              <a:rPr lang="en-US" sz="1100" b="0" i="0" u="none" strike="noStrike" baseline="0" dirty="0">
                <a:solidFill>
                  <a:srgbClr val="000000"/>
                </a:solidFill>
                <a:latin typeface="+mn-lt"/>
              </a:rPr>
              <a:t>Almost every university in the United States and Canada has an assigned campus ministry contact pastor. Each contact pastor receives a list of WELS student that are attending their school. By sharing information with WELS Campus Ministry, these contact pastors know who the students are and can help them stay connected to Christ and strengthen their faith while at school. </a:t>
            </a:r>
          </a:p>
          <a:p>
            <a:endParaRPr lang="en-US" sz="1100" b="0" i="0" u="none" strike="noStrike" baseline="0" dirty="0">
              <a:solidFill>
                <a:srgbClr val="000000"/>
              </a:solidFill>
              <a:latin typeface="+mn-lt"/>
            </a:endParaRPr>
          </a:p>
          <a:p>
            <a:r>
              <a:rPr lang="en-US" sz="1100" b="0" i="0" u="none" strike="noStrike" baseline="0" dirty="0">
                <a:solidFill>
                  <a:srgbClr val="000000"/>
                </a:solidFill>
                <a:latin typeface="+mn-lt"/>
              </a:rPr>
              <a:t>We need your help in this process! Please work with the high school/college age students at your congregation and get them signed up with WELS Campus Ministry. Instructions on how to share student information was shared as supplemental information in your District Convention resources, and you can encourage students to sign up directly at </a:t>
            </a:r>
            <a:r>
              <a:rPr lang="en-US" sz="1100" b="1" i="0" u="none" strike="noStrike" baseline="0" dirty="0">
                <a:solidFill>
                  <a:srgbClr val="000000"/>
                </a:solidFill>
                <a:latin typeface="+mn-lt"/>
              </a:rPr>
              <a:t>wels.net/college</a:t>
            </a:r>
            <a:r>
              <a:rPr lang="en-US" sz="1100" b="0" i="0" u="none" strike="noStrike" baseline="0" dirty="0">
                <a:solidFill>
                  <a:srgbClr val="000000"/>
                </a:solidFill>
                <a:latin typeface="+mn-lt"/>
              </a:rPr>
              <a:t>. </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44</a:t>
            </a:fld>
            <a:endParaRPr lang="en-US"/>
          </a:p>
        </p:txBody>
      </p:sp>
    </p:spTree>
    <p:extLst>
      <p:ext uri="{BB962C8B-B14F-4D97-AF65-F5344CB8AC3E}">
        <p14:creationId xmlns:p14="http://schemas.microsoft.com/office/powerpoint/2010/main" val="4752547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mn-lt"/>
              </a:rPr>
              <a:t>Left: </a:t>
            </a:r>
            <a:r>
              <a:rPr lang="en-US" sz="1100" b="0" dirty="0">
                <a:latin typeface="+mn-lt"/>
              </a:rPr>
              <a:t>Christ Our Refuge in Waco, TX, a home mission congregation that started public worship in 2022 received funding to start a Campus Ministry program. They hosted a Campus Ministry retreat with WELS students from Texas A&amp;M and Baylor in February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mn-lt"/>
            </a:endParaRPr>
          </a:p>
          <a:p>
            <a:r>
              <a:rPr lang="en-US" sz="1100" b="1" dirty="0">
                <a:latin typeface="+mn-lt"/>
              </a:rPr>
              <a:t>Right: </a:t>
            </a:r>
            <a:r>
              <a:rPr lang="en-US" sz="1100" b="0" dirty="0">
                <a:latin typeface="+mn-lt"/>
              </a:rPr>
              <a:t>The new mission in Marquette, MI, that was approved in the first batch of new missions towards our goal of starting 100 new missions in the next 10 years. They are actively reaching out to students at Northern Michigan University as part of their outreach strategy.</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45</a:t>
            </a:fld>
            <a:endParaRPr lang="en-US"/>
          </a:p>
        </p:txBody>
      </p:sp>
    </p:spTree>
    <p:extLst>
      <p:ext uri="{BB962C8B-B14F-4D97-AF65-F5344CB8AC3E}">
        <p14:creationId xmlns:p14="http://schemas.microsoft.com/office/powerpoint/2010/main" val="12201513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Aft>
                <a:spcPts val="800"/>
              </a:spcAft>
              <a:buNone/>
            </a:pPr>
            <a:r>
              <a:rPr lang="en-US" sz="1200" dirty="0">
                <a:effectLst/>
                <a:latin typeface="+mn-lt"/>
                <a:ea typeface="Calibri" panose="020F0502020204030204" pitchFamily="34" charset="0"/>
                <a:cs typeface="Calibri" panose="020F0502020204030204" pitchFamily="34" charset="0"/>
              </a:rPr>
              <a:t>On Sunday March 30, 2025, Intown Lutheran Church welcomed three college students—Grace, Taylor, and Kennedi (pictured middle) as adult confirmands. These young women impressively completed our 12-lesson Bible Basics Class while also managing busy academic schedules and student-athlete responsibilities. All three of them are new to Lutheranism and very excited to be part of our church family!</a:t>
            </a:r>
            <a:endParaRPr lang="en-US" sz="1200" dirty="0">
              <a:effectLst/>
              <a:latin typeface="+mn-lt"/>
              <a:ea typeface="Times New Roman" panose="02020603050405020304" pitchFamily="18" charset="0"/>
              <a:cs typeface="Times New Roman" panose="02020603050405020304" pitchFamily="18" charset="0"/>
            </a:endParaRPr>
          </a:p>
          <a:p>
            <a:pPr marL="0" marR="0">
              <a:lnSpc>
                <a:spcPct val="116000"/>
              </a:lnSpc>
              <a:spcAft>
                <a:spcPts val="800"/>
              </a:spcAft>
              <a:buNone/>
            </a:pPr>
            <a:endParaRPr lang="en-US" sz="1200" dirty="0">
              <a:effectLst/>
              <a:latin typeface="+mn-lt"/>
              <a:ea typeface="Calibri" panose="020F0502020204030204" pitchFamily="34" charset="0"/>
              <a:cs typeface="Calibri" panose="020F0502020204030204" pitchFamily="34" charset="0"/>
            </a:endParaRPr>
          </a:p>
          <a:p>
            <a:pPr marL="0" marR="0">
              <a:lnSpc>
                <a:spcPct val="116000"/>
              </a:lnSpc>
              <a:spcAft>
                <a:spcPts val="800"/>
              </a:spcAft>
              <a:buNone/>
            </a:pPr>
            <a:r>
              <a:rPr lang="en-US" sz="1200" dirty="0">
                <a:effectLst/>
                <a:latin typeface="+mn-lt"/>
                <a:ea typeface="Calibri" panose="020F0502020204030204" pitchFamily="34" charset="0"/>
                <a:cs typeface="Calibri" panose="020F0502020204030204" pitchFamily="34" charset="0"/>
              </a:rPr>
              <a:t>Grace says: "Intown Lutheran Church not only gave me a place to learn straight from the Scripture and truly understand it, but it also gave me a new family of fellow Christians. This is a place where I can be myself and never feel alone, judged, or out of place."</a:t>
            </a:r>
            <a:endParaRPr lang="en-US" sz="1200" dirty="0">
              <a:effectLst/>
              <a:latin typeface="+mn-lt"/>
              <a:ea typeface="Times New Roman" panose="02020603050405020304" pitchFamily="18" charset="0"/>
              <a:cs typeface="Times New Roman" panose="02020603050405020304" pitchFamily="18" charset="0"/>
            </a:endParaRPr>
          </a:p>
          <a:p>
            <a:pPr marL="0" marR="0">
              <a:lnSpc>
                <a:spcPct val="116000"/>
              </a:lnSpc>
              <a:spcAft>
                <a:spcPts val="800"/>
              </a:spcAft>
              <a:buNone/>
            </a:pPr>
            <a:endParaRPr lang="en-US" sz="1200" dirty="0">
              <a:effectLst/>
              <a:latin typeface="+mn-lt"/>
              <a:ea typeface="Calibri" panose="020F0502020204030204" pitchFamily="34" charset="0"/>
              <a:cs typeface="Calibri" panose="020F0502020204030204" pitchFamily="34" charset="0"/>
            </a:endParaRPr>
          </a:p>
          <a:p>
            <a:pPr marL="0" marR="0">
              <a:lnSpc>
                <a:spcPct val="116000"/>
              </a:lnSpc>
              <a:spcAft>
                <a:spcPts val="800"/>
              </a:spcAft>
              <a:buNone/>
            </a:pPr>
            <a:r>
              <a:rPr lang="en-US" sz="1200" dirty="0">
                <a:effectLst/>
                <a:latin typeface="+mn-lt"/>
                <a:ea typeface="Calibri" panose="020F0502020204030204" pitchFamily="34" charset="0"/>
                <a:cs typeface="Calibri" panose="020F0502020204030204" pitchFamily="34" charset="0"/>
              </a:rPr>
              <a:t>Kennedi says: “Upon arriving in Georgia for college, I hoped to find a local church. Thankfully, a friend attending Intown invited me to the worship service one Sunday. Being exposed to the great teachings of the Good News and the kind fellowship, I decided to continue attending Intown and even join various Bible Study sessions each week. Now that I’m officially a member, I can say that the meaning of Intown Lutheran Church is to cultivate a body of God’s children and teach and learn the meaning and importance of His word so that we all grow in our faithful walk with Him.”</a:t>
            </a:r>
            <a:endParaRPr lang="en-US" sz="1200" dirty="0">
              <a:effectLst/>
              <a:latin typeface="+mn-lt"/>
              <a:ea typeface="Times New Roman" panose="02020603050405020304" pitchFamily="18" charset="0"/>
              <a:cs typeface="Times New Roman" panose="02020603050405020304" pitchFamily="18" charset="0"/>
            </a:endParaRPr>
          </a:p>
          <a:p>
            <a:pPr marL="0" marR="0" algn="r">
              <a:lnSpc>
                <a:spcPct val="116000"/>
              </a:lnSpc>
              <a:spcAft>
                <a:spcPts val="800"/>
              </a:spcAft>
            </a:pPr>
            <a:endParaRPr lang="en-US" sz="1200" i="1" dirty="0">
              <a:effectLst/>
              <a:latin typeface="+mn-lt"/>
              <a:ea typeface="Calibri" panose="020F0502020204030204" pitchFamily="34" charset="0"/>
              <a:cs typeface="Calibri" panose="020F0502020204030204" pitchFamily="34" charset="0"/>
            </a:endParaRPr>
          </a:p>
          <a:p>
            <a:pPr marL="0" marR="0" algn="l">
              <a:lnSpc>
                <a:spcPct val="116000"/>
              </a:lnSpc>
              <a:spcAft>
                <a:spcPts val="800"/>
              </a:spcAft>
            </a:pPr>
            <a:r>
              <a:rPr lang="en-US" sz="1200" i="1" dirty="0">
                <a:effectLst/>
                <a:latin typeface="+mn-lt"/>
                <a:ea typeface="Calibri" panose="020F0502020204030204" pitchFamily="34" charset="0"/>
                <a:cs typeface="Calibri" panose="020F0502020204030204" pitchFamily="34" charset="0"/>
              </a:rPr>
              <a:t>From Lucas Bitter, pastor at Intown, Atlanta, Ga.</a:t>
            </a:r>
            <a:endParaRPr lang="en-US" sz="12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62904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While seeing a home mission church become self-supporting is a great thing, we’re MOST thankful for the souls that they have been able to reach with the gospel!</a:t>
            </a:r>
          </a:p>
        </p:txBody>
      </p:sp>
      <p:sp>
        <p:nvSpPr>
          <p:cNvPr id="4" name="Slide Number Placeholder 3"/>
          <p:cNvSpPr>
            <a:spLocks noGrp="1"/>
          </p:cNvSpPr>
          <p:nvPr>
            <p:ph type="sldNum" sz="quarter" idx="5"/>
          </p:nvPr>
        </p:nvSpPr>
        <p:spPr/>
        <p:txBody>
          <a:bodyPr/>
          <a:lstStyle/>
          <a:p>
            <a:fld id="{16783666-7838-964F-98E8-13F3DBB30284}" type="slidenum">
              <a:rPr lang="en-US" smtClean="0"/>
              <a:t>47</a:t>
            </a:fld>
            <a:endParaRPr lang="en-US"/>
          </a:p>
        </p:txBody>
      </p:sp>
    </p:spTree>
    <p:extLst>
      <p:ext uri="{BB962C8B-B14F-4D97-AF65-F5344CB8AC3E}">
        <p14:creationId xmlns:p14="http://schemas.microsoft.com/office/powerpoint/2010/main" val="1375520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Divine Savior in Delray Beach, Fla., started off as a WELS home mission congregation and has been fully self-supporting since 2015. When their school started to experience significant growth, they received Home Missions support to call a staff ministry to connect new school families with the church. Hear how Marta and Wojtek experienced the joy of the gospel for the first time after sending their son to school at Divine Savior. </a:t>
            </a:r>
          </a:p>
          <a:p>
            <a:endParaRPr lang="en-US" b="1" dirty="0">
              <a:latin typeface="+mn-lt"/>
            </a:endParaRPr>
          </a:p>
          <a:p>
            <a:r>
              <a:rPr lang="en-US" b="1" dirty="0">
                <a:latin typeface="+mn-lt"/>
              </a:rPr>
              <a:t>Link: </a:t>
            </a:r>
            <a:r>
              <a:rPr lang="en-US" dirty="0">
                <a:latin typeface="+mn-lt"/>
              </a:rPr>
              <a:t>https://vimeo.com/785279561</a:t>
            </a:r>
          </a:p>
        </p:txBody>
      </p:sp>
      <p:sp>
        <p:nvSpPr>
          <p:cNvPr id="4" name="Slide Number Placeholder 3"/>
          <p:cNvSpPr>
            <a:spLocks noGrp="1"/>
          </p:cNvSpPr>
          <p:nvPr>
            <p:ph type="sldNum" sz="quarter" idx="5"/>
          </p:nvPr>
        </p:nvSpPr>
        <p:spPr/>
        <p:txBody>
          <a:bodyPr/>
          <a:lstStyle/>
          <a:p>
            <a:fld id="{16783666-7838-964F-98E8-13F3DBB30284}" type="slidenum">
              <a:rPr lang="en-US" smtClean="0"/>
              <a:t>48</a:t>
            </a:fld>
            <a:endParaRPr lang="en-US"/>
          </a:p>
        </p:txBody>
      </p:sp>
    </p:spTree>
    <p:extLst>
      <p:ext uri="{BB962C8B-B14F-4D97-AF65-F5344CB8AC3E}">
        <p14:creationId xmlns:p14="http://schemas.microsoft.com/office/powerpoint/2010/main" val="19460267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Peace in Aiken, SC, started with just a handful of people in December of 2013 and two years later was blessed to find a building downtown and refurbished it for their worship space. This 152-soul congregation confirmed 13 adults in the past year and are averaging 111 in worship each week. Peace is officially off Home Mission subsidy as of July 2022, which means they met their initial eight-year goal.</a:t>
            </a:r>
          </a:p>
        </p:txBody>
      </p:sp>
      <p:sp>
        <p:nvSpPr>
          <p:cNvPr id="4" name="Slide Number Placeholder 3"/>
          <p:cNvSpPr>
            <a:spLocks noGrp="1"/>
          </p:cNvSpPr>
          <p:nvPr>
            <p:ph type="sldNum" sz="quarter" idx="5"/>
          </p:nvPr>
        </p:nvSpPr>
        <p:spPr/>
        <p:txBody>
          <a:bodyPr/>
          <a:lstStyle/>
          <a:p>
            <a:fld id="{16783666-7838-964F-98E8-13F3DBB30284}" type="slidenum">
              <a:rPr lang="en-US" smtClean="0"/>
              <a:t>49</a:t>
            </a:fld>
            <a:endParaRPr lang="en-US"/>
          </a:p>
        </p:txBody>
      </p:sp>
    </p:spTree>
    <p:extLst>
      <p:ext uri="{BB962C8B-B14F-4D97-AF65-F5344CB8AC3E}">
        <p14:creationId xmlns:p14="http://schemas.microsoft.com/office/powerpoint/2010/main" val="732289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dirty="0">
                <a:solidFill>
                  <a:srgbClr val="212121"/>
                </a:solidFill>
                <a:latin typeface="+mn-lt"/>
              </a:rPr>
              <a:t>Some might wonder if we’re just throwing a number out there without really thinking this through. What about manpower? What about money? Is this goal realistic? </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5</a:t>
            </a:fld>
            <a:endParaRPr lang="en-US"/>
          </a:p>
        </p:txBody>
      </p:sp>
    </p:spTree>
    <p:extLst>
      <p:ext uri="{BB962C8B-B14F-4D97-AF65-F5344CB8AC3E}">
        <p14:creationId xmlns:p14="http://schemas.microsoft.com/office/powerpoint/2010/main" val="17837617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rPr>
              <a:t>Pictured: </a:t>
            </a:r>
            <a:r>
              <a:rPr lang="en-US" sz="1100" b="0" i="0" dirty="0">
                <a:solidFill>
                  <a:srgbClr val="333333"/>
                </a:solidFill>
                <a:effectLst/>
                <a:latin typeface="+mn-lt"/>
              </a:rPr>
              <a:t>Members from Bethel Lutheran Church in Menasha, WI, at their small taco kiosk during </a:t>
            </a:r>
            <a:r>
              <a:rPr lang="en-US" sz="1100" b="0" i="0" dirty="0" err="1">
                <a:solidFill>
                  <a:srgbClr val="333333"/>
                </a:solidFill>
                <a:effectLst/>
                <a:latin typeface="+mn-lt"/>
              </a:rPr>
              <a:t>Latinofest</a:t>
            </a:r>
            <a:r>
              <a:rPr lang="en-US" sz="1100" b="0" i="0" dirty="0">
                <a:solidFill>
                  <a:srgbClr val="333333"/>
                </a:solidFill>
                <a:effectLst/>
                <a:latin typeface="+mn-lt"/>
              </a:rPr>
              <a:t>. </a:t>
            </a:r>
          </a:p>
          <a:p>
            <a:endParaRPr lang="en-US" sz="1100" dirty="0">
              <a:latin typeface="+mn-lt"/>
            </a:endParaRPr>
          </a:p>
          <a:p>
            <a:r>
              <a:rPr lang="en-US" sz="1100" dirty="0">
                <a:latin typeface="+mn-lt"/>
              </a:rPr>
              <a:t>Bethel in Menasha, WI, received approval as a home mission enhancement in 2014 as they looked to reach out to their Hispanic neighbors with the gospel message. They began regular worship in Spanish in 2015. They are now self-supporting but continue to benefit from the support offered by their district mission board and mission counselor. </a:t>
            </a:r>
          </a:p>
        </p:txBody>
      </p:sp>
      <p:sp>
        <p:nvSpPr>
          <p:cNvPr id="4" name="Slide Number Placeholder 3"/>
          <p:cNvSpPr>
            <a:spLocks noGrp="1"/>
          </p:cNvSpPr>
          <p:nvPr>
            <p:ph type="sldNum" sz="quarter" idx="5"/>
          </p:nvPr>
        </p:nvSpPr>
        <p:spPr/>
        <p:txBody>
          <a:bodyPr/>
          <a:lstStyle/>
          <a:p>
            <a:fld id="{16783666-7838-964F-98E8-13F3DBB30284}" type="slidenum">
              <a:rPr lang="en-US" smtClean="0"/>
              <a:t>50</a:t>
            </a:fld>
            <a:endParaRPr lang="en-US"/>
          </a:p>
        </p:txBody>
      </p:sp>
    </p:spTree>
    <p:extLst>
      <p:ext uri="{BB962C8B-B14F-4D97-AF65-F5344CB8AC3E}">
        <p14:creationId xmlns:p14="http://schemas.microsoft.com/office/powerpoint/2010/main" val="12276958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It’s never just about planting one church. It’s about aggressively reaching lost souls. God can use the planting one church to multiply outreach efforts.</a:t>
            </a:r>
          </a:p>
        </p:txBody>
      </p:sp>
      <p:sp>
        <p:nvSpPr>
          <p:cNvPr id="4" name="Slide Number Placeholder 3"/>
          <p:cNvSpPr>
            <a:spLocks noGrp="1"/>
          </p:cNvSpPr>
          <p:nvPr>
            <p:ph type="sldNum" sz="quarter" idx="5"/>
          </p:nvPr>
        </p:nvSpPr>
        <p:spPr/>
        <p:txBody>
          <a:bodyPr/>
          <a:lstStyle/>
          <a:p>
            <a:fld id="{16783666-7838-964F-98E8-13F3DBB30284}" type="slidenum">
              <a:rPr lang="en-US" smtClean="0"/>
              <a:t>51</a:t>
            </a:fld>
            <a:endParaRPr lang="en-US"/>
          </a:p>
        </p:txBody>
      </p:sp>
    </p:spTree>
    <p:extLst>
      <p:ext uri="{BB962C8B-B14F-4D97-AF65-F5344CB8AC3E}">
        <p14:creationId xmlns:p14="http://schemas.microsoft.com/office/powerpoint/2010/main" val="3467727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rPr>
              <a:t>Established congregations that started as new home mission plants can daughter more churches! </a:t>
            </a:r>
          </a:p>
          <a:p>
            <a:endParaRPr lang="en-US" sz="1100" dirty="0">
              <a:latin typeface="+mn-lt"/>
            </a:endParaRPr>
          </a:p>
          <a:p>
            <a:r>
              <a:rPr lang="en-US" sz="1100" dirty="0">
                <a:latin typeface="+mn-lt"/>
              </a:rPr>
              <a:t>Risen Savior in Lakewood Ranch, FL, (home missionary Caleb Free pictured left) was approved as a home mission in 2016. They recently became self-supporting and partnered with </a:t>
            </a:r>
            <a:r>
              <a:rPr lang="en-US" sz="1100" b="0" i="0" dirty="0">
                <a:solidFill>
                  <a:srgbClr val="333333"/>
                </a:solidFill>
                <a:effectLst/>
                <a:latin typeface="+mn-lt"/>
              </a:rPr>
              <a:t>Ascension in Sarasota, Fla., to start and support a new mission plant in Parrish, FL. </a:t>
            </a:r>
          </a:p>
          <a:p>
            <a:endParaRPr lang="en-US" sz="1100" b="0" i="0" dirty="0">
              <a:solidFill>
                <a:srgbClr val="333333"/>
              </a:solidFill>
              <a:effectLst/>
              <a:latin typeface="+mn-lt"/>
            </a:endParaRPr>
          </a:p>
          <a:p>
            <a:r>
              <a:rPr lang="en-US" sz="1100" b="0" i="0" dirty="0">
                <a:solidFill>
                  <a:srgbClr val="333333"/>
                </a:solidFill>
                <a:effectLst/>
                <a:latin typeface="+mn-lt"/>
              </a:rPr>
              <a:t>New home missionary Ben Balge (pictured left) is installed to lead the new church in Parrish. 20,000 to 30,000 homes are expected to be built there in the next 10 years. This new church will be reaching out with the gospel to a community that is 85 percent unchurched.</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52</a:t>
            </a:fld>
            <a:endParaRPr lang="en-US"/>
          </a:p>
        </p:txBody>
      </p:sp>
    </p:spTree>
    <p:extLst>
      <p:ext uri="{BB962C8B-B14F-4D97-AF65-F5344CB8AC3E}">
        <p14:creationId xmlns:p14="http://schemas.microsoft.com/office/powerpoint/2010/main" val="39089476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mn-lt"/>
              </a:rPr>
              <a:t>Established congregations that started as new home mission plants can start second sites! </a:t>
            </a:r>
          </a:p>
          <a:p>
            <a:endParaRPr lang="en-US" sz="1100" dirty="0"/>
          </a:p>
          <a:p>
            <a:r>
              <a:rPr lang="en-US" sz="1100" dirty="0"/>
              <a:t>Crosswalk Lutheran Church was a home mission plant in downtown Phoenix (pictured left). In 2018, they received approval to start a second site in nearby Midtown (Easter worship pictured right).  </a:t>
            </a:r>
          </a:p>
        </p:txBody>
      </p:sp>
      <p:sp>
        <p:nvSpPr>
          <p:cNvPr id="4" name="Slide Number Placeholder 3"/>
          <p:cNvSpPr>
            <a:spLocks noGrp="1"/>
          </p:cNvSpPr>
          <p:nvPr>
            <p:ph type="sldNum" sz="quarter" idx="5"/>
          </p:nvPr>
        </p:nvSpPr>
        <p:spPr/>
        <p:txBody>
          <a:bodyPr/>
          <a:lstStyle/>
          <a:p>
            <a:fld id="{16783666-7838-964F-98E8-13F3DBB30284}" type="slidenum">
              <a:rPr lang="en-US" smtClean="0"/>
              <a:t>53</a:t>
            </a:fld>
            <a:endParaRPr lang="en-US"/>
          </a:p>
        </p:txBody>
      </p:sp>
    </p:spTree>
    <p:extLst>
      <p:ext uri="{BB962C8B-B14F-4D97-AF65-F5344CB8AC3E}">
        <p14:creationId xmlns:p14="http://schemas.microsoft.com/office/powerpoint/2010/main" val="36089763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Established congregations that started as new home mission plants can enhance a ministry! </a:t>
            </a:r>
            <a:r>
              <a:rPr lang="en-US" sz="1800" dirty="0">
                <a:solidFill>
                  <a:srgbClr val="000000"/>
                </a:solidFill>
                <a:effectLst/>
                <a:highlight>
                  <a:srgbClr val="FFFFFF"/>
                </a:highlight>
                <a:latin typeface="Calibri" panose="020F0502020204030204" pitchFamily="34" charset="0"/>
                <a:ea typeface="Calibri" panose="020F0502020204030204" pitchFamily="34" charset="0"/>
              </a:rPr>
              <a:t>Churches can request short-term, additional funding from Home Missions to enhance a ministry at their current congregation. This extra boost could mean the ability to call an additional pastor or staff minister, starting a new cross-cultural ministry, or even restarting a church where members have renewed their efforts to go with the gospel into their community. </a:t>
            </a:r>
            <a:endParaRPr lang="en-US" sz="16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u="none" strike="noStrike" dirty="0">
              <a:effectLst/>
              <a:latin typeface="lora" pitchFamily="2" charset="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dirty="0">
                <a:effectLst/>
                <a:latin typeface="lora" pitchFamily="2" charset="0"/>
                <a:hlinkClick r:id="rId3"/>
              </a:rPr>
              <a:t>Divine Savior in Sienna, Tex.,</a:t>
            </a:r>
            <a:r>
              <a:rPr lang="en-US" sz="1600" b="0" i="0" dirty="0">
                <a:solidFill>
                  <a:srgbClr val="666666"/>
                </a:solidFill>
                <a:effectLst/>
                <a:latin typeface="lora" pitchFamily="2" charset="0"/>
              </a:rPr>
              <a:t> called a second staff minister or pastor to assist in youth and family ministry. Divine Savior Academy currently has 280 students enrolled with 360 anticipated next school year. A second full-time worker will help them connect school families with the church, as many school families do not currently have a church home.</a:t>
            </a:r>
            <a:endParaRPr lang="en-US" sz="1100" b="0" i="0" dirty="0">
              <a:solidFill>
                <a:srgbClr val="333333"/>
              </a:solidFill>
              <a:effectLst/>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54</a:t>
            </a:fld>
            <a:endParaRPr lang="en-US"/>
          </a:p>
        </p:txBody>
      </p:sp>
    </p:spTree>
    <p:extLst>
      <p:ext uri="{BB962C8B-B14F-4D97-AF65-F5344CB8AC3E}">
        <p14:creationId xmlns:p14="http://schemas.microsoft.com/office/powerpoint/2010/main" val="27011831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333333"/>
                </a:solidFill>
                <a:effectLst/>
                <a:latin typeface="+mn-lt"/>
              </a:rPr>
              <a:t>The 120 members at Shepherd of the Mountain were outreach minded. And they knew they didn’t want one big mega church – they wanted to surround the greater Reno area with 4-5 churches to better reach the various communities. They started with The Springs in Sparks, NV, that started around 2008. Fast-forward to 2018… The Springs is completely self-supporting and settling into their new church building, and they partner with Shepherd of the Mountains to start a third site in Reno. Light of the Valleys is now a subsidized home mission church worshiping in a rented storefront, and growing rapidly.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dirty="0">
              <a:solidFill>
                <a:srgbClr val="333333"/>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333333"/>
                </a:solidFill>
                <a:effectLst/>
                <a:latin typeface="+mn-lt"/>
              </a:rPr>
              <a:t>100 Missions in 10 Years isn’t just about the 100. It’s about the hundreds and prayerfully THOUSANDS of churches that are started from those original 100, and ultimately the HUNDREDS of THOUSANDS of individuals that can be impacted by the proclamation of the gospel.  </a:t>
            </a:r>
          </a:p>
        </p:txBody>
      </p:sp>
      <p:sp>
        <p:nvSpPr>
          <p:cNvPr id="4" name="Slide Number Placeholder 3"/>
          <p:cNvSpPr>
            <a:spLocks noGrp="1"/>
          </p:cNvSpPr>
          <p:nvPr>
            <p:ph type="sldNum" sz="quarter" idx="5"/>
          </p:nvPr>
        </p:nvSpPr>
        <p:spPr/>
        <p:txBody>
          <a:bodyPr/>
          <a:lstStyle/>
          <a:p>
            <a:fld id="{16783666-7838-964F-98E8-13F3DBB30284}" type="slidenum">
              <a:rPr lang="en-US" smtClean="0"/>
              <a:t>55</a:t>
            </a:fld>
            <a:endParaRPr lang="en-US"/>
          </a:p>
        </p:txBody>
      </p:sp>
    </p:spTree>
    <p:extLst>
      <p:ext uri="{BB962C8B-B14F-4D97-AF65-F5344CB8AC3E}">
        <p14:creationId xmlns:p14="http://schemas.microsoft.com/office/powerpoint/2010/main" val="18807442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mn-lt"/>
              </a:rPr>
              <a:t>Pray: </a:t>
            </a:r>
            <a:r>
              <a:rPr lang="en-US" sz="1100" b="0" i="0" dirty="0">
                <a:solidFill>
                  <a:srgbClr val="FFFFFF"/>
                </a:solidFill>
                <a:effectLst/>
                <a:latin typeface="+mn-lt"/>
              </a:rPr>
              <a:t>This is no small thing. Pray that the Lord of the church would provide workers. Pray for our WELS Home Missions leaders, our home missionaries, and our worker training schools as they recruit and train future missionaries. Pray that the Lord provides us with the financial support needed to do the work.</a:t>
            </a:r>
          </a:p>
          <a:p>
            <a:endParaRPr lang="en-US" sz="1100" dirty="0">
              <a:latin typeface="+mn-lt"/>
            </a:endParaRPr>
          </a:p>
          <a:p>
            <a:r>
              <a:rPr lang="en-US" sz="1100" b="1" dirty="0">
                <a:latin typeface="+mn-lt"/>
              </a:rPr>
              <a:t>Get Involved: </a:t>
            </a:r>
            <a:r>
              <a:rPr lang="en-US" sz="1100" b="0" i="0" dirty="0">
                <a:solidFill>
                  <a:srgbClr val="FFFFFF"/>
                </a:solidFill>
                <a:effectLst/>
                <a:latin typeface="+mn-lt"/>
              </a:rPr>
              <a:t>If you see nearby mission opportunities, </a:t>
            </a:r>
            <a:r>
              <a:rPr lang="en-US" sz="1100" b="0" i="0" dirty="0">
                <a:effectLst/>
                <a:latin typeface="+mn-lt"/>
              </a:rPr>
              <a:t>talk with your district mission board</a:t>
            </a:r>
            <a:r>
              <a:rPr lang="en-US" sz="1100" b="0" i="0" dirty="0">
                <a:solidFill>
                  <a:srgbClr val="FFFFFF"/>
                </a:solidFill>
                <a:effectLst/>
                <a:latin typeface="+mn-lt"/>
              </a:rPr>
              <a:t> to see what you or your congregation might do to get involved in this synod wide church planting effort. Encourage young men and women in your church to consider full-time ministry. Ask your pastor to keep our synod’s work in your congregational prayers and provide updates on a regular basis.</a:t>
            </a:r>
            <a:endParaRPr lang="en-US" sz="1100" dirty="0">
              <a:latin typeface="+mn-lt"/>
            </a:endParaRPr>
          </a:p>
          <a:p>
            <a:endParaRPr lang="en-US" sz="1100" dirty="0">
              <a:latin typeface="+mn-lt"/>
            </a:endParaRPr>
          </a:p>
          <a:p>
            <a:r>
              <a:rPr lang="en-US" sz="1100" b="1" dirty="0">
                <a:latin typeface="+mn-lt"/>
              </a:rPr>
              <a:t>Give: </a:t>
            </a:r>
            <a:r>
              <a:rPr lang="en-US" sz="1100" b="0" i="0" dirty="0">
                <a:solidFill>
                  <a:srgbClr val="FFFFFF"/>
                </a:solidFill>
                <a:effectLst/>
                <a:latin typeface="+mn-lt"/>
              </a:rPr>
              <a:t>You know the grace of our Lord Jesus Christ. He was rich, yet he became poor so that through his poverty we might become rich (2 Corinthians 8:9). God’s generosity has resulted in the riches of forgiveness, peace, joy, and hope. Let that move you to give generously to your local congregation, to your synod through your church, and to this initiative.</a:t>
            </a:r>
          </a:p>
          <a:p>
            <a:endParaRPr lang="en-US" sz="1100" b="1" i="0" dirty="0">
              <a:solidFill>
                <a:srgbClr val="FFFFFF"/>
              </a:solidFill>
              <a:effectLst/>
              <a:latin typeface="+mn-lt"/>
            </a:endParaRPr>
          </a:p>
          <a:p>
            <a:r>
              <a:rPr lang="en-US" sz="1100" b="1" i="0" dirty="0">
                <a:solidFill>
                  <a:srgbClr val="FFFFFF"/>
                </a:solidFill>
                <a:effectLst/>
                <a:latin typeface="+mn-lt"/>
              </a:rPr>
              <a:t>Encourage people to check out the website: </a:t>
            </a:r>
            <a:r>
              <a:rPr lang="en-US" sz="1100" b="0" i="0" dirty="0">
                <a:solidFill>
                  <a:srgbClr val="FFFFFF"/>
                </a:solidFill>
                <a:effectLst/>
                <a:latin typeface="+mn-lt"/>
              </a:rPr>
              <a:t>Learn more and stay up to date on progress at </a:t>
            </a:r>
            <a:r>
              <a:rPr lang="en-US" sz="1100" b="1" i="0" dirty="0">
                <a:solidFill>
                  <a:srgbClr val="FFFFFF"/>
                </a:solidFill>
                <a:effectLst/>
                <a:latin typeface="+mn-lt"/>
              </a:rPr>
              <a:t>wels.net/100in10. </a:t>
            </a:r>
            <a:endParaRPr lang="en-US" sz="1100" b="1"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56</a:t>
            </a:fld>
            <a:endParaRPr lang="en-US"/>
          </a:p>
        </p:txBody>
      </p:sp>
    </p:spTree>
    <p:extLst>
      <p:ext uri="{BB962C8B-B14F-4D97-AF65-F5344CB8AC3E}">
        <p14:creationId xmlns:p14="http://schemas.microsoft.com/office/powerpoint/2010/main" val="35688894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Please pray together. </a:t>
            </a:r>
          </a:p>
        </p:txBody>
      </p:sp>
      <p:sp>
        <p:nvSpPr>
          <p:cNvPr id="4" name="Slide Number Placeholder 3"/>
          <p:cNvSpPr>
            <a:spLocks noGrp="1"/>
          </p:cNvSpPr>
          <p:nvPr>
            <p:ph type="sldNum" sz="quarter" idx="5"/>
          </p:nvPr>
        </p:nvSpPr>
        <p:spPr/>
        <p:txBody>
          <a:bodyPr/>
          <a:lstStyle/>
          <a:p>
            <a:fld id="{16783666-7838-964F-98E8-13F3DBB30284}" type="slidenum">
              <a:rPr lang="en-US" smtClean="0"/>
              <a:t>57</a:t>
            </a:fld>
            <a:endParaRPr lang="en-US"/>
          </a:p>
        </p:txBody>
      </p:sp>
    </p:spTree>
    <p:extLst>
      <p:ext uri="{BB962C8B-B14F-4D97-AF65-F5344CB8AC3E}">
        <p14:creationId xmlns:p14="http://schemas.microsoft.com/office/powerpoint/2010/main" val="19204946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dirty="0">
                <a:solidFill>
                  <a:srgbClr val="666666"/>
                </a:solidFill>
                <a:effectLst/>
                <a:latin typeface="+mn-lt"/>
              </a:rPr>
              <a:t>This initiative is about aggressively and confidently doing the work that God has called all of us to do. Here are some ways to get out there and help!</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58</a:t>
            </a:fld>
            <a:endParaRPr lang="en-US"/>
          </a:p>
        </p:txBody>
      </p:sp>
    </p:spTree>
    <p:extLst>
      <p:ext uri="{BB962C8B-B14F-4D97-AF65-F5344CB8AC3E}">
        <p14:creationId xmlns:p14="http://schemas.microsoft.com/office/powerpoint/2010/main" val="10704223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effectLst/>
                <a:latin typeface="+mn-lt"/>
                <a:ea typeface="Calibri" panose="020F0502020204030204" pitchFamily="34" charset="0"/>
                <a:cs typeface="Times New Roman" panose="02020603050405020304" pitchFamily="18" charset="0"/>
              </a:rPr>
              <a:t>The COVID-19 pandemic disrupted many of the short-term mission trips coordinated through Mission Journeys, but the program is back up and running! Domestic mission trips are now available, and international mission trips will begin soon. Apply today and consider how your church, campus ministry, or other group might be able to walk together in the Great Commission through a short-term mission trip. </a:t>
            </a:r>
          </a:p>
          <a:p>
            <a:endParaRPr lang="en-US" sz="1100" dirty="0">
              <a:effectLst/>
              <a:latin typeface="+mn-lt"/>
              <a:ea typeface="Calibri" panose="020F0502020204030204" pitchFamily="34" charset="0"/>
              <a:cs typeface="Times New Roman" panose="02020603050405020304" pitchFamily="18" charset="0"/>
            </a:endParaRPr>
          </a:p>
          <a:p>
            <a:r>
              <a:rPr lang="en-US" sz="1100" dirty="0">
                <a:effectLst/>
                <a:latin typeface="+mn-lt"/>
                <a:ea typeface="Calibri" panose="020F0502020204030204" pitchFamily="34" charset="0"/>
                <a:cs typeface="Times New Roman" panose="02020603050405020304" pitchFamily="18" charset="0"/>
              </a:rPr>
              <a:t>Mission Journeys is also looking for additional host congregations! If your congregations would be interested in </a:t>
            </a:r>
            <a:r>
              <a:rPr lang="en-US" sz="1100" i="0" dirty="0">
                <a:effectLst/>
                <a:latin typeface="+mn-lt"/>
                <a:ea typeface="Calibri" panose="020F0502020204030204" pitchFamily="34" charset="0"/>
                <a:cs typeface="Times New Roman" panose="02020603050405020304" pitchFamily="18" charset="0"/>
              </a:rPr>
              <a:t>hosting</a:t>
            </a:r>
            <a:r>
              <a:rPr lang="en-US" sz="1100" dirty="0">
                <a:effectLst/>
                <a:latin typeface="+mn-lt"/>
                <a:ea typeface="Calibri" panose="020F0502020204030204" pitchFamily="34" charset="0"/>
                <a:cs typeface="Times New Roman" panose="02020603050405020304" pitchFamily="18" charset="0"/>
              </a:rPr>
              <a:t> a Mission Journeys team, you can fill out an application form online. </a:t>
            </a:r>
          </a:p>
          <a:p>
            <a:endParaRPr lang="en-US" sz="1100" dirty="0">
              <a:latin typeface="+mn-lt"/>
            </a:endParaRPr>
          </a:p>
          <a:p>
            <a:r>
              <a:rPr lang="en-US" sz="1100" dirty="0">
                <a:latin typeface="+mn-lt"/>
              </a:rPr>
              <a:t>Learn more, read FAQs, and sign up to host or send a team at </a:t>
            </a:r>
            <a:r>
              <a:rPr lang="en-US" sz="1100" dirty="0">
                <a:latin typeface="+mn-lt"/>
                <a:hlinkClick r:id="rId3"/>
              </a:rPr>
              <a:t>wels.net/</a:t>
            </a:r>
            <a:r>
              <a:rPr lang="en-US" sz="1100" dirty="0" err="1">
                <a:latin typeface="+mn-lt"/>
                <a:hlinkClick r:id="rId3"/>
              </a:rPr>
              <a:t>missionjourneys</a:t>
            </a:r>
            <a:r>
              <a:rPr lang="en-US" sz="1100" dirty="0">
                <a:latin typeface="+mn-lt"/>
                <a:hlinkClick r:id="rId3"/>
              </a:rPr>
              <a:t>/</a:t>
            </a:r>
            <a:endParaRPr lang="en-US" sz="1100" dirty="0">
              <a:latin typeface="+mn-lt"/>
            </a:endParaRPr>
          </a:p>
          <a:p>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59</a:t>
            </a:fld>
            <a:endParaRPr lang="en-US"/>
          </a:p>
        </p:txBody>
      </p:sp>
    </p:spTree>
    <p:extLst>
      <p:ext uri="{BB962C8B-B14F-4D97-AF65-F5344CB8AC3E}">
        <p14:creationId xmlns:p14="http://schemas.microsoft.com/office/powerpoint/2010/main" val="3118295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100" b="0" i="0" dirty="0">
                <a:solidFill>
                  <a:srgbClr val="000000"/>
                </a:solidFill>
                <a:effectLst/>
                <a:latin typeface="+mn-lt"/>
              </a:rPr>
              <a:t>The WELS Board for Home Missions formed a task force (pictured) to carefully and thoroughly address questions and concerns regarding manpower, money, and more. Their work has already been rewarding. It’s clear that we have men and women in all areas of ministry of our synod who are dedicated to this initiative. They want to do their part in reaching more souls with the gospel. In fact, we can see how we stand on the shoulders of present and past leaders who have encouraged and supported worker training, home missions, world missions, and all the other important areas of our synod.  </a:t>
            </a:r>
          </a:p>
          <a:p>
            <a:pPr algn="l" rtl="0" fontAlgn="base"/>
            <a:endParaRPr lang="en-US" sz="1100" b="0" i="0" dirty="0">
              <a:solidFill>
                <a:srgbClr val="000000"/>
              </a:solidFill>
              <a:effectLst/>
              <a:latin typeface="+mn-lt"/>
            </a:endParaRPr>
          </a:p>
          <a:p>
            <a:r>
              <a:rPr lang="en-US" sz="1100" b="1" dirty="0">
                <a:solidFill>
                  <a:srgbClr val="00285F"/>
                </a:solidFill>
                <a:latin typeface="+mn-lt"/>
              </a:rPr>
              <a:t>Task Force Subcommittees:</a:t>
            </a:r>
          </a:p>
          <a:p>
            <a:pPr marL="228600" indent="-228600">
              <a:spcBef>
                <a:spcPts val="0"/>
              </a:spcBef>
              <a:spcAft>
                <a:spcPts val="1200"/>
              </a:spcAft>
              <a:buFont typeface="+mj-lt"/>
              <a:buAutoNum type="arabicPeriod"/>
            </a:pPr>
            <a:r>
              <a:rPr lang="en-US" sz="1100" dirty="0">
                <a:latin typeface="+mn-lt"/>
              </a:rPr>
              <a:t>Board for Home Missions Executive Committee (BHM EC)</a:t>
            </a:r>
          </a:p>
          <a:p>
            <a:pPr marL="228600" indent="-228600">
              <a:spcBef>
                <a:spcPts val="0"/>
              </a:spcBef>
              <a:spcAft>
                <a:spcPts val="1200"/>
              </a:spcAft>
              <a:buFont typeface="+mj-lt"/>
              <a:buAutoNum type="arabicPeriod"/>
            </a:pPr>
            <a:r>
              <a:rPr lang="en-US" sz="1100" dirty="0">
                <a:latin typeface="+mn-lt"/>
              </a:rPr>
              <a:t>Board for Home Missions/District Mission Boards (BHM/DMB)</a:t>
            </a:r>
          </a:p>
          <a:p>
            <a:pPr marL="228600" indent="-228600">
              <a:spcBef>
                <a:spcPts val="0"/>
              </a:spcBef>
              <a:spcAft>
                <a:spcPts val="1200"/>
              </a:spcAft>
              <a:buFont typeface="+mj-lt"/>
              <a:buAutoNum type="arabicPeriod"/>
            </a:pPr>
            <a:r>
              <a:rPr lang="en-US" sz="1100" dirty="0">
                <a:latin typeface="+mn-lt"/>
              </a:rPr>
              <a:t>Defunding</a:t>
            </a:r>
          </a:p>
          <a:p>
            <a:pPr marL="228600" indent="-228600">
              <a:spcBef>
                <a:spcPts val="0"/>
              </a:spcBef>
              <a:spcAft>
                <a:spcPts val="1200"/>
              </a:spcAft>
              <a:buFont typeface="+mj-lt"/>
              <a:buAutoNum type="arabicPeriod"/>
            </a:pPr>
            <a:r>
              <a:rPr lang="en-US" sz="1100" dirty="0">
                <a:latin typeface="+mn-lt"/>
              </a:rPr>
              <a:t>Coaching</a:t>
            </a:r>
          </a:p>
          <a:p>
            <a:pPr marL="228600" indent="-228600">
              <a:spcBef>
                <a:spcPts val="0"/>
              </a:spcBef>
              <a:spcAft>
                <a:spcPts val="1200"/>
              </a:spcAft>
              <a:buFont typeface="+mj-lt"/>
              <a:buAutoNum type="arabicPeriod"/>
            </a:pPr>
            <a:r>
              <a:rPr lang="en-US" sz="1100" dirty="0">
                <a:latin typeface="+mn-lt"/>
              </a:rPr>
              <a:t>Ministry Affiliates</a:t>
            </a:r>
          </a:p>
          <a:p>
            <a:pPr marL="228600" indent="-228600">
              <a:spcBef>
                <a:spcPts val="0"/>
              </a:spcBef>
              <a:spcAft>
                <a:spcPts val="1200"/>
              </a:spcAft>
              <a:buFont typeface="+mj-lt"/>
              <a:buAutoNum type="arabicPeriod"/>
            </a:pPr>
            <a:r>
              <a:rPr lang="en-US" sz="1100" dirty="0">
                <a:latin typeface="+mn-lt"/>
              </a:rPr>
              <a:t>Mission Counselors</a:t>
            </a:r>
          </a:p>
          <a:p>
            <a:pPr marL="228600" indent="-228600">
              <a:spcBef>
                <a:spcPts val="0"/>
              </a:spcBef>
              <a:spcAft>
                <a:spcPts val="1200"/>
              </a:spcAft>
              <a:buFont typeface="+mj-lt"/>
              <a:buAutoNum type="arabicPeriod"/>
            </a:pPr>
            <a:r>
              <a:rPr lang="en-US" sz="1100" dirty="0">
                <a:latin typeface="+mn-lt"/>
              </a:rPr>
              <a:t>Church Extension Fund (CEF)</a:t>
            </a:r>
          </a:p>
          <a:p>
            <a:pPr marL="228600" indent="-228600">
              <a:spcBef>
                <a:spcPts val="0"/>
              </a:spcBef>
              <a:spcAft>
                <a:spcPts val="1200"/>
              </a:spcAft>
              <a:buFont typeface="+mj-lt"/>
              <a:buAutoNum type="arabicPeriod"/>
            </a:pPr>
            <a:r>
              <a:rPr lang="en-US" sz="1100" dirty="0">
                <a:latin typeface="+mn-lt"/>
              </a:rPr>
              <a:t>Synod Support</a:t>
            </a:r>
          </a:p>
          <a:p>
            <a:pPr marL="228600" indent="-228600">
              <a:spcBef>
                <a:spcPts val="0"/>
              </a:spcBef>
              <a:spcAft>
                <a:spcPts val="1200"/>
              </a:spcAft>
              <a:buFont typeface="+mj-lt"/>
              <a:buAutoNum type="arabicPeriod"/>
            </a:pPr>
            <a:r>
              <a:rPr lang="en-US" sz="1100" dirty="0">
                <a:latin typeface="+mn-lt"/>
              </a:rPr>
              <a:t>Mission Pastors</a:t>
            </a:r>
          </a:p>
          <a:p>
            <a:pPr marL="228600" indent="-228600">
              <a:spcBef>
                <a:spcPts val="0"/>
              </a:spcBef>
              <a:spcAft>
                <a:spcPts val="1200"/>
              </a:spcAft>
              <a:buFont typeface="+mj-lt"/>
              <a:buAutoNum type="arabicPeriod"/>
            </a:pPr>
            <a:r>
              <a:rPr lang="en-US" sz="1100" dirty="0">
                <a:latin typeface="+mn-lt"/>
              </a:rPr>
              <a:t>Center for Mission and Ministry (CMM) Staff</a:t>
            </a:r>
          </a:p>
          <a:p>
            <a:endParaRPr lang="en-US" sz="11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mn-lt"/>
              </a:rPr>
              <a:t>The ten subcommittees' findings can be summarized into three main categories: Missionaries, Money, Internal Operations and Resources. </a:t>
            </a:r>
            <a:r>
              <a:rPr lang="en-US" sz="1100" b="0" dirty="0">
                <a:solidFill>
                  <a:srgbClr val="00285F"/>
                </a:solidFill>
                <a:latin typeface="+mn-lt"/>
              </a:rPr>
              <a:t>Full reports from their subcommittees have been presented to the Board for Home Missions (BHM).</a:t>
            </a:r>
            <a:endParaRPr lang="en-US" sz="1100" dirty="0">
              <a:latin typeface="+mn-lt"/>
            </a:endParaRPr>
          </a:p>
          <a:p>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6</a:t>
            </a:fld>
            <a:endParaRPr lang="en-US"/>
          </a:p>
        </p:txBody>
      </p:sp>
    </p:spTree>
    <p:extLst>
      <p:ext uri="{BB962C8B-B14F-4D97-AF65-F5344CB8AC3E}">
        <p14:creationId xmlns:p14="http://schemas.microsoft.com/office/powerpoint/2010/main" val="37564147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six-person WELS Mission Journeys team from St. Matthew's in Janesville, WI, traveled to Bentonville, AR, in October 2024 to assist the new mission start. They partnered with Home Missionary Ross Chartrand and the core group to survey individuals in the Bentonville town square regarding the strengths and needs of the community and how they see a new church meeting those needs. They also participated in a grocery bag food drive collection, bringing in 44 bags of food to be donated to a local food pantry and providing opportunities to talk face to face with residents of Centerton, the home mission’s anticipated future home.</a:t>
            </a:r>
          </a:p>
          <a:p>
            <a:endParaRPr lang="en-US" dirty="0"/>
          </a:p>
          <a:p>
            <a:r>
              <a:rPr lang="en-US" dirty="0"/>
              <a:t>Over the course of 2024-2027, St. Matthew’s is planning two more Mission Journey trips with even more members to assist with outreach for the home mission. Likewise, Pastor Chartrand and members of his core group are planning to travel to Janesville to host a mission festival at St. Matthew’s.</a:t>
            </a:r>
          </a:p>
          <a:p>
            <a:endParaRPr lang="en-US" dirty="0"/>
          </a:p>
          <a:p>
            <a:r>
              <a:rPr lang="en-US" dirty="0"/>
              <a:t>Your congregation can also partner with a WELS home mission congregation for mission trips! Visit wels.net/</a:t>
            </a:r>
            <a:r>
              <a:rPr lang="en-US" dirty="0" err="1"/>
              <a:t>missionjourneys</a:t>
            </a:r>
            <a:r>
              <a:rPr lang="en-US" dirty="0"/>
              <a:t> and/or contact Mission Journeys coordinator Shannon Bohme at missionjourneys@wels.net or 651-324-4218 to learn more. </a:t>
            </a:r>
          </a:p>
        </p:txBody>
      </p:sp>
      <p:sp>
        <p:nvSpPr>
          <p:cNvPr id="4" name="Slide Number Placeholder 3"/>
          <p:cNvSpPr>
            <a:spLocks noGrp="1"/>
          </p:cNvSpPr>
          <p:nvPr>
            <p:ph type="sldNum" sz="quarter" idx="5"/>
          </p:nvPr>
        </p:nvSpPr>
        <p:spPr/>
        <p:txBody>
          <a:bodyPr/>
          <a:lstStyle/>
          <a:p>
            <a:fld id="{16783666-7838-964F-98E8-13F3DBB30284}" type="slidenum">
              <a:rPr lang="en-US" smtClean="0"/>
              <a:t>60</a:t>
            </a:fld>
            <a:endParaRPr lang="en-US"/>
          </a:p>
        </p:txBody>
      </p:sp>
    </p:spTree>
    <p:extLst>
      <p:ext uri="{BB962C8B-B14F-4D97-AF65-F5344CB8AC3E}">
        <p14:creationId xmlns:p14="http://schemas.microsoft.com/office/powerpoint/2010/main" val="42074712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mn-lt"/>
              </a:rPr>
              <a:t>Speakers: </a:t>
            </a:r>
            <a:r>
              <a:rPr lang="en-US" sz="1100" dirty="0">
                <a:latin typeface="+mn-lt"/>
              </a:rPr>
              <a:t>District Mission Board members, Home Missionaries, Mission Counselors, and other Home Missions representatives are willing and able to present on the 100 missions in 10 years initiative at your next church Mission Festival, LWMS circuit rally, school assembly, or small group gathering. Contact your local District Mission Board OR fill out a request at wels.net/speaker-request to find a speaker for your event this fall. </a:t>
            </a:r>
          </a:p>
          <a:p>
            <a:endParaRPr lang="en-US" sz="11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mn-lt"/>
              </a:rPr>
              <a:t>Social Media: </a:t>
            </a:r>
            <a:r>
              <a:rPr lang="en-US" sz="1100" b="0" kern="1200" dirty="0">
                <a:solidFill>
                  <a:schemeClr val="tx1"/>
                </a:solidFill>
                <a:effectLst/>
                <a:latin typeface="+mn-lt"/>
                <a:ea typeface="+mn-ea"/>
                <a:cs typeface="+mn-cs"/>
              </a:rPr>
              <a:t>Follow us on Facebook and Instagram @WELSmissions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rPr>
              <a:t>E-Mails: </a:t>
            </a:r>
            <a:r>
              <a:rPr lang="en-US" sz="1100" b="0" kern="1200" dirty="0">
                <a:solidFill>
                  <a:schemeClr val="tx1"/>
                </a:solidFill>
                <a:effectLst/>
                <a:latin typeface="+mn-lt"/>
                <a:ea typeface="+mn-ea"/>
                <a:cs typeface="+mn-cs"/>
              </a:rPr>
              <a:t>Subscribe to weekly Missions Blogs and quarterly Missions Update E-Newsletters at wels.net/subscribe.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kern="1200" dirty="0">
              <a:solidFill>
                <a:schemeClr val="tx1"/>
              </a:solidFill>
              <a:effectLst/>
              <a:latin typeface="+mn-lt"/>
              <a:ea typeface="+mn-ea"/>
              <a:cs typeface="+mn-cs"/>
            </a:endParaRPr>
          </a:p>
          <a:p>
            <a:pPr marL="0" marR="0">
              <a:lnSpc>
                <a:spcPts val="2040"/>
              </a:lnSpc>
              <a:spcBef>
                <a:spcPts val="0"/>
              </a:spcBef>
              <a:spcAft>
                <a:spcPts val="0"/>
              </a:spcAft>
            </a:pPr>
            <a:r>
              <a:rPr lang="en-US" sz="1100" b="1" kern="1200" dirty="0">
                <a:solidFill>
                  <a:schemeClr val="tx1"/>
                </a:solidFill>
                <a:effectLst/>
                <a:latin typeface="+mn-lt"/>
                <a:ea typeface="+mn-ea"/>
                <a:cs typeface="+mn-cs"/>
              </a:rPr>
              <a:t>Faces of Faith: </a:t>
            </a:r>
            <a:r>
              <a:rPr lang="en-US" sz="1100" dirty="0">
                <a:solidFill>
                  <a:srgbClr val="000000"/>
                </a:solidFill>
                <a:effectLst/>
                <a:latin typeface="+mn-lt"/>
                <a:ea typeface="Times New Roman" panose="02020603050405020304" pitchFamily="18" charset="0"/>
              </a:rPr>
              <a:t>The 6</a:t>
            </a:r>
            <a:r>
              <a:rPr lang="en-US" sz="1100" baseline="30000" dirty="0">
                <a:solidFill>
                  <a:srgbClr val="000000"/>
                </a:solidFill>
                <a:effectLst/>
                <a:latin typeface="+mn-lt"/>
                <a:ea typeface="Times New Roman" panose="02020603050405020304" pitchFamily="18" charset="0"/>
              </a:rPr>
              <a:t>th</a:t>
            </a:r>
            <a:r>
              <a:rPr lang="en-US" sz="1100" dirty="0">
                <a:solidFill>
                  <a:srgbClr val="000000"/>
                </a:solidFill>
                <a:effectLst/>
                <a:latin typeface="+mn-lt"/>
                <a:ea typeface="Times New Roman" panose="02020603050405020304" pitchFamily="18" charset="0"/>
              </a:rPr>
              <a:t> annual edition of </a:t>
            </a:r>
            <a:r>
              <a:rPr lang="en-US" sz="1100" i="1" dirty="0">
                <a:solidFill>
                  <a:srgbClr val="000000"/>
                </a:solidFill>
                <a:effectLst/>
                <a:latin typeface="+mn-lt"/>
                <a:ea typeface="Times New Roman" panose="02020603050405020304" pitchFamily="18" charset="0"/>
              </a:rPr>
              <a:t>Faces of Faith </a:t>
            </a:r>
            <a:r>
              <a:rPr lang="en-US" sz="1100" i="0" dirty="0">
                <a:solidFill>
                  <a:srgbClr val="000000"/>
                </a:solidFill>
                <a:effectLst/>
                <a:latin typeface="+mn-lt"/>
                <a:ea typeface="Times New Roman" panose="02020603050405020304" pitchFamily="18" charset="0"/>
              </a:rPr>
              <a:t>is now available. This is a great overview of the work we’re doing in Home, World, and Joint Missions, and you can learn more about the 100 missions in 10 years initiative in this magazine. </a:t>
            </a:r>
          </a:p>
          <a:p>
            <a:pPr marL="0" marR="0">
              <a:lnSpc>
                <a:spcPts val="2040"/>
              </a:lnSpc>
              <a:spcBef>
                <a:spcPts val="0"/>
              </a:spcBef>
              <a:spcAft>
                <a:spcPts val="0"/>
              </a:spcAft>
            </a:pPr>
            <a:endParaRPr lang="en-US" sz="1100" i="0" dirty="0">
              <a:solidFill>
                <a:srgbClr val="000000"/>
              </a:solidFill>
              <a:effectLst/>
              <a:latin typeface="+mn-lt"/>
              <a:ea typeface="Times New Roman" panose="02020603050405020304" pitchFamily="18" charset="0"/>
            </a:endParaRPr>
          </a:p>
          <a:p>
            <a:pPr marL="0" marR="0" lvl="0" indent="0" algn="l" defTabSz="914400" rtl="0" eaLnBrk="1" fontAlgn="auto" latinLnBrk="0" hangingPunct="1">
              <a:lnSpc>
                <a:spcPts val="2040"/>
              </a:lnSpc>
              <a:spcBef>
                <a:spcPts val="0"/>
              </a:spcBef>
              <a:spcAft>
                <a:spcPts val="0"/>
              </a:spcAft>
              <a:buClrTx/>
              <a:buSzTx/>
              <a:buFontTx/>
              <a:buNone/>
              <a:tabLst/>
              <a:defRPr/>
            </a:pPr>
            <a:r>
              <a:rPr lang="en-US" sz="1100" i="0" dirty="0">
                <a:solidFill>
                  <a:srgbClr val="000000"/>
                </a:solidFill>
                <a:effectLst/>
                <a:latin typeface="+mn-lt"/>
                <a:ea typeface="Times New Roman" panose="02020603050405020304" pitchFamily="18" charset="0"/>
              </a:rPr>
              <a:t>It is </a:t>
            </a:r>
            <a:r>
              <a:rPr lang="en-US" sz="1100" dirty="0">
                <a:solidFill>
                  <a:srgbClr val="000000"/>
                </a:solidFill>
                <a:effectLst/>
                <a:latin typeface="+mn-lt"/>
                <a:ea typeface="Times New Roman" panose="02020603050405020304" pitchFamily="18" charset="0"/>
              </a:rPr>
              <a:t>available online and by request at </a:t>
            </a:r>
            <a:r>
              <a:rPr lang="en-US" sz="1100" b="1" dirty="0">
                <a:solidFill>
                  <a:srgbClr val="000000"/>
                </a:solidFill>
                <a:effectLst/>
                <a:latin typeface="+mn-lt"/>
                <a:ea typeface="Times New Roman" panose="02020603050405020304" pitchFamily="18" charset="0"/>
              </a:rPr>
              <a:t>wels.net/</a:t>
            </a:r>
            <a:r>
              <a:rPr lang="en-US" sz="1100" b="1" dirty="0" err="1">
                <a:solidFill>
                  <a:srgbClr val="000000"/>
                </a:solidFill>
                <a:effectLst/>
                <a:latin typeface="+mn-lt"/>
                <a:ea typeface="Times New Roman" panose="02020603050405020304" pitchFamily="18" charset="0"/>
              </a:rPr>
              <a:t>facesoffaith</a:t>
            </a:r>
            <a:r>
              <a:rPr lang="en-US" sz="1100" dirty="0">
                <a:solidFill>
                  <a:srgbClr val="000000"/>
                </a:solidFill>
                <a:effectLst/>
                <a:latin typeface="+mn-lt"/>
                <a:ea typeface="Times New Roman" panose="02020603050405020304" pitchFamily="18" charset="0"/>
              </a:rPr>
              <a:t>.</a:t>
            </a:r>
            <a:r>
              <a:rPr lang="en-US" sz="1100" dirty="0">
                <a:solidFill>
                  <a:schemeClr val="tx1"/>
                </a:solidFill>
                <a:effectLst/>
                <a:latin typeface="+mn-lt"/>
                <a:ea typeface="Times New Roman" panose="02020603050405020304" pitchFamily="18" charset="0"/>
              </a:rPr>
              <a:t> </a:t>
            </a:r>
            <a:r>
              <a:rPr lang="en-US" sz="1100" dirty="0">
                <a:solidFill>
                  <a:srgbClr val="000000"/>
                </a:solidFill>
                <a:effectLst/>
                <a:latin typeface="+mn-lt"/>
                <a:ea typeface="Times New Roman" panose="02020603050405020304" pitchFamily="18" charset="0"/>
              </a:rPr>
              <a:t>Any congregation OR LWMS circuit is welcome to request up to 50 copies of the magazine, and we are also offering 100 Missions in 10 Years brochures and large home and world mission maps (24” x 36”) free of charge. Note – Faces of Faith is automatically sent to any congregation hosting a Mission Festival. </a:t>
            </a:r>
            <a:endParaRPr lang="en-US" sz="11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61</a:t>
            </a:fld>
            <a:endParaRPr lang="en-US"/>
          </a:p>
        </p:txBody>
      </p:sp>
    </p:spTree>
    <p:extLst>
      <p:ext uri="{BB962C8B-B14F-4D97-AF65-F5344CB8AC3E}">
        <p14:creationId xmlns:p14="http://schemas.microsoft.com/office/powerpoint/2010/main" val="11994557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None/>
            </a:pPr>
            <a:r>
              <a:rPr lang="en-US" sz="1200" b="1" i="0" dirty="0">
                <a:solidFill>
                  <a:srgbClr val="000000"/>
                </a:solidFill>
                <a:effectLst/>
                <a:latin typeface="+mn-lt"/>
              </a:rPr>
              <a:t>Saturday, June 14, 2025</a:t>
            </a:r>
            <a:r>
              <a:rPr lang="en-US" sz="1200" b="0" i="0" dirty="0">
                <a:solidFill>
                  <a:srgbClr val="000000"/>
                </a:solidFill>
                <a:effectLst/>
                <a:latin typeface="+mn-lt"/>
              </a:rPr>
              <a:t> | Wisconsin Lutheran Seminary, Mequon, Wis.</a:t>
            </a:r>
          </a:p>
          <a:p>
            <a:pPr algn="l" fontAlgn="base">
              <a:buNone/>
            </a:pPr>
            <a:endParaRPr lang="en-US" sz="1200" b="0" i="0" dirty="0">
              <a:solidFill>
                <a:srgbClr val="000000"/>
              </a:solidFill>
              <a:effectLst/>
              <a:latin typeface="+mn-lt"/>
            </a:endParaRPr>
          </a:p>
          <a:p>
            <a:pPr algn="l" fontAlgn="base">
              <a:buNone/>
            </a:pPr>
            <a:r>
              <a:rPr lang="en-US" sz="1200" b="0" i="0" dirty="0">
                <a:solidFill>
                  <a:srgbClr val="000000"/>
                </a:solidFill>
                <a:effectLst/>
                <a:latin typeface="+mn-lt"/>
              </a:rPr>
              <a:t>Register today for Taste of Missions, a celebration of gospel outreach and the commissioning of new home and world missionaries. The event begins with a special worship service, where we’ll joyfully send these missionaries to share Christ’s love around the globe.</a:t>
            </a:r>
          </a:p>
          <a:p>
            <a:pPr algn="l" fontAlgn="base">
              <a:buNone/>
            </a:pPr>
            <a:endParaRPr lang="en-US" sz="1200" b="0" i="0" dirty="0">
              <a:solidFill>
                <a:srgbClr val="000000"/>
              </a:solidFill>
              <a:effectLst/>
              <a:latin typeface="+mn-lt"/>
            </a:endParaRPr>
          </a:p>
          <a:p>
            <a:pPr algn="l" fontAlgn="base">
              <a:buNone/>
            </a:pPr>
            <a:r>
              <a:rPr lang="en-US" sz="1200" b="0" i="0" dirty="0">
                <a:solidFill>
                  <a:srgbClr val="000000"/>
                </a:solidFill>
                <a:effectLst/>
                <a:latin typeface="+mn-lt"/>
              </a:rPr>
              <a:t>Following the service, enjoy ethnic cuisine from mission fields, connect with fellow attendees, and hear firsthand accounts from missionaries about their work. Explore mission displays, participate in interactive activities, and ask questions during a panel discussion for deeper insights into the joys and challenges of mission work.</a:t>
            </a:r>
          </a:p>
          <a:p>
            <a:pPr algn="l" fontAlgn="base"/>
            <a:endParaRPr lang="en-US" sz="1200" b="0" i="0" dirty="0">
              <a:solidFill>
                <a:srgbClr val="000000"/>
              </a:solidFill>
              <a:effectLst/>
              <a:latin typeface="+mn-lt"/>
            </a:endParaRPr>
          </a:p>
          <a:p>
            <a:pPr algn="l" fontAlgn="base"/>
            <a:r>
              <a:rPr lang="en-US" sz="1200" b="0" i="0" dirty="0">
                <a:solidFill>
                  <a:srgbClr val="000000"/>
                </a:solidFill>
                <a:effectLst/>
                <a:latin typeface="+mn-lt"/>
              </a:rPr>
              <a:t>The worship service is free and open to all. Registration is $15 per person for those who wish to receive food tickets. Children 13 and under attend for free. If you can’t attend in person, tune into the livestream and join us virtually!</a:t>
            </a:r>
          </a:p>
          <a:p>
            <a:pPr algn="l" fontAlgn="base"/>
            <a:endParaRPr lang="en-US" sz="1200" b="0" i="0" dirty="0">
              <a:solidFill>
                <a:srgbClr val="000000"/>
              </a:solidFill>
              <a:effectLst/>
              <a:highlight>
                <a:srgbClr val="FFFFFF"/>
              </a:highlight>
              <a:latin typeface="+mn-lt"/>
            </a:endParaRPr>
          </a:p>
          <a:p>
            <a:pPr algn="l" fontAlgn="base"/>
            <a:r>
              <a:rPr lang="en-US" sz="1200" b="0" i="0" dirty="0">
                <a:solidFill>
                  <a:srgbClr val="000000"/>
                </a:solidFill>
                <a:effectLst/>
                <a:highlight>
                  <a:srgbClr val="FFFFFF"/>
                </a:highlight>
                <a:latin typeface="+mn-lt"/>
              </a:rPr>
              <a:t>Learn more and register at tasteofmissions.com</a:t>
            </a:r>
          </a:p>
          <a:p>
            <a:pPr algn="l" fontAlgn="base"/>
            <a:endParaRPr lang="en-US" sz="1100" b="0" i="0" dirty="0">
              <a:solidFill>
                <a:srgbClr val="000000"/>
              </a:solidFill>
              <a:effectLst/>
              <a:highlight>
                <a:srgbClr val="FFFFFF"/>
              </a:highlight>
              <a:latin typeface="+mn-lt"/>
            </a:endParaRPr>
          </a:p>
        </p:txBody>
      </p:sp>
    </p:spTree>
    <p:extLst>
      <p:ext uri="{BB962C8B-B14F-4D97-AF65-F5344CB8AC3E}">
        <p14:creationId xmlns:p14="http://schemas.microsoft.com/office/powerpoint/2010/main" val="8208307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None/>
            </a:pPr>
            <a:r>
              <a:rPr lang="en-US" b="1" i="0" dirty="0">
                <a:solidFill>
                  <a:srgbClr val="000000"/>
                </a:solidFill>
                <a:effectLst/>
                <a:latin typeface="+mn-lt"/>
              </a:rPr>
              <a:t>WELS is asking for gifts musical assistance grants for home mission congregations as part of the Taste of Missions offering. </a:t>
            </a:r>
          </a:p>
          <a:p>
            <a:pPr algn="l" fontAlgn="base">
              <a:buNone/>
            </a:pPr>
            <a:endParaRPr lang="en-US" b="0" i="0" dirty="0">
              <a:solidFill>
                <a:srgbClr val="000000"/>
              </a:solidFill>
              <a:effectLst/>
              <a:latin typeface="+mn-lt"/>
            </a:endParaRPr>
          </a:p>
          <a:p>
            <a:pPr algn="l" fontAlgn="base">
              <a:buNone/>
            </a:pPr>
            <a:r>
              <a:rPr lang="en-US" b="0" i="0" dirty="0">
                <a:solidFill>
                  <a:srgbClr val="000000"/>
                </a:solidFill>
                <a:effectLst/>
                <a:latin typeface="+mn-lt"/>
              </a:rPr>
              <a:t>Home mission congregations are not always blessed with a pipe organ or even a piano. They often use portable equipment such as electronic keyboards or computer-generated music with large speakers. WELS Home Missions offers additional grants of up to $2,000 to home mission churches that are looking to purchase keyboards and other instruments, sound equipment, software, etc., to enhance their worship services. Here are a couple examples of how these grants have been used in the past:</a:t>
            </a:r>
          </a:p>
          <a:p>
            <a:pPr algn="l" fontAlgn="base">
              <a:buNone/>
            </a:pPr>
            <a:endParaRPr lang="en-US" b="0" i="0" dirty="0">
              <a:solidFill>
                <a:srgbClr val="000000"/>
              </a:solidFill>
              <a:effectLst/>
              <a:latin typeface="+mn-lt"/>
            </a:endParaRPr>
          </a:p>
          <a:p>
            <a:pPr marL="171450" indent="-171450" algn="l" fontAlgn="base">
              <a:spcAft>
                <a:spcPts val="1500"/>
              </a:spcAft>
              <a:buFont typeface="Arial" panose="020B0604020202020204" pitchFamily="34" charset="0"/>
              <a:buChar char="•"/>
            </a:pPr>
            <a:r>
              <a:rPr lang="en-US" b="1" i="0" dirty="0" err="1">
                <a:solidFill>
                  <a:srgbClr val="000000"/>
                </a:solidFill>
                <a:effectLst/>
                <a:latin typeface="+mn-lt"/>
              </a:rPr>
              <a:t>CrossView</a:t>
            </a:r>
            <a:r>
              <a:rPr lang="en-US" b="1" i="0" dirty="0">
                <a:solidFill>
                  <a:srgbClr val="000000"/>
                </a:solidFill>
                <a:effectLst/>
                <a:latin typeface="+mn-lt"/>
              </a:rPr>
              <a:t> Church in Windsor, Colo.</a:t>
            </a:r>
            <a:r>
              <a:rPr lang="en-US" b="0" i="0" dirty="0">
                <a:solidFill>
                  <a:srgbClr val="000000"/>
                </a:solidFill>
                <a:effectLst/>
                <a:latin typeface="+mn-lt"/>
              </a:rPr>
              <a:t>, began holding public worship services on March 3, 2024. Every Sunday, they set up and take down their worship space at a local elementary school. The worship team had been using their own instruments, which led to significant wear and tear due to the frequent setup, takedown, and weekly practice sessions. To address this issue, </a:t>
            </a:r>
            <a:r>
              <a:rPr lang="en-US" b="0" i="0" dirty="0" err="1">
                <a:solidFill>
                  <a:srgbClr val="000000"/>
                </a:solidFill>
                <a:effectLst/>
                <a:latin typeface="+mn-lt"/>
              </a:rPr>
              <a:t>CrossView</a:t>
            </a:r>
            <a:r>
              <a:rPr lang="en-US" b="0" i="0" dirty="0">
                <a:solidFill>
                  <a:srgbClr val="000000"/>
                </a:solidFill>
                <a:effectLst/>
                <a:latin typeface="+mn-lt"/>
              </a:rPr>
              <a:t> received a $2,000 musical assistance grant. This grant allowed them to purchase a new keyboard, drum set, and transportation cases, which are stored in their portable church trailer. This has helped reduce the wear and tear on the members’ personal instruments.</a:t>
            </a:r>
          </a:p>
          <a:p>
            <a:pPr marL="171450" indent="-171450" algn="l" fontAlgn="base">
              <a:spcAft>
                <a:spcPts val="1500"/>
              </a:spcAft>
              <a:buFont typeface="Arial" panose="020B0604020202020204" pitchFamily="34" charset="0"/>
              <a:buChar char="•"/>
            </a:pPr>
            <a:r>
              <a:rPr lang="en-US" b="0" i="0" dirty="0">
                <a:solidFill>
                  <a:srgbClr val="000000"/>
                </a:solidFill>
                <a:effectLst/>
                <a:latin typeface="+mn-lt"/>
              </a:rPr>
              <a:t>After investing in landscaping and exterior improvements, </a:t>
            </a:r>
            <a:r>
              <a:rPr lang="en-US" b="1" i="0" dirty="0">
                <a:solidFill>
                  <a:srgbClr val="000000"/>
                </a:solidFill>
                <a:effectLst/>
                <a:latin typeface="+mn-lt"/>
              </a:rPr>
              <a:t>Prince of Peace in Thousand Oaks, Calif.</a:t>
            </a:r>
            <a:r>
              <a:rPr lang="en-US" b="0" i="0" dirty="0">
                <a:solidFill>
                  <a:srgbClr val="000000"/>
                </a:solidFill>
                <a:effectLst/>
                <a:latin typeface="+mn-lt"/>
              </a:rPr>
              <a:t>, is preparing to host community and outreach events this summer and fall, including the relaunch of its outdoor worship services. These services were vital during COVID, welcoming neighbors and bringing in new members. A $2,000 musical assistance grant is allowing Prince of Peace to purchase a new electric piano for use at these outdoor services.</a:t>
            </a:r>
          </a:p>
          <a:p>
            <a:pPr marL="171450" indent="-171450" algn="l" fontAlgn="base">
              <a:spcAft>
                <a:spcPts val="1500"/>
              </a:spcAft>
              <a:buFont typeface="Arial" panose="020B0604020202020204" pitchFamily="34" charset="0"/>
              <a:buChar char="•"/>
            </a:pPr>
            <a:r>
              <a:rPr lang="en-US" b="1" i="0" dirty="0">
                <a:solidFill>
                  <a:srgbClr val="000000"/>
                </a:solidFill>
                <a:effectLst/>
                <a:latin typeface="+mn-lt"/>
              </a:rPr>
              <a:t>Cross of Christ in Las Cruces, N.M.</a:t>
            </a:r>
            <a:r>
              <a:rPr lang="en-US" b="0" i="0" dirty="0">
                <a:solidFill>
                  <a:srgbClr val="000000"/>
                </a:solidFill>
                <a:effectLst/>
                <a:latin typeface="+mn-lt"/>
              </a:rPr>
              <a:t>, is striving to enrich their member’s worship experiences through music. With a $2,000 musical assistance grant, alongside $1,250 of their own local support, they were able to replace their old digital piano and purchase some additional percussion instruments and music stands.</a:t>
            </a:r>
          </a:p>
          <a:p>
            <a:pPr algn="l" fontAlgn="base"/>
            <a:endParaRPr lang="en-US" b="0" i="0" dirty="0">
              <a:solidFill>
                <a:srgbClr val="000000"/>
              </a:solidFill>
              <a:effectLst/>
              <a:latin typeface="+mn-lt"/>
            </a:endParaRPr>
          </a:p>
          <a:p>
            <a:pPr algn="l" fontAlgn="base"/>
            <a:r>
              <a:rPr lang="en-US" b="0" i="0" dirty="0">
                <a:solidFill>
                  <a:srgbClr val="000000"/>
                </a:solidFill>
                <a:effectLst/>
                <a:latin typeface="+mn-lt"/>
              </a:rPr>
              <a:t>Your financial support of musical assistance grants helps WELS home mission congregations enhance their worship services and outreach efforts. Please consider partnering in this grant program to help home mission churches create meaningful worship experiences that welcome and inspire their members and communities.</a:t>
            </a:r>
          </a:p>
          <a:p>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63</a:t>
            </a:fld>
            <a:endParaRPr lang="en-US"/>
          </a:p>
        </p:txBody>
      </p:sp>
    </p:spTree>
    <p:extLst>
      <p:ext uri="{BB962C8B-B14F-4D97-AF65-F5344CB8AC3E}">
        <p14:creationId xmlns:p14="http://schemas.microsoft.com/office/powerpoint/2010/main" val="9463417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Open Sans" panose="020B0606030504020204" pitchFamily="34" charset="0"/>
              </a:rPr>
              <a:t>LWMS is women dedicated to serving Jesus by increasing awareness of, interest in, and support of the mission outreach of the Wisconsin Evangelical Lutheran Synod (WELS). They are valuable partners of WELS Home Missions and the 100 Missions in 10 Years effort. They offer an annual convention during the last full weekend in June, where hundreds of women (and the men who love them) gather to learn about and support WELS Home, World, and Joint Mission work. Each of the 60 regional circuits of LWMS </a:t>
            </a:r>
            <a:r>
              <a:rPr lang="en-US" b="0" i="0" dirty="0">
                <a:solidFill>
                  <a:srgbClr val="333333"/>
                </a:solidFill>
                <a:effectLst/>
                <a:latin typeface="Open Sans" panose="020B0606030504020204" pitchFamily="34" charset="0"/>
              </a:rPr>
              <a:t>offer semi-annual circuit rallies where mission-minded women come together to encourage one another in spiritual growth and mission awareness. They are usually held in the spring and the fall. These are a wonderful opportunity to meet or join with women for worship, fellowship, and learning about missions at home and around the world.</a:t>
            </a:r>
          </a:p>
          <a:p>
            <a:endParaRPr lang="en-US" b="0" i="0" dirty="0">
              <a:solidFill>
                <a:srgbClr val="333333"/>
              </a:solidFill>
              <a:effectLst/>
              <a:latin typeface="Open Sans" panose="020B0606030504020204" pitchFamily="34" charset="0"/>
            </a:endParaRPr>
          </a:p>
          <a:p>
            <a:r>
              <a:rPr lang="en-US" b="0" i="0" dirty="0">
                <a:solidFill>
                  <a:srgbClr val="333333"/>
                </a:solidFill>
                <a:effectLst/>
                <a:latin typeface="Open Sans" panose="020B0606030504020204" pitchFamily="34" charset="0"/>
              </a:rPr>
              <a:t>Learn more about LWMS and how you can get involved at </a:t>
            </a:r>
            <a:r>
              <a:rPr lang="en-US" b="1" i="0" dirty="0">
                <a:solidFill>
                  <a:srgbClr val="333333"/>
                </a:solidFill>
                <a:effectLst/>
                <a:latin typeface="Open Sans" panose="020B0606030504020204" pitchFamily="34" charset="0"/>
              </a:rPr>
              <a:t>lwms.org</a:t>
            </a:r>
            <a:r>
              <a:rPr lang="en-US" b="0" i="0" dirty="0">
                <a:solidFill>
                  <a:srgbClr val="333333"/>
                </a:solidFill>
                <a:effectLst/>
                <a:latin typeface="Open Sans" panose="020B0606030504020204" pitchFamily="34" charset="0"/>
              </a:rPr>
              <a:t>. </a:t>
            </a:r>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64</a:t>
            </a:fld>
            <a:endParaRPr lang="en-US"/>
          </a:p>
        </p:txBody>
      </p:sp>
    </p:spTree>
    <p:extLst>
      <p:ext uri="{BB962C8B-B14F-4D97-AF65-F5344CB8AC3E}">
        <p14:creationId xmlns:p14="http://schemas.microsoft.com/office/powerpoint/2010/main" val="27961698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dirty="0">
                <a:solidFill>
                  <a:srgbClr val="1D2C5C"/>
                </a:solidFill>
                <a:latin typeface="+mn-lt"/>
              </a:rPr>
              <a:t>We confidently ask you to consider giving generously to this amazing opportunity to expand our efforts to share the saving gospel right here in our own backyard. This is a BIG challenge. An impossible one you might say. But we prepare and we plan, and we ask God to bless it. Trusting in the Lord, we boldly move forward knowing God will bless us and his kingdom. </a:t>
            </a:r>
          </a:p>
          <a:p>
            <a:endParaRPr lang="en-US" sz="1100" b="0" i="0" u="none" strike="noStrike" baseline="0" dirty="0">
              <a:solidFill>
                <a:srgbClr val="1D2C5C"/>
              </a:solidFill>
              <a:latin typeface="+mn-lt"/>
            </a:endParaRPr>
          </a:p>
          <a:p>
            <a:r>
              <a:rPr lang="en-US" sz="1100" b="0" i="0" u="none" strike="noStrike" baseline="0" dirty="0">
                <a:solidFill>
                  <a:srgbClr val="1D2C5C"/>
                </a:solidFill>
                <a:latin typeface="+mn-lt"/>
              </a:rPr>
              <a:t>You can support this effort by giving a gift online at </a:t>
            </a:r>
            <a:r>
              <a:rPr lang="en-US" sz="1100" b="1" i="0" u="none" strike="noStrike" baseline="0" dirty="0">
                <a:solidFill>
                  <a:srgbClr val="1D2C5C"/>
                </a:solidFill>
                <a:latin typeface="+mn-lt"/>
              </a:rPr>
              <a:t>wels.net/100in10gift</a:t>
            </a:r>
            <a:r>
              <a:rPr lang="en-US" sz="1100" b="0" i="0" u="none" strike="noStrike" baseline="0" dirty="0">
                <a:solidFill>
                  <a:srgbClr val="1D2C5C"/>
                </a:solidFill>
                <a:latin typeface="+mn-lt"/>
              </a:rPr>
              <a:t>; through the QR code on the slide; sending a check with the 100 Missions in 10 Years in the memo line to WELS, Attn: Gift Processing, N16W23377 Stone Ridge Drive, Waukesha, WI 53188; or through appreciated assets (e.g., stock) or from your IRA by calling 800-827-5482. Thank you for your support! </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65</a:t>
            </a:fld>
            <a:endParaRPr lang="en-US"/>
          </a:p>
        </p:txBody>
      </p:sp>
    </p:spTree>
    <p:extLst>
      <p:ext uri="{BB962C8B-B14F-4D97-AF65-F5344CB8AC3E}">
        <p14:creationId xmlns:p14="http://schemas.microsoft.com/office/powerpoint/2010/main" val="22905590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effectLst/>
                <a:latin typeface="+mn-lt"/>
                <a:ea typeface="Calibri" panose="020F0502020204030204" pitchFamily="34" charset="0"/>
                <a:cs typeface="Times New Roman" panose="02020603050405020304" pitchFamily="18" charset="0"/>
              </a:rPr>
              <a:t>Try something that is so hard, that if it succeeds, people will have to say God did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We submit all our plans to Him, for He is the Lord of the Church, and we are only servants. We’re trusting God to do immeasurably more than all we ask or imagine. </a:t>
            </a:r>
          </a:p>
          <a:p>
            <a:pPr marL="0" marR="0">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66</a:t>
            </a:fld>
            <a:endParaRPr lang="en-US"/>
          </a:p>
        </p:txBody>
      </p:sp>
    </p:spTree>
    <p:extLst>
      <p:ext uri="{BB962C8B-B14F-4D97-AF65-F5344CB8AC3E}">
        <p14:creationId xmlns:p14="http://schemas.microsoft.com/office/powerpoint/2010/main" val="12812294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link: https://vimeo.com/952367165</a:t>
            </a:r>
          </a:p>
        </p:txBody>
      </p:sp>
      <p:sp>
        <p:nvSpPr>
          <p:cNvPr id="4" name="Slide Number Placeholder 3"/>
          <p:cNvSpPr>
            <a:spLocks noGrp="1"/>
          </p:cNvSpPr>
          <p:nvPr>
            <p:ph type="sldNum" sz="quarter" idx="5"/>
          </p:nvPr>
        </p:nvSpPr>
        <p:spPr/>
        <p:txBody>
          <a:bodyPr/>
          <a:lstStyle/>
          <a:p>
            <a:fld id="{16783666-7838-964F-98E8-13F3DBB30284}" type="slidenum">
              <a:rPr lang="en-US" smtClean="0"/>
              <a:t>67</a:t>
            </a:fld>
            <a:endParaRPr lang="en-US"/>
          </a:p>
        </p:txBody>
      </p:sp>
    </p:spTree>
    <p:extLst>
      <p:ext uri="{BB962C8B-B14F-4D97-AF65-F5344CB8AC3E}">
        <p14:creationId xmlns:p14="http://schemas.microsoft.com/office/powerpoint/2010/main" val="30873180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Learn more and stay up-to-date on progress at wels.net/100in10. </a:t>
            </a:r>
          </a:p>
        </p:txBody>
      </p:sp>
      <p:sp>
        <p:nvSpPr>
          <p:cNvPr id="4" name="Slide Number Placeholder 3"/>
          <p:cNvSpPr>
            <a:spLocks noGrp="1"/>
          </p:cNvSpPr>
          <p:nvPr>
            <p:ph type="sldNum" sz="quarter" idx="5"/>
          </p:nvPr>
        </p:nvSpPr>
        <p:spPr/>
        <p:txBody>
          <a:bodyPr/>
          <a:lstStyle/>
          <a:p>
            <a:fld id="{16783666-7838-964F-98E8-13F3DBB30284}" type="slidenum">
              <a:rPr lang="en-US" smtClean="0"/>
              <a:t>68</a:t>
            </a:fld>
            <a:endParaRPr lang="en-US"/>
          </a:p>
        </p:txBody>
      </p:sp>
    </p:spTree>
    <p:extLst>
      <p:ext uri="{BB962C8B-B14F-4D97-AF65-F5344CB8AC3E}">
        <p14:creationId xmlns:p14="http://schemas.microsoft.com/office/powerpoint/2010/main" val="429143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1200"/>
              </a:spcAft>
            </a:pPr>
            <a:r>
              <a:rPr lang="en-US" sz="1100" i="1">
                <a:latin typeface="+mn-lt"/>
              </a:rPr>
              <a:t>The harvest is plentiful, but the workers are few. Ask the Lord of the harvest, therefore, to send out workers into his harvest field. – Luke 10:2</a:t>
            </a:r>
          </a:p>
          <a:p>
            <a:pPr marL="0" marR="0">
              <a:lnSpc>
                <a:spcPct val="107000"/>
              </a:lnSpc>
              <a:spcBef>
                <a:spcPts val="0"/>
              </a:spcBef>
              <a:spcAft>
                <a:spcPts val="1200"/>
              </a:spcAft>
            </a:pPr>
            <a:endParaRPr lang="en-US" sz="1100">
              <a:latin typeface="+mn-lt"/>
            </a:endParaRPr>
          </a:p>
          <a:p>
            <a:pPr marL="0" marR="0">
              <a:lnSpc>
                <a:spcPct val="107000"/>
              </a:lnSpc>
              <a:spcBef>
                <a:spcPts val="0"/>
              </a:spcBef>
              <a:spcAft>
                <a:spcPts val="1200"/>
              </a:spcAft>
            </a:pPr>
            <a:r>
              <a:rPr lang="en-US" sz="1100">
                <a:latin typeface="+mn-lt"/>
              </a:rPr>
              <a:t>We’re experiencing that reality with about 140 vacancies throughout our synod. And now, as we plan to open 100 missions in 10 years, one of the biggest challenges is finding the workers to send into the harvest fields. While we pray that the Lord of the harvest would send out workers, we also know he answers our prayers through the faithful work of his people. </a:t>
            </a:r>
          </a:p>
          <a:p>
            <a:pPr marL="0" marR="0">
              <a:lnSpc>
                <a:spcPct val="107000"/>
              </a:lnSpc>
              <a:spcBef>
                <a:spcPts val="0"/>
              </a:spcBef>
              <a:spcAft>
                <a:spcPts val="1200"/>
              </a:spcAft>
            </a:pPr>
            <a:endParaRPr lang="en-US" sz="1100" i="1">
              <a:effectLst/>
              <a:latin typeface="+mn-lt"/>
              <a:ea typeface="Calibri" panose="020F0502020204030204" pitchFamily="34" charset="0"/>
              <a:cs typeface="Calibri" panose="020F0502020204030204" pitchFamily="34" charset="0"/>
            </a:endParaRPr>
          </a:p>
          <a:p>
            <a:pPr marL="285750" marR="0" indent="-285750">
              <a:lnSpc>
                <a:spcPct val="107000"/>
              </a:lnSpc>
              <a:spcBef>
                <a:spcPts val="0"/>
              </a:spcBef>
              <a:spcAft>
                <a:spcPts val="1200"/>
              </a:spcAft>
              <a:buFont typeface="Arial" panose="020B0604020202020204" pitchFamily="34" charset="0"/>
              <a:buChar char="•"/>
            </a:pPr>
            <a:r>
              <a:rPr lang="en-US" sz="1100">
                <a:effectLst/>
                <a:latin typeface="+mn-lt"/>
                <a:ea typeface="Calibri" panose="020F0502020204030204" pitchFamily="34" charset="0"/>
                <a:cs typeface="Calibri" panose="020F0502020204030204" pitchFamily="34" charset="0"/>
              </a:rPr>
              <a:t>Pre-seminary student enrollment at Martin Luther College and class sizes at Wisconsin Lutheran Seminary are some of the largest we’ve seen in a while. </a:t>
            </a:r>
          </a:p>
          <a:p>
            <a:pPr marL="285750" marR="0" indent="-285750">
              <a:lnSpc>
                <a:spcPct val="107000"/>
              </a:lnSpc>
              <a:spcBef>
                <a:spcPts val="0"/>
              </a:spcBef>
              <a:spcAft>
                <a:spcPts val="1200"/>
              </a:spcAft>
              <a:buFont typeface="Arial" panose="020B0604020202020204" pitchFamily="34" charset="0"/>
              <a:buChar char="•"/>
            </a:pPr>
            <a:r>
              <a:rPr lang="en-US" sz="1100">
                <a:effectLst/>
                <a:latin typeface="+mn-lt"/>
                <a:ea typeface="Calibri" panose="020F0502020204030204" pitchFamily="34" charset="0"/>
                <a:cs typeface="Calibri" panose="020F0502020204030204" pitchFamily="34" charset="0"/>
              </a:rPr>
              <a:t>We pray that the excitement of starting new home mission churches will assist with recruitment efforts. </a:t>
            </a:r>
          </a:p>
          <a:p>
            <a:pPr marL="285750" marR="0" indent="-285750">
              <a:lnSpc>
                <a:spcPct val="107000"/>
              </a:lnSpc>
              <a:spcBef>
                <a:spcPts val="0"/>
              </a:spcBef>
              <a:spcAft>
                <a:spcPts val="1200"/>
              </a:spcAft>
              <a:buFont typeface="Arial" panose="020B0604020202020204" pitchFamily="34" charset="0"/>
              <a:buChar char="•"/>
            </a:pPr>
            <a:r>
              <a:rPr lang="en-US" sz="1100">
                <a:effectLst/>
                <a:latin typeface="+mn-lt"/>
                <a:ea typeface="Calibri" panose="020F0502020204030204" pitchFamily="34" charset="0"/>
                <a:cs typeface="Calibri" panose="020F0502020204030204" pitchFamily="34" charset="0"/>
              </a:rPr>
              <a:t>On the flip side, WELS Congregational Services is currently working with around 40 different churches who are considering closing their doors for a variety of reasons. In the past decade, WELS lost congregations in eight out of the ten years. As churches close, vacancies will also decline. </a:t>
            </a:r>
            <a:endParaRPr lang="en-US" sz="110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1200"/>
              </a:spcAft>
            </a:pPr>
            <a:endParaRPr lang="en-US" sz="1100">
              <a:effectLst/>
              <a:latin typeface="+mn-lt"/>
              <a:ea typeface="Calibri" panose="020F0502020204030204" pitchFamily="34" charset="0"/>
              <a:cs typeface="Calibri" panose="020F0502020204030204" pitchFamily="34" charset="0"/>
            </a:endParaRPr>
          </a:p>
          <a:p>
            <a:pPr marL="0" marR="0">
              <a:lnSpc>
                <a:spcPct val="107000"/>
              </a:lnSpc>
              <a:spcBef>
                <a:spcPts val="0"/>
              </a:spcBef>
              <a:spcAft>
                <a:spcPts val="1200"/>
              </a:spcAft>
            </a:pPr>
            <a:r>
              <a:rPr lang="en-US" sz="1100">
                <a:effectLst/>
                <a:latin typeface="+mn-lt"/>
                <a:ea typeface="Calibri" panose="020F0502020204030204" pitchFamily="34" charset="0"/>
                <a:cs typeface="Calibri" panose="020F0502020204030204" pitchFamily="34" charset="0"/>
              </a:rPr>
              <a:t>Let us pray that the Lord provides more future leaders, called workers, and home missionaries as he continues to grow his church! </a:t>
            </a:r>
            <a:endParaRPr lang="en-US" sz="1100">
              <a:effectLst/>
              <a:latin typeface="+mn-lt"/>
              <a:ea typeface="Calibri" panose="020F0502020204030204" pitchFamily="34" charset="0"/>
              <a:cs typeface="Times New Roman" panose="02020603050405020304" pitchFamily="18" charset="0"/>
            </a:endParaRPr>
          </a:p>
          <a:p>
            <a:pPr algn="l" rtl="0" fontAlgn="base"/>
            <a:endParaRPr lang="en-US"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7</a:t>
            </a:fld>
            <a:endParaRPr lang="en-US"/>
          </a:p>
        </p:txBody>
      </p:sp>
    </p:spTree>
    <p:extLst>
      <p:ext uri="{BB962C8B-B14F-4D97-AF65-F5344CB8AC3E}">
        <p14:creationId xmlns:p14="http://schemas.microsoft.com/office/powerpoint/2010/main" val="2494026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MrsEavesXLSerifOT"/>
                <a:ea typeface="Calibri" panose="020F0502020204030204" pitchFamily="34" charset="0"/>
                <a:cs typeface="Calibri" panose="020F0502020204030204" pitchFamily="34" charset="0"/>
              </a:rPr>
              <a:t>Prior to 2023, Home Missions funded about six new home missions and three ministry enhancements per year. WELS Home Missions is looking to increase that number to 10 new missions per year and continuing to support ministry enhancement requests as able over the course of this initiative. Additional funds would come from increased Congregation Mission Offerings (CMO) from churches, synod reserves (when available), proceeds from closing WELS churches, and generous gifts from WELS members. </a:t>
            </a:r>
            <a:endParaRPr lang="en-US" sz="1100" b="0" i="0" u="none" strike="noStrike"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MrsEavesXLSerifOT"/>
                <a:ea typeface="Calibri" panose="020F0502020204030204" pitchFamily="34" charset="0"/>
                <a:cs typeface="Calibri" panose="020F0502020204030204" pitchFamily="34" charset="0"/>
              </a:rPr>
              <a:t>In the eight years leading up to this initiative, Congregation Mission Offerings (CMO) funded 70% of Home Missions expenses ($5.7M of $8.1M in average annual expenses). Annual Home Mission expenses are projected to steadily increase to about $15.6M per year by the end of this initiative: $7.5M more than the previous average. If we relied only on CMO to fund this increase, CMO allocation for Home Missions would have to increase dramatically (more than double by year 10). Therefore, other funding sources, including special donations, are being encouraged to support the 100 Missions in 10 Years initiative.</a:t>
            </a:r>
            <a:endParaRPr lang="en-US" sz="1800" b="0" i="0" u="none" strike="noStrike" baseline="0" dirty="0">
              <a:solidFill>
                <a:srgbClr val="000000"/>
              </a:solidFill>
              <a:latin typeface="Arial" panose="020B0604020202020204" pitchFamily="34" charset="0"/>
            </a:endParaRPr>
          </a:p>
          <a:p>
            <a:pPr algn="l"/>
            <a:endParaRPr lang="en-US" sz="1800" b="0" i="0" u="none" strike="noStrike" baseline="0" dirty="0">
              <a:solidFill>
                <a:srgbClr val="000000"/>
              </a:solidFill>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8</a:t>
            </a:fld>
            <a:endParaRPr lang="en-US"/>
          </a:p>
        </p:txBody>
      </p:sp>
    </p:spTree>
    <p:extLst>
      <p:ext uri="{BB962C8B-B14F-4D97-AF65-F5344CB8AC3E}">
        <p14:creationId xmlns:p14="http://schemas.microsoft.com/office/powerpoint/2010/main" val="3152648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latin typeface="+mn-lt"/>
              </a:rPr>
              <a:t>Other Task Force recommendations: </a:t>
            </a:r>
          </a:p>
          <a:p>
            <a:pPr marL="457200" lvl="1" indent="-457200">
              <a:buFont typeface="Arial" panose="020B0604020202020204" pitchFamily="34" charset="0"/>
              <a:buChar char="•"/>
            </a:pPr>
            <a:r>
              <a:rPr lang="en-US" sz="1100" b="1" dirty="0">
                <a:solidFill>
                  <a:srgbClr val="00285F"/>
                </a:solidFill>
                <a:effectLst>
                  <a:outerShdw blurRad="38100" dist="38100" dir="2700000" algn="tl">
                    <a:srgbClr val="000000">
                      <a:alpha val="43137"/>
                    </a:srgbClr>
                  </a:outerShdw>
                </a:effectLst>
                <a:latin typeface="+mn-lt"/>
                <a:cs typeface="Arial" panose="020B0604020202020204" pitchFamily="34" charset="0"/>
              </a:rPr>
              <a:t>Continued training </a:t>
            </a:r>
            <a:r>
              <a:rPr lang="en-US" sz="1100" dirty="0">
                <a:solidFill>
                  <a:srgbClr val="00285F"/>
                </a:solidFill>
                <a:latin typeface="+mn-lt"/>
                <a:cs typeface="Arial" panose="020B0604020202020204" pitchFamily="34" charset="0"/>
              </a:rPr>
              <a:t>for all DMB members</a:t>
            </a:r>
          </a:p>
          <a:p>
            <a:pPr marL="457200" lvl="1" indent="-457200">
              <a:buFont typeface="Arial" panose="020B0604020202020204" pitchFamily="34" charset="0"/>
              <a:buChar char="•"/>
            </a:pPr>
            <a:r>
              <a:rPr lang="en-US" sz="1100" dirty="0">
                <a:solidFill>
                  <a:srgbClr val="00285F"/>
                </a:solidFill>
                <a:latin typeface="+mn-lt"/>
                <a:cs typeface="Arial" panose="020B0604020202020204" pitchFamily="34" charset="0"/>
              </a:rPr>
              <a:t>Allow DMBs to </a:t>
            </a:r>
            <a:r>
              <a:rPr lang="en-US" sz="1100" b="1" dirty="0">
                <a:solidFill>
                  <a:srgbClr val="00285F"/>
                </a:solidFill>
                <a:effectLst>
                  <a:outerShdw blurRad="38100" dist="38100" dir="2700000" algn="tl">
                    <a:srgbClr val="000000">
                      <a:alpha val="43137"/>
                    </a:srgbClr>
                  </a:outerShdw>
                </a:effectLst>
                <a:latin typeface="+mn-lt"/>
                <a:cs typeface="Arial" panose="020B0604020202020204" pitchFamily="34" charset="0"/>
              </a:rPr>
              <a:t>expand their board </a:t>
            </a:r>
            <a:r>
              <a:rPr lang="en-US" sz="1100" dirty="0">
                <a:solidFill>
                  <a:srgbClr val="00285F"/>
                </a:solidFill>
                <a:latin typeface="+mn-lt"/>
                <a:cs typeface="Arial" panose="020B0604020202020204" pitchFamily="34" charset="0"/>
              </a:rPr>
              <a:t>when needed; encourage </a:t>
            </a:r>
            <a:r>
              <a:rPr lang="en-US" sz="1100" b="1" dirty="0">
                <a:solidFill>
                  <a:srgbClr val="00285F"/>
                </a:solidFill>
                <a:effectLst>
                  <a:outerShdw blurRad="38100" dist="38100" dir="2700000" algn="tl">
                    <a:srgbClr val="000000">
                      <a:alpha val="43137"/>
                    </a:srgbClr>
                  </a:outerShdw>
                </a:effectLst>
                <a:latin typeface="+mn-lt"/>
                <a:cs typeface="Arial" panose="020B0604020202020204" pitchFamily="34" charset="0"/>
              </a:rPr>
              <a:t>succession plans</a:t>
            </a:r>
          </a:p>
          <a:p>
            <a:pPr marL="457200" lvl="1" indent="-457200">
              <a:buFont typeface="Arial" panose="020B0604020202020204" pitchFamily="34" charset="0"/>
              <a:buChar char="•"/>
            </a:pPr>
            <a:r>
              <a:rPr lang="en-US" sz="1100" dirty="0">
                <a:solidFill>
                  <a:srgbClr val="00285F"/>
                </a:solidFill>
                <a:latin typeface="+mn-lt"/>
                <a:cs typeface="Arial" panose="020B0604020202020204" pitchFamily="34" charset="0"/>
              </a:rPr>
              <a:t>All DMBs have a </a:t>
            </a:r>
            <a:r>
              <a:rPr lang="en-US" sz="1100" b="1" dirty="0">
                <a:solidFill>
                  <a:srgbClr val="00285F"/>
                </a:solidFill>
                <a:effectLst>
                  <a:outerShdw blurRad="38100" dist="38100" dir="2700000" algn="tl">
                    <a:srgbClr val="000000">
                      <a:alpha val="43137"/>
                    </a:srgbClr>
                  </a:outerShdw>
                </a:effectLst>
                <a:latin typeface="+mn-lt"/>
                <a:cs typeface="Arial" panose="020B0604020202020204" pitchFamily="34" charset="0"/>
              </a:rPr>
              <a:t>pipeline for new mission starts</a:t>
            </a:r>
          </a:p>
          <a:p>
            <a:pPr marL="4572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rgbClr val="00285F"/>
                </a:solidFill>
                <a:latin typeface="+mn-lt"/>
                <a:cs typeface="Arial" panose="020B0604020202020204" pitchFamily="34" charset="0"/>
              </a:rPr>
              <a:t>Compile a list of</a:t>
            </a:r>
            <a:r>
              <a:rPr lang="en-US" sz="1100" b="1" dirty="0">
                <a:solidFill>
                  <a:srgbClr val="00285F"/>
                </a:solidFill>
                <a:effectLst>
                  <a:outerShdw blurRad="38100" dist="38100" dir="2700000" algn="tl">
                    <a:srgbClr val="000000">
                      <a:alpha val="43137"/>
                    </a:srgbClr>
                  </a:outerShdw>
                </a:effectLst>
                <a:latin typeface="+mn-lt"/>
                <a:cs typeface="Arial" panose="020B0604020202020204" pitchFamily="34" charset="0"/>
              </a:rPr>
              <a:t> affiliated ministries </a:t>
            </a:r>
            <a:r>
              <a:rPr lang="en-US" sz="1100" dirty="0">
                <a:solidFill>
                  <a:srgbClr val="00285F"/>
                </a:solidFill>
                <a:latin typeface="+mn-lt"/>
                <a:cs typeface="Arial" panose="020B0604020202020204" pitchFamily="34" charset="0"/>
              </a:rPr>
              <a:t>that could be assets to DMBs and their missions</a:t>
            </a:r>
            <a:endParaRPr lang="en-US" sz="1200" b="1" dirty="0">
              <a:solidFill>
                <a:srgbClr val="00285F"/>
              </a:solidFill>
              <a:effectLst>
                <a:outerShdw blurRad="38100" dist="38100" dir="2700000" algn="tl">
                  <a:srgbClr val="000000">
                    <a:alpha val="43137"/>
                  </a:srgbClr>
                </a:outerShdw>
              </a:effectLst>
              <a:latin typeface="+mn-lt"/>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16783666-7838-964F-98E8-13F3DBB30284}" type="slidenum">
              <a:rPr lang="en-US" smtClean="0"/>
              <a:t>9</a:t>
            </a:fld>
            <a:endParaRPr lang="en-US"/>
          </a:p>
        </p:txBody>
      </p:sp>
    </p:spTree>
    <p:extLst>
      <p:ext uri="{BB962C8B-B14F-4D97-AF65-F5344CB8AC3E}">
        <p14:creationId xmlns:p14="http://schemas.microsoft.com/office/powerpoint/2010/main" val="4163520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fld id="{48C11B7B-7F28-774B-B97B-F274D4B9380A}" type="datetimeFigureOut">
              <a:rPr lang="en-US" smtClean="0"/>
              <a:t>4/10/2025</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705453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4/10/2025</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280452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4/10/2025</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159657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4/10/2025</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722981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A5FC6-F1CD-2B49-8BAE-8A2D30317B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CD93F1-42BE-7E48-981C-FC1AD29C02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6AD13-F2D1-0B41-8C9D-17283E957928}"/>
              </a:ext>
            </a:extLst>
          </p:cNvPr>
          <p:cNvSpPr>
            <a:spLocks noGrp="1"/>
          </p:cNvSpPr>
          <p:nvPr>
            <p:ph type="dt" sz="half" idx="10"/>
          </p:nvPr>
        </p:nvSpPr>
        <p:spPr/>
        <p:txBody>
          <a:bodyPr/>
          <a:lstStyle/>
          <a:p>
            <a:fld id="{EE4A10C7-655A-9F47-9BEF-563FD923B895}" type="datetimeFigureOut">
              <a:rPr lang="en-US" smtClean="0"/>
              <a:t>4/10/2025</a:t>
            </a:fld>
            <a:endParaRPr lang="en-US"/>
          </a:p>
        </p:txBody>
      </p:sp>
      <p:sp>
        <p:nvSpPr>
          <p:cNvPr id="5" name="Footer Placeholder 4">
            <a:extLst>
              <a:ext uri="{FF2B5EF4-FFF2-40B4-BE49-F238E27FC236}">
                <a16:creationId xmlns:a16="http://schemas.microsoft.com/office/drawing/2014/main" id="{0454F8EA-D620-084F-AB3B-00498D331E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23F27-3372-684A-9D36-9FDD35E07031}"/>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802128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5DF31-ECF6-744A-AE9E-597CB532E2A5}"/>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8FBB9BFD-6DD8-C84C-8DF0-DEC8772F27E9}"/>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1FF466-BBA5-7842-B820-BA6501D78CF7}"/>
              </a:ext>
            </a:extLst>
          </p:cNvPr>
          <p:cNvSpPr>
            <a:spLocks noGrp="1"/>
          </p:cNvSpPr>
          <p:nvPr>
            <p:ph type="dt" sz="half" idx="10"/>
          </p:nvPr>
        </p:nvSpPr>
        <p:spPr/>
        <p:txBody>
          <a:bodyPr/>
          <a:lstStyle/>
          <a:p>
            <a:fld id="{09397938-6F94-FE4D-AC9C-0EF081E14D2C}" type="datetimeFigureOut">
              <a:rPr lang="en-US" smtClean="0"/>
              <a:t>4/10/2025</a:t>
            </a:fld>
            <a:endParaRPr lang="en-US"/>
          </a:p>
        </p:txBody>
      </p:sp>
      <p:sp>
        <p:nvSpPr>
          <p:cNvPr id="5" name="Footer Placeholder 4">
            <a:extLst>
              <a:ext uri="{FF2B5EF4-FFF2-40B4-BE49-F238E27FC236}">
                <a16:creationId xmlns:a16="http://schemas.microsoft.com/office/drawing/2014/main" id="{49011838-5E17-D941-B6B2-96B03EE056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D655B1-EEA5-BE43-9C3D-C21513A2A9C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701884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4/10/2025</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4050970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76347-24AC-F044-B304-204EA3030D93}"/>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42A6E97C-41D5-094D-8C48-1E9CC776786A}"/>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5774E4C-D592-8B42-B5A9-FAF1AE8DD9AA}"/>
              </a:ext>
            </a:extLst>
          </p:cNvPr>
          <p:cNvSpPr>
            <a:spLocks noGrp="1"/>
          </p:cNvSpPr>
          <p:nvPr>
            <p:ph type="dt" sz="half" idx="10"/>
          </p:nvPr>
        </p:nvSpPr>
        <p:spPr/>
        <p:txBody>
          <a:bodyPr/>
          <a:lstStyle/>
          <a:p>
            <a:fld id="{09397938-6F94-FE4D-AC9C-0EF081E14D2C}" type="datetimeFigureOut">
              <a:rPr lang="en-US" smtClean="0"/>
              <a:t>4/10/2025</a:t>
            </a:fld>
            <a:endParaRPr lang="en-US"/>
          </a:p>
        </p:txBody>
      </p:sp>
      <p:sp>
        <p:nvSpPr>
          <p:cNvPr id="5" name="Footer Placeholder 4">
            <a:extLst>
              <a:ext uri="{FF2B5EF4-FFF2-40B4-BE49-F238E27FC236}">
                <a16:creationId xmlns:a16="http://schemas.microsoft.com/office/drawing/2014/main" id="{E5843406-C133-7946-A589-19E323749D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73EE04-82BE-8945-A44A-FE2FC5DF3697}"/>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931246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FC49-6543-1046-9D88-8CB28FD122D1}"/>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203264F-2636-F34B-8E2B-B3E47D42D933}"/>
              </a:ext>
            </a:extLst>
          </p:cNvPr>
          <p:cNvSpPr>
            <a:spLocks noGrp="1"/>
          </p:cNvSpPr>
          <p:nvPr>
            <p:ph sz="half" idx="1"/>
          </p:nvPr>
        </p:nvSpPr>
        <p:spPr>
          <a:xfrm>
            <a:off x="838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DA65FA-30ED-FF49-BCE4-C50FDDB1DCB5}"/>
              </a:ext>
            </a:extLst>
          </p:cNvPr>
          <p:cNvSpPr>
            <a:spLocks noGrp="1"/>
          </p:cNvSpPr>
          <p:nvPr>
            <p:ph sz="half" idx="2"/>
          </p:nvPr>
        </p:nvSpPr>
        <p:spPr>
          <a:xfrm>
            <a:off x="6172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C5F56C-239D-CA4B-B257-5D0668CBB501}"/>
              </a:ext>
            </a:extLst>
          </p:cNvPr>
          <p:cNvSpPr>
            <a:spLocks noGrp="1"/>
          </p:cNvSpPr>
          <p:nvPr>
            <p:ph type="dt" sz="half" idx="10"/>
          </p:nvPr>
        </p:nvSpPr>
        <p:spPr/>
        <p:txBody>
          <a:bodyPr/>
          <a:lstStyle/>
          <a:p>
            <a:fld id="{09397938-6F94-FE4D-AC9C-0EF081E14D2C}" type="datetimeFigureOut">
              <a:rPr lang="en-US" smtClean="0"/>
              <a:t>4/10/2025</a:t>
            </a:fld>
            <a:endParaRPr lang="en-US"/>
          </a:p>
        </p:txBody>
      </p:sp>
      <p:sp>
        <p:nvSpPr>
          <p:cNvPr id="6" name="Footer Placeholder 5">
            <a:extLst>
              <a:ext uri="{FF2B5EF4-FFF2-40B4-BE49-F238E27FC236}">
                <a16:creationId xmlns:a16="http://schemas.microsoft.com/office/drawing/2014/main" id="{EBC30ADE-A9C4-344E-9BA8-E8E2F0E511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D8CC38-2883-2942-8CD7-EF9395A01CD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625357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EC61E-BFCD-2045-8CAB-68D489A6E311}"/>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3467A80-CA3A-B645-B950-183CCB238ED2}"/>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2F4BDF9-A0EA-EE48-ACED-44A8161E61DF}"/>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A3401C-6368-A642-91E4-1BB8402157F0}"/>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29A059B-25E2-B04C-B4B1-DD079CB8BA9C}"/>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2264DD-00AF-D147-937D-03D6D58778C9}"/>
              </a:ext>
            </a:extLst>
          </p:cNvPr>
          <p:cNvSpPr>
            <a:spLocks noGrp="1"/>
          </p:cNvSpPr>
          <p:nvPr>
            <p:ph type="dt" sz="half" idx="10"/>
          </p:nvPr>
        </p:nvSpPr>
        <p:spPr/>
        <p:txBody>
          <a:bodyPr/>
          <a:lstStyle/>
          <a:p>
            <a:fld id="{09397938-6F94-FE4D-AC9C-0EF081E14D2C}" type="datetimeFigureOut">
              <a:rPr lang="en-US" smtClean="0"/>
              <a:t>4/10/2025</a:t>
            </a:fld>
            <a:endParaRPr lang="en-US"/>
          </a:p>
        </p:txBody>
      </p:sp>
      <p:sp>
        <p:nvSpPr>
          <p:cNvPr id="8" name="Footer Placeholder 7">
            <a:extLst>
              <a:ext uri="{FF2B5EF4-FFF2-40B4-BE49-F238E27FC236}">
                <a16:creationId xmlns:a16="http://schemas.microsoft.com/office/drawing/2014/main" id="{EBCC5866-C257-844E-8CD1-A476307C5D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A8AB42-831B-CC44-939C-4D09003A639A}"/>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1472945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DFC1B-4C2F-D749-8F80-17C41FB8F82A}"/>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9806EF95-B23D-0B47-9FB1-A9A1A7A2BAD7}"/>
              </a:ext>
            </a:extLst>
          </p:cNvPr>
          <p:cNvSpPr>
            <a:spLocks noGrp="1"/>
          </p:cNvSpPr>
          <p:nvPr>
            <p:ph type="dt" sz="half" idx="10"/>
          </p:nvPr>
        </p:nvSpPr>
        <p:spPr/>
        <p:txBody>
          <a:bodyPr/>
          <a:lstStyle/>
          <a:p>
            <a:fld id="{09397938-6F94-FE4D-AC9C-0EF081E14D2C}" type="datetimeFigureOut">
              <a:rPr lang="en-US" smtClean="0"/>
              <a:t>4/10/2025</a:t>
            </a:fld>
            <a:endParaRPr lang="en-US"/>
          </a:p>
        </p:txBody>
      </p:sp>
      <p:sp>
        <p:nvSpPr>
          <p:cNvPr id="4" name="Footer Placeholder 3">
            <a:extLst>
              <a:ext uri="{FF2B5EF4-FFF2-40B4-BE49-F238E27FC236}">
                <a16:creationId xmlns:a16="http://schemas.microsoft.com/office/drawing/2014/main" id="{F1458652-108A-9D4C-9460-9997773343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61F490-8B13-3241-A49A-6E564726E6E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285448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fld id="{48C11B7B-7F28-774B-B97B-F274D4B9380A}" type="datetimeFigureOut">
              <a:rPr lang="en-US" smtClean="0"/>
              <a:t>4/10/2025</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4249429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29C9A3-0700-E84D-B8F4-EC3486FA0E6F}"/>
              </a:ext>
            </a:extLst>
          </p:cNvPr>
          <p:cNvSpPr>
            <a:spLocks noGrp="1"/>
          </p:cNvSpPr>
          <p:nvPr>
            <p:ph type="dt" sz="half" idx="10"/>
          </p:nvPr>
        </p:nvSpPr>
        <p:spPr/>
        <p:txBody>
          <a:bodyPr/>
          <a:lstStyle/>
          <a:p>
            <a:fld id="{09397938-6F94-FE4D-AC9C-0EF081E14D2C}" type="datetimeFigureOut">
              <a:rPr lang="en-US" smtClean="0"/>
              <a:t>4/10/2025</a:t>
            </a:fld>
            <a:endParaRPr lang="en-US"/>
          </a:p>
        </p:txBody>
      </p:sp>
      <p:sp>
        <p:nvSpPr>
          <p:cNvPr id="3" name="Footer Placeholder 2">
            <a:extLst>
              <a:ext uri="{FF2B5EF4-FFF2-40B4-BE49-F238E27FC236}">
                <a16:creationId xmlns:a16="http://schemas.microsoft.com/office/drawing/2014/main" id="{32D295D6-40EF-0046-AAF0-9CB369788C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93302F-B4EC-4744-BEAA-9195ADAC5B7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021770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267B-7AF4-974C-9A48-447E2A2DCE9C}"/>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61BBA90-0F1D-0147-BE6E-60F46B2C6CEF}"/>
              </a:ext>
            </a:extLst>
          </p:cNvPr>
          <p:cNvSpPr>
            <a:spLocks noGrp="1"/>
          </p:cNvSpPr>
          <p:nvPr>
            <p:ph idx="1"/>
          </p:nvPr>
        </p:nvSpPr>
        <p:spPr>
          <a:xfrm>
            <a:off x="5183188" y="987425"/>
            <a:ext cx="6172200" cy="4873625"/>
          </a:xfrm>
        </p:spPr>
        <p:txBody>
          <a:bodyPr/>
          <a:lstStyle>
            <a:lvl1pPr>
              <a:defRPr sz="3200">
                <a:solidFill>
                  <a:srgbClr val="00285F"/>
                </a:solidFill>
              </a:defRPr>
            </a:lvl1pPr>
            <a:lvl2pPr>
              <a:defRPr sz="2800">
                <a:solidFill>
                  <a:srgbClr val="00285F"/>
                </a:solidFill>
              </a:defRPr>
            </a:lvl2pPr>
            <a:lvl3pPr>
              <a:defRPr sz="2400">
                <a:solidFill>
                  <a:srgbClr val="00285F"/>
                </a:solidFill>
              </a:defRPr>
            </a:lvl3pPr>
            <a:lvl4pPr>
              <a:defRPr sz="2000">
                <a:solidFill>
                  <a:srgbClr val="00285F"/>
                </a:solidFill>
              </a:defRPr>
            </a:lvl4pPr>
            <a:lvl5pPr>
              <a:defRPr sz="2000">
                <a:solidFill>
                  <a:srgbClr val="00285F"/>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216D06-8757-6444-AFB6-4E9D18680ABB}"/>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7984ED-E53C-404D-B101-794D1FCBC19F}"/>
              </a:ext>
            </a:extLst>
          </p:cNvPr>
          <p:cNvSpPr>
            <a:spLocks noGrp="1"/>
          </p:cNvSpPr>
          <p:nvPr>
            <p:ph type="dt" sz="half" idx="10"/>
          </p:nvPr>
        </p:nvSpPr>
        <p:spPr/>
        <p:txBody>
          <a:bodyPr/>
          <a:lstStyle/>
          <a:p>
            <a:fld id="{09397938-6F94-FE4D-AC9C-0EF081E14D2C}" type="datetimeFigureOut">
              <a:rPr lang="en-US" smtClean="0"/>
              <a:t>4/10/2025</a:t>
            </a:fld>
            <a:endParaRPr lang="en-US"/>
          </a:p>
        </p:txBody>
      </p:sp>
      <p:sp>
        <p:nvSpPr>
          <p:cNvPr id="6" name="Footer Placeholder 5">
            <a:extLst>
              <a:ext uri="{FF2B5EF4-FFF2-40B4-BE49-F238E27FC236}">
                <a16:creationId xmlns:a16="http://schemas.microsoft.com/office/drawing/2014/main" id="{749BBBF3-5610-E143-9DEF-0EDD9CCF25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721B4C-3CE7-0E47-AEE2-D440EC2D5AA6}"/>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5350545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0C160-2E6B-EB45-8A77-E67745FA449E}"/>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3FDF9BD5-DD9F-2D48-9CE2-810A5ECE173D}"/>
              </a:ext>
            </a:extLst>
          </p:cNvPr>
          <p:cNvSpPr>
            <a:spLocks noGrp="1"/>
          </p:cNvSpPr>
          <p:nvPr>
            <p:ph type="pic" idx="1"/>
          </p:nvPr>
        </p:nvSpPr>
        <p:spPr>
          <a:xfrm>
            <a:off x="5183188" y="987425"/>
            <a:ext cx="6172200" cy="4873625"/>
          </a:xfrm>
        </p:spPr>
        <p:txBody>
          <a:bodyPr/>
          <a:lstStyle>
            <a:lvl1pPr marL="0" indent="0">
              <a:buNone/>
              <a:defRPr sz="3200">
                <a:solidFill>
                  <a:srgbClr val="00285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370214-FCA6-C041-956D-0D16A1CA185E}"/>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AFFD91D-A7C5-1E4A-BA59-FDF1B11650D1}"/>
              </a:ext>
            </a:extLst>
          </p:cNvPr>
          <p:cNvSpPr>
            <a:spLocks noGrp="1"/>
          </p:cNvSpPr>
          <p:nvPr>
            <p:ph type="dt" sz="half" idx="10"/>
          </p:nvPr>
        </p:nvSpPr>
        <p:spPr/>
        <p:txBody>
          <a:bodyPr/>
          <a:lstStyle/>
          <a:p>
            <a:fld id="{09397938-6F94-FE4D-AC9C-0EF081E14D2C}" type="datetimeFigureOut">
              <a:rPr lang="en-US" smtClean="0"/>
              <a:t>4/10/2025</a:t>
            </a:fld>
            <a:endParaRPr lang="en-US"/>
          </a:p>
        </p:txBody>
      </p:sp>
      <p:sp>
        <p:nvSpPr>
          <p:cNvPr id="6" name="Footer Placeholder 5">
            <a:extLst>
              <a:ext uri="{FF2B5EF4-FFF2-40B4-BE49-F238E27FC236}">
                <a16:creationId xmlns:a16="http://schemas.microsoft.com/office/drawing/2014/main" id="{B1267538-EAD1-6F40-A2D1-7DBDDDF249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210ED-EDB0-E54E-B0F2-2B6D1F104AB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42911113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D4320-CBE0-FC4E-8E51-B915C12F8206}"/>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0B49040-6BF1-A447-B6C6-0830196B86E2}"/>
              </a:ext>
            </a:extLst>
          </p:cNvPr>
          <p:cNvSpPr>
            <a:spLocks noGrp="1"/>
          </p:cNvSpPr>
          <p:nvPr>
            <p:ph type="body" orient="vert" idx="1"/>
          </p:nvPr>
        </p:nvSpPr>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041D2-6935-B947-A079-63331606F56D}"/>
              </a:ext>
            </a:extLst>
          </p:cNvPr>
          <p:cNvSpPr>
            <a:spLocks noGrp="1"/>
          </p:cNvSpPr>
          <p:nvPr>
            <p:ph type="dt" sz="half" idx="10"/>
          </p:nvPr>
        </p:nvSpPr>
        <p:spPr/>
        <p:txBody>
          <a:bodyPr/>
          <a:lstStyle/>
          <a:p>
            <a:fld id="{09397938-6F94-FE4D-AC9C-0EF081E14D2C}" type="datetimeFigureOut">
              <a:rPr lang="en-US" smtClean="0"/>
              <a:t>4/10/2025</a:t>
            </a:fld>
            <a:endParaRPr lang="en-US"/>
          </a:p>
        </p:txBody>
      </p:sp>
      <p:sp>
        <p:nvSpPr>
          <p:cNvPr id="5" name="Footer Placeholder 4">
            <a:extLst>
              <a:ext uri="{FF2B5EF4-FFF2-40B4-BE49-F238E27FC236}">
                <a16:creationId xmlns:a16="http://schemas.microsoft.com/office/drawing/2014/main" id="{0911F8EF-6FAF-2C41-8B72-47D81AD3A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3CB098-BED4-AE49-B33A-EB399ED99D1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9265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E9734D-DFF7-9441-A612-36D838AE4A44}"/>
              </a:ext>
            </a:extLst>
          </p:cNvPr>
          <p:cNvSpPr>
            <a:spLocks noGrp="1"/>
          </p:cNvSpPr>
          <p:nvPr>
            <p:ph type="title" orient="vert"/>
          </p:nvPr>
        </p:nvSpPr>
        <p:spPr>
          <a:xfrm>
            <a:off x="8724900" y="365125"/>
            <a:ext cx="2628900" cy="5811838"/>
          </a:xfrm>
        </p:spPr>
        <p:txBody>
          <a:bodyPr vert="eaVert"/>
          <a:lstStyle>
            <a:lvl1pPr>
              <a:defRPr>
                <a:solidFill>
                  <a:srgbClr val="00285F"/>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4BEAB3BD-1491-2E44-8FB1-8CE5DD5C8575}"/>
              </a:ext>
            </a:extLst>
          </p:cNvPr>
          <p:cNvSpPr>
            <a:spLocks noGrp="1"/>
          </p:cNvSpPr>
          <p:nvPr>
            <p:ph type="body" orient="vert" idx="1"/>
          </p:nvPr>
        </p:nvSpPr>
        <p:spPr>
          <a:xfrm>
            <a:off x="838200" y="365125"/>
            <a:ext cx="7734300" cy="5811838"/>
          </a:xfrm>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CC26C-5260-B740-B4AE-CDEB68FA2DD1}"/>
              </a:ext>
            </a:extLst>
          </p:cNvPr>
          <p:cNvSpPr>
            <a:spLocks noGrp="1"/>
          </p:cNvSpPr>
          <p:nvPr>
            <p:ph type="dt" sz="half" idx="10"/>
          </p:nvPr>
        </p:nvSpPr>
        <p:spPr/>
        <p:txBody>
          <a:bodyPr/>
          <a:lstStyle/>
          <a:p>
            <a:fld id="{09397938-6F94-FE4D-AC9C-0EF081E14D2C}" type="datetimeFigureOut">
              <a:rPr lang="en-US" smtClean="0"/>
              <a:t>4/10/2025</a:t>
            </a:fld>
            <a:endParaRPr lang="en-US"/>
          </a:p>
        </p:txBody>
      </p:sp>
      <p:sp>
        <p:nvSpPr>
          <p:cNvPr id="5" name="Footer Placeholder 4">
            <a:extLst>
              <a:ext uri="{FF2B5EF4-FFF2-40B4-BE49-F238E27FC236}">
                <a16:creationId xmlns:a16="http://schemas.microsoft.com/office/drawing/2014/main" id="{B709E57B-DD62-B542-9E52-77290F77C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4F04C-E199-D64B-BB7C-28F32CA3EE21}"/>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3720970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5DF31-ECF6-744A-AE9E-597CB532E2A5}"/>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dirty="0"/>
              <a:t>Click to edit Master title style</a:t>
            </a:r>
          </a:p>
        </p:txBody>
      </p:sp>
      <p:sp>
        <p:nvSpPr>
          <p:cNvPr id="3" name="Subtitle 2">
            <a:extLst>
              <a:ext uri="{FF2B5EF4-FFF2-40B4-BE49-F238E27FC236}">
                <a16:creationId xmlns:a16="http://schemas.microsoft.com/office/drawing/2014/main" id="{8FBB9BFD-6DD8-C84C-8DF0-DEC8772F27E9}"/>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21FF466-BBA5-7842-B820-BA6501D78CF7}"/>
              </a:ext>
            </a:extLst>
          </p:cNvPr>
          <p:cNvSpPr>
            <a:spLocks noGrp="1"/>
          </p:cNvSpPr>
          <p:nvPr>
            <p:ph type="dt" sz="half" idx="10"/>
          </p:nvPr>
        </p:nvSpPr>
        <p:spPr/>
        <p:txBody>
          <a:bodyPr/>
          <a:lstStyle/>
          <a:p>
            <a:fld id="{09397938-6F94-FE4D-AC9C-0EF081E14D2C}" type="datetimeFigureOut">
              <a:rPr lang="en-US" smtClean="0"/>
              <a:t>4/10/2025</a:t>
            </a:fld>
            <a:endParaRPr lang="en-US"/>
          </a:p>
        </p:txBody>
      </p:sp>
      <p:sp>
        <p:nvSpPr>
          <p:cNvPr id="5" name="Footer Placeholder 4">
            <a:extLst>
              <a:ext uri="{FF2B5EF4-FFF2-40B4-BE49-F238E27FC236}">
                <a16:creationId xmlns:a16="http://schemas.microsoft.com/office/drawing/2014/main" id="{49011838-5E17-D941-B6B2-96B03EE056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D655B1-EEA5-BE43-9C3D-C21513A2A9C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0793247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4/10/2025</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8207895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76347-24AC-F044-B304-204EA3030D93}"/>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2A6E97C-41D5-094D-8C48-1E9CC776786A}"/>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5774E4C-D592-8B42-B5A9-FAF1AE8DD9AA}"/>
              </a:ext>
            </a:extLst>
          </p:cNvPr>
          <p:cNvSpPr>
            <a:spLocks noGrp="1"/>
          </p:cNvSpPr>
          <p:nvPr>
            <p:ph type="dt" sz="half" idx="10"/>
          </p:nvPr>
        </p:nvSpPr>
        <p:spPr/>
        <p:txBody>
          <a:bodyPr/>
          <a:lstStyle/>
          <a:p>
            <a:fld id="{09397938-6F94-FE4D-AC9C-0EF081E14D2C}" type="datetimeFigureOut">
              <a:rPr lang="en-US" smtClean="0"/>
              <a:t>4/10/2025</a:t>
            </a:fld>
            <a:endParaRPr lang="en-US"/>
          </a:p>
        </p:txBody>
      </p:sp>
      <p:sp>
        <p:nvSpPr>
          <p:cNvPr id="5" name="Footer Placeholder 4">
            <a:extLst>
              <a:ext uri="{FF2B5EF4-FFF2-40B4-BE49-F238E27FC236}">
                <a16:creationId xmlns:a16="http://schemas.microsoft.com/office/drawing/2014/main" id="{E5843406-C133-7946-A589-19E323749D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73EE04-82BE-8945-A44A-FE2FC5DF3697}"/>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8375793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FC49-6543-1046-9D88-8CB28FD122D1}"/>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203264F-2636-F34B-8E2B-B3E47D42D933}"/>
              </a:ext>
            </a:extLst>
          </p:cNvPr>
          <p:cNvSpPr>
            <a:spLocks noGrp="1"/>
          </p:cNvSpPr>
          <p:nvPr>
            <p:ph sz="half" idx="1"/>
          </p:nvPr>
        </p:nvSpPr>
        <p:spPr>
          <a:xfrm>
            <a:off x="838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DA65FA-30ED-FF49-BCE4-C50FDDB1DCB5}"/>
              </a:ext>
            </a:extLst>
          </p:cNvPr>
          <p:cNvSpPr>
            <a:spLocks noGrp="1"/>
          </p:cNvSpPr>
          <p:nvPr>
            <p:ph sz="half" idx="2"/>
          </p:nvPr>
        </p:nvSpPr>
        <p:spPr>
          <a:xfrm>
            <a:off x="6172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C5F56C-239D-CA4B-B257-5D0668CBB501}"/>
              </a:ext>
            </a:extLst>
          </p:cNvPr>
          <p:cNvSpPr>
            <a:spLocks noGrp="1"/>
          </p:cNvSpPr>
          <p:nvPr>
            <p:ph type="dt" sz="half" idx="10"/>
          </p:nvPr>
        </p:nvSpPr>
        <p:spPr/>
        <p:txBody>
          <a:bodyPr/>
          <a:lstStyle/>
          <a:p>
            <a:fld id="{09397938-6F94-FE4D-AC9C-0EF081E14D2C}" type="datetimeFigureOut">
              <a:rPr lang="en-US" smtClean="0"/>
              <a:t>4/10/2025</a:t>
            </a:fld>
            <a:endParaRPr lang="en-US"/>
          </a:p>
        </p:txBody>
      </p:sp>
      <p:sp>
        <p:nvSpPr>
          <p:cNvPr id="6" name="Footer Placeholder 5">
            <a:extLst>
              <a:ext uri="{FF2B5EF4-FFF2-40B4-BE49-F238E27FC236}">
                <a16:creationId xmlns:a16="http://schemas.microsoft.com/office/drawing/2014/main" id="{EBC30ADE-A9C4-344E-9BA8-E8E2F0E511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D8CC38-2883-2942-8CD7-EF9395A01CD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2162383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EC61E-BFCD-2045-8CAB-68D489A6E311}"/>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3467A80-CA3A-B645-B950-183CCB238ED2}"/>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2F4BDF9-A0EA-EE48-ACED-44A8161E61DF}"/>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A3401C-6368-A642-91E4-1BB8402157F0}"/>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29A059B-25E2-B04C-B4B1-DD079CB8BA9C}"/>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2264DD-00AF-D147-937D-03D6D58778C9}"/>
              </a:ext>
            </a:extLst>
          </p:cNvPr>
          <p:cNvSpPr>
            <a:spLocks noGrp="1"/>
          </p:cNvSpPr>
          <p:nvPr>
            <p:ph type="dt" sz="half" idx="10"/>
          </p:nvPr>
        </p:nvSpPr>
        <p:spPr/>
        <p:txBody>
          <a:bodyPr/>
          <a:lstStyle/>
          <a:p>
            <a:fld id="{09397938-6F94-FE4D-AC9C-0EF081E14D2C}" type="datetimeFigureOut">
              <a:rPr lang="en-US" smtClean="0"/>
              <a:t>4/10/2025</a:t>
            </a:fld>
            <a:endParaRPr lang="en-US"/>
          </a:p>
        </p:txBody>
      </p:sp>
      <p:sp>
        <p:nvSpPr>
          <p:cNvPr id="8" name="Footer Placeholder 7">
            <a:extLst>
              <a:ext uri="{FF2B5EF4-FFF2-40B4-BE49-F238E27FC236}">
                <a16:creationId xmlns:a16="http://schemas.microsoft.com/office/drawing/2014/main" id="{EBCC5866-C257-844E-8CD1-A476307C5D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A8AB42-831B-CC44-939C-4D09003A639A}"/>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422330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fld id="{48C11B7B-7F28-774B-B97B-F274D4B9380A}" type="datetimeFigureOut">
              <a:rPr lang="en-US" smtClean="0"/>
              <a:t>4/10/2025</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30929828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DFC1B-4C2F-D749-8F80-17C41FB8F82A}"/>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9806EF95-B23D-0B47-9FB1-A9A1A7A2BAD7}"/>
              </a:ext>
            </a:extLst>
          </p:cNvPr>
          <p:cNvSpPr>
            <a:spLocks noGrp="1"/>
          </p:cNvSpPr>
          <p:nvPr>
            <p:ph type="dt" sz="half" idx="10"/>
          </p:nvPr>
        </p:nvSpPr>
        <p:spPr/>
        <p:txBody>
          <a:bodyPr/>
          <a:lstStyle/>
          <a:p>
            <a:fld id="{09397938-6F94-FE4D-AC9C-0EF081E14D2C}" type="datetimeFigureOut">
              <a:rPr lang="en-US" smtClean="0"/>
              <a:t>4/10/2025</a:t>
            </a:fld>
            <a:endParaRPr lang="en-US"/>
          </a:p>
        </p:txBody>
      </p:sp>
      <p:sp>
        <p:nvSpPr>
          <p:cNvPr id="4" name="Footer Placeholder 3">
            <a:extLst>
              <a:ext uri="{FF2B5EF4-FFF2-40B4-BE49-F238E27FC236}">
                <a16:creationId xmlns:a16="http://schemas.microsoft.com/office/drawing/2014/main" id="{F1458652-108A-9D4C-9460-9997773343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61F490-8B13-3241-A49A-6E564726E6E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3621427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29C9A3-0700-E84D-B8F4-EC3486FA0E6F}"/>
              </a:ext>
            </a:extLst>
          </p:cNvPr>
          <p:cNvSpPr>
            <a:spLocks noGrp="1"/>
          </p:cNvSpPr>
          <p:nvPr>
            <p:ph type="dt" sz="half" idx="10"/>
          </p:nvPr>
        </p:nvSpPr>
        <p:spPr/>
        <p:txBody>
          <a:bodyPr/>
          <a:lstStyle/>
          <a:p>
            <a:fld id="{09397938-6F94-FE4D-AC9C-0EF081E14D2C}" type="datetimeFigureOut">
              <a:rPr lang="en-US" smtClean="0"/>
              <a:t>4/10/2025</a:t>
            </a:fld>
            <a:endParaRPr lang="en-US"/>
          </a:p>
        </p:txBody>
      </p:sp>
      <p:sp>
        <p:nvSpPr>
          <p:cNvPr id="3" name="Footer Placeholder 2">
            <a:extLst>
              <a:ext uri="{FF2B5EF4-FFF2-40B4-BE49-F238E27FC236}">
                <a16:creationId xmlns:a16="http://schemas.microsoft.com/office/drawing/2014/main" id="{32D295D6-40EF-0046-AAF0-9CB369788C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93302F-B4EC-4744-BEAA-9195ADAC5B7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717256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267B-7AF4-974C-9A48-447E2A2DCE9C}"/>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61BBA90-0F1D-0147-BE6E-60F46B2C6CEF}"/>
              </a:ext>
            </a:extLst>
          </p:cNvPr>
          <p:cNvSpPr>
            <a:spLocks noGrp="1"/>
          </p:cNvSpPr>
          <p:nvPr>
            <p:ph idx="1"/>
          </p:nvPr>
        </p:nvSpPr>
        <p:spPr>
          <a:xfrm>
            <a:off x="5183188" y="987425"/>
            <a:ext cx="6172200" cy="4873625"/>
          </a:xfrm>
        </p:spPr>
        <p:txBody>
          <a:bodyPr/>
          <a:lstStyle>
            <a:lvl1pPr>
              <a:defRPr sz="3200">
                <a:solidFill>
                  <a:srgbClr val="00285F"/>
                </a:solidFill>
              </a:defRPr>
            </a:lvl1pPr>
            <a:lvl2pPr>
              <a:defRPr sz="2800">
                <a:solidFill>
                  <a:srgbClr val="00285F"/>
                </a:solidFill>
              </a:defRPr>
            </a:lvl2pPr>
            <a:lvl3pPr>
              <a:defRPr sz="2400">
                <a:solidFill>
                  <a:srgbClr val="00285F"/>
                </a:solidFill>
              </a:defRPr>
            </a:lvl3pPr>
            <a:lvl4pPr>
              <a:defRPr sz="2000">
                <a:solidFill>
                  <a:srgbClr val="00285F"/>
                </a:solidFill>
              </a:defRPr>
            </a:lvl4pPr>
            <a:lvl5pPr>
              <a:defRPr sz="2000">
                <a:solidFill>
                  <a:srgbClr val="00285F"/>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216D06-8757-6444-AFB6-4E9D18680ABB}"/>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7984ED-E53C-404D-B101-794D1FCBC19F}"/>
              </a:ext>
            </a:extLst>
          </p:cNvPr>
          <p:cNvSpPr>
            <a:spLocks noGrp="1"/>
          </p:cNvSpPr>
          <p:nvPr>
            <p:ph type="dt" sz="half" idx="10"/>
          </p:nvPr>
        </p:nvSpPr>
        <p:spPr/>
        <p:txBody>
          <a:bodyPr/>
          <a:lstStyle/>
          <a:p>
            <a:fld id="{09397938-6F94-FE4D-AC9C-0EF081E14D2C}" type="datetimeFigureOut">
              <a:rPr lang="en-US" smtClean="0"/>
              <a:t>4/10/2025</a:t>
            </a:fld>
            <a:endParaRPr lang="en-US"/>
          </a:p>
        </p:txBody>
      </p:sp>
      <p:sp>
        <p:nvSpPr>
          <p:cNvPr id="6" name="Footer Placeholder 5">
            <a:extLst>
              <a:ext uri="{FF2B5EF4-FFF2-40B4-BE49-F238E27FC236}">
                <a16:creationId xmlns:a16="http://schemas.microsoft.com/office/drawing/2014/main" id="{749BBBF3-5610-E143-9DEF-0EDD9CCF25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721B4C-3CE7-0E47-AEE2-D440EC2D5AA6}"/>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2687779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0C160-2E6B-EB45-8A77-E67745FA449E}"/>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3FDF9BD5-DD9F-2D48-9CE2-810A5ECE173D}"/>
              </a:ext>
            </a:extLst>
          </p:cNvPr>
          <p:cNvSpPr>
            <a:spLocks noGrp="1"/>
          </p:cNvSpPr>
          <p:nvPr>
            <p:ph type="pic" idx="1"/>
          </p:nvPr>
        </p:nvSpPr>
        <p:spPr>
          <a:xfrm>
            <a:off x="5183188" y="987425"/>
            <a:ext cx="6172200" cy="4873625"/>
          </a:xfrm>
        </p:spPr>
        <p:txBody>
          <a:bodyPr/>
          <a:lstStyle>
            <a:lvl1pPr marL="0" indent="0">
              <a:buNone/>
              <a:defRPr sz="3200">
                <a:solidFill>
                  <a:srgbClr val="00285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370214-FCA6-C041-956D-0D16A1CA185E}"/>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AFFD91D-A7C5-1E4A-BA59-FDF1B11650D1}"/>
              </a:ext>
            </a:extLst>
          </p:cNvPr>
          <p:cNvSpPr>
            <a:spLocks noGrp="1"/>
          </p:cNvSpPr>
          <p:nvPr>
            <p:ph type="dt" sz="half" idx="10"/>
          </p:nvPr>
        </p:nvSpPr>
        <p:spPr/>
        <p:txBody>
          <a:bodyPr/>
          <a:lstStyle/>
          <a:p>
            <a:fld id="{09397938-6F94-FE4D-AC9C-0EF081E14D2C}" type="datetimeFigureOut">
              <a:rPr lang="en-US" smtClean="0"/>
              <a:t>4/10/2025</a:t>
            </a:fld>
            <a:endParaRPr lang="en-US"/>
          </a:p>
        </p:txBody>
      </p:sp>
      <p:sp>
        <p:nvSpPr>
          <p:cNvPr id="6" name="Footer Placeholder 5">
            <a:extLst>
              <a:ext uri="{FF2B5EF4-FFF2-40B4-BE49-F238E27FC236}">
                <a16:creationId xmlns:a16="http://schemas.microsoft.com/office/drawing/2014/main" id="{B1267538-EAD1-6F40-A2D1-7DBDDDF249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210ED-EDB0-E54E-B0F2-2B6D1F104AB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5827582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D4320-CBE0-FC4E-8E51-B915C12F8206}"/>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0B49040-6BF1-A447-B6C6-0830196B86E2}"/>
              </a:ext>
            </a:extLst>
          </p:cNvPr>
          <p:cNvSpPr>
            <a:spLocks noGrp="1"/>
          </p:cNvSpPr>
          <p:nvPr>
            <p:ph type="body" orient="vert" idx="1"/>
          </p:nvPr>
        </p:nvSpPr>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041D2-6935-B947-A079-63331606F56D}"/>
              </a:ext>
            </a:extLst>
          </p:cNvPr>
          <p:cNvSpPr>
            <a:spLocks noGrp="1"/>
          </p:cNvSpPr>
          <p:nvPr>
            <p:ph type="dt" sz="half" idx="10"/>
          </p:nvPr>
        </p:nvSpPr>
        <p:spPr/>
        <p:txBody>
          <a:bodyPr/>
          <a:lstStyle/>
          <a:p>
            <a:fld id="{09397938-6F94-FE4D-AC9C-0EF081E14D2C}" type="datetimeFigureOut">
              <a:rPr lang="en-US" smtClean="0"/>
              <a:t>4/10/2025</a:t>
            </a:fld>
            <a:endParaRPr lang="en-US"/>
          </a:p>
        </p:txBody>
      </p:sp>
      <p:sp>
        <p:nvSpPr>
          <p:cNvPr id="5" name="Footer Placeholder 4">
            <a:extLst>
              <a:ext uri="{FF2B5EF4-FFF2-40B4-BE49-F238E27FC236}">
                <a16:creationId xmlns:a16="http://schemas.microsoft.com/office/drawing/2014/main" id="{0911F8EF-6FAF-2C41-8B72-47D81AD3A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3CB098-BED4-AE49-B33A-EB399ED99D1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5024521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E9734D-DFF7-9441-A612-36D838AE4A44}"/>
              </a:ext>
            </a:extLst>
          </p:cNvPr>
          <p:cNvSpPr>
            <a:spLocks noGrp="1"/>
          </p:cNvSpPr>
          <p:nvPr>
            <p:ph type="title" orient="vert"/>
          </p:nvPr>
        </p:nvSpPr>
        <p:spPr>
          <a:xfrm>
            <a:off x="8724900" y="365125"/>
            <a:ext cx="2628900" cy="5811838"/>
          </a:xfrm>
        </p:spPr>
        <p:txBody>
          <a:bodyPr vert="eaVert"/>
          <a:lstStyle>
            <a:lvl1pPr>
              <a:defRPr>
                <a:solidFill>
                  <a:srgbClr val="00285F"/>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4BEAB3BD-1491-2E44-8FB1-8CE5DD5C8575}"/>
              </a:ext>
            </a:extLst>
          </p:cNvPr>
          <p:cNvSpPr>
            <a:spLocks noGrp="1"/>
          </p:cNvSpPr>
          <p:nvPr>
            <p:ph type="body" orient="vert" idx="1"/>
          </p:nvPr>
        </p:nvSpPr>
        <p:spPr>
          <a:xfrm>
            <a:off x="838200" y="365125"/>
            <a:ext cx="7734300" cy="5811838"/>
          </a:xfrm>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CC26C-5260-B740-B4AE-CDEB68FA2DD1}"/>
              </a:ext>
            </a:extLst>
          </p:cNvPr>
          <p:cNvSpPr>
            <a:spLocks noGrp="1"/>
          </p:cNvSpPr>
          <p:nvPr>
            <p:ph type="dt" sz="half" idx="10"/>
          </p:nvPr>
        </p:nvSpPr>
        <p:spPr/>
        <p:txBody>
          <a:bodyPr/>
          <a:lstStyle/>
          <a:p>
            <a:fld id="{09397938-6F94-FE4D-AC9C-0EF081E14D2C}" type="datetimeFigureOut">
              <a:rPr lang="en-US" smtClean="0"/>
              <a:t>4/10/2025</a:t>
            </a:fld>
            <a:endParaRPr lang="en-US"/>
          </a:p>
        </p:txBody>
      </p:sp>
      <p:sp>
        <p:nvSpPr>
          <p:cNvPr id="5" name="Footer Placeholder 4">
            <a:extLst>
              <a:ext uri="{FF2B5EF4-FFF2-40B4-BE49-F238E27FC236}">
                <a16:creationId xmlns:a16="http://schemas.microsoft.com/office/drawing/2014/main" id="{B709E57B-DD62-B542-9E52-77290F77C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4F04C-E199-D64B-BB7C-28F32CA3EE21}"/>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4843406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29529-E1F5-DD41-8DCF-E0990E3FD2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556342-1582-DB48-BB76-B533DE121D6C}"/>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BB3F59-4FBF-2546-BEAE-8B5E24B03387}"/>
              </a:ext>
            </a:extLst>
          </p:cNvPr>
          <p:cNvSpPr>
            <a:spLocks noGrp="1"/>
          </p:cNvSpPr>
          <p:nvPr>
            <p:ph type="dt" sz="half" idx="10"/>
          </p:nvPr>
        </p:nvSpPr>
        <p:spPr/>
        <p:txBody>
          <a:bodyPr/>
          <a:lstStyle/>
          <a:p>
            <a:fld id="{EE4A10C7-655A-9F47-9BEF-563FD923B895}" type="datetimeFigureOut">
              <a:rPr lang="en-US" smtClean="0"/>
              <a:t>4/10/2025</a:t>
            </a:fld>
            <a:endParaRPr lang="en-US"/>
          </a:p>
        </p:txBody>
      </p:sp>
      <p:sp>
        <p:nvSpPr>
          <p:cNvPr id="5" name="Footer Placeholder 4">
            <a:extLst>
              <a:ext uri="{FF2B5EF4-FFF2-40B4-BE49-F238E27FC236}">
                <a16:creationId xmlns:a16="http://schemas.microsoft.com/office/drawing/2014/main" id="{DA6317DF-51DF-C943-B3CA-DE02B7D490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04C5C5-80C6-1740-9725-9A07E36A4324}"/>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4572515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A5FC6-F1CD-2B49-8BAE-8A2D30317B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CD93F1-42BE-7E48-981C-FC1AD29C02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6AD13-F2D1-0B41-8C9D-17283E957928}"/>
              </a:ext>
            </a:extLst>
          </p:cNvPr>
          <p:cNvSpPr>
            <a:spLocks noGrp="1"/>
          </p:cNvSpPr>
          <p:nvPr>
            <p:ph type="dt" sz="half" idx="10"/>
          </p:nvPr>
        </p:nvSpPr>
        <p:spPr/>
        <p:txBody>
          <a:bodyPr/>
          <a:lstStyle/>
          <a:p>
            <a:fld id="{EE4A10C7-655A-9F47-9BEF-563FD923B895}" type="datetimeFigureOut">
              <a:rPr lang="en-US" smtClean="0"/>
              <a:t>4/10/2025</a:t>
            </a:fld>
            <a:endParaRPr lang="en-US"/>
          </a:p>
        </p:txBody>
      </p:sp>
      <p:sp>
        <p:nvSpPr>
          <p:cNvPr id="5" name="Footer Placeholder 4">
            <a:extLst>
              <a:ext uri="{FF2B5EF4-FFF2-40B4-BE49-F238E27FC236}">
                <a16:creationId xmlns:a16="http://schemas.microsoft.com/office/drawing/2014/main" id="{0454F8EA-D620-084F-AB3B-00498D331E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23F27-3372-684A-9D36-9FDD35E07031}"/>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7635836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422E0-66EF-5B4E-BE9B-21D09890FB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E3B147-02B8-594F-86AA-0245DF504507}"/>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42FFC45-4B13-884C-BD0A-D4E6192D92E1}"/>
              </a:ext>
            </a:extLst>
          </p:cNvPr>
          <p:cNvSpPr>
            <a:spLocks noGrp="1"/>
          </p:cNvSpPr>
          <p:nvPr>
            <p:ph type="dt" sz="half" idx="10"/>
          </p:nvPr>
        </p:nvSpPr>
        <p:spPr/>
        <p:txBody>
          <a:bodyPr/>
          <a:lstStyle/>
          <a:p>
            <a:fld id="{EE4A10C7-655A-9F47-9BEF-563FD923B895}" type="datetimeFigureOut">
              <a:rPr lang="en-US" smtClean="0"/>
              <a:t>4/10/2025</a:t>
            </a:fld>
            <a:endParaRPr lang="en-US"/>
          </a:p>
        </p:txBody>
      </p:sp>
      <p:sp>
        <p:nvSpPr>
          <p:cNvPr id="5" name="Footer Placeholder 4">
            <a:extLst>
              <a:ext uri="{FF2B5EF4-FFF2-40B4-BE49-F238E27FC236}">
                <a16:creationId xmlns:a16="http://schemas.microsoft.com/office/drawing/2014/main" id="{FD27E18B-A497-8847-87D3-85BECCD552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8489D6-6DA0-FF41-A9A0-A38A7F72AFAF}"/>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32056151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2B15A-E798-F04E-94A8-7CEE7E056C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2A2E6C-B1AC-9C42-97C6-94DD723917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34F1FA-2AAD-2F49-838F-B1249B62C4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14D01C-2C1A-B246-979D-24AE4A3DE6F1}"/>
              </a:ext>
            </a:extLst>
          </p:cNvPr>
          <p:cNvSpPr>
            <a:spLocks noGrp="1"/>
          </p:cNvSpPr>
          <p:nvPr>
            <p:ph type="dt" sz="half" idx="10"/>
          </p:nvPr>
        </p:nvSpPr>
        <p:spPr/>
        <p:txBody>
          <a:bodyPr/>
          <a:lstStyle/>
          <a:p>
            <a:fld id="{EE4A10C7-655A-9F47-9BEF-563FD923B895}" type="datetimeFigureOut">
              <a:rPr lang="en-US" smtClean="0"/>
              <a:t>4/10/2025</a:t>
            </a:fld>
            <a:endParaRPr lang="en-US"/>
          </a:p>
        </p:txBody>
      </p:sp>
      <p:sp>
        <p:nvSpPr>
          <p:cNvPr id="6" name="Footer Placeholder 5">
            <a:extLst>
              <a:ext uri="{FF2B5EF4-FFF2-40B4-BE49-F238E27FC236}">
                <a16:creationId xmlns:a16="http://schemas.microsoft.com/office/drawing/2014/main" id="{0126C028-7CBD-CB4B-AE1E-16E054760D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C4E0EA-F398-7049-99B2-63E446AC7BCA}"/>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817993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fld id="{48C11B7B-7F28-774B-B97B-F274D4B9380A}" type="datetimeFigureOut">
              <a:rPr lang="en-US" smtClean="0"/>
              <a:t>4/10/2025</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7394463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1B58F-5547-AE4A-8FF5-7D49AF2D27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FA6F99-3A9E-DF4C-AF6C-6EE50A0930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6C685D-6CAC-2248-9410-F54BF2775D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629700-2E5E-6742-9F7D-9C961E1656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BCC62E-4A8D-C140-8D07-8E03D8C600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9CBAED-8B77-2249-B086-50A90DA2EB0D}"/>
              </a:ext>
            </a:extLst>
          </p:cNvPr>
          <p:cNvSpPr>
            <a:spLocks noGrp="1"/>
          </p:cNvSpPr>
          <p:nvPr>
            <p:ph type="dt" sz="half" idx="10"/>
          </p:nvPr>
        </p:nvSpPr>
        <p:spPr/>
        <p:txBody>
          <a:bodyPr/>
          <a:lstStyle/>
          <a:p>
            <a:fld id="{EE4A10C7-655A-9F47-9BEF-563FD923B895}" type="datetimeFigureOut">
              <a:rPr lang="en-US" smtClean="0"/>
              <a:t>4/10/2025</a:t>
            </a:fld>
            <a:endParaRPr lang="en-US"/>
          </a:p>
        </p:txBody>
      </p:sp>
      <p:sp>
        <p:nvSpPr>
          <p:cNvPr id="8" name="Footer Placeholder 7">
            <a:extLst>
              <a:ext uri="{FF2B5EF4-FFF2-40B4-BE49-F238E27FC236}">
                <a16:creationId xmlns:a16="http://schemas.microsoft.com/office/drawing/2014/main" id="{E0690EDF-2E6F-F849-9004-229A77E482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2F63FC-0559-5F47-870B-61147162BEAC}"/>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36321257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F2AFB-3186-664C-9863-50197A71E0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D584B5-9590-E644-90DD-BC5187DD298C}"/>
              </a:ext>
            </a:extLst>
          </p:cNvPr>
          <p:cNvSpPr>
            <a:spLocks noGrp="1"/>
          </p:cNvSpPr>
          <p:nvPr>
            <p:ph type="dt" sz="half" idx="10"/>
          </p:nvPr>
        </p:nvSpPr>
        <p:spPr/>
        <p:txBody>
          <a:bodyPr/>
          <a:lstStyle/>
          <a:p>
            <a:fld id="{EE4A10C7-655A-9F47-9BEF-563FD923B895}" type="datetimeFigureOut">
              <a:rPr lang="en-US" smtClean="0"/>
              <a:t>4/10/2025</a:t>
            </a:fld>
            <a:endParaRPr lang="en-US"/>
          </a:p>
        </p:txBody>
      </p:sp>
      <p:sp>
        <p:nvSpPr>
          <p:cNvPr id="4" name="Footer Placeholder 3">
            <a:extLst>
              <a:ext uri="{FF2B5EF4-FFF2-40B4-BE49-F238E27FC236}">
                <a16:creationId xmlns:a16="http://schemas.microsoft.com/office/drawing/2014/main" id="{7FE51E95-54FD-1E4A-BA37-DDA4698CDF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E63084-72D0-844C-996A-14DAF37123F1}"/>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7026453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9EF5D7-028B-D94C-A4FC-173A1937ABC0}"/>
              </a:ext>
            </a:extLst>
          </p:cNvPr>
          <p:cNvSpPr>
            <a:spLocks noGrp="1"/>
          </p:cNvSpPr>
          <p:nvPr>
            <p:ph type="dt" sz="half" idx="10"/>
          </p:nvPr>
        </p:nvSpPr>
        <p:spPr/>
        <p:txBody>
          <a:bodyPr/>
          <a:lstStyle/>
          <a:p>
            <a:fld id="{EE4A10C7-655A-9F47-9BEF-563FD923B895}" type="datetimeFigureOut">
              <a:rPr lang="en-US" smtClean="0"/>
              <a:t>4/10/2025</a:t>
            </a:fld>
            <a:endParaRPr lang="en-US"/>
          </a:p>
        </p:txBody>
      </p:sp>
      <p:sp>
        <p:nvSpPr>
          <p:cNvPr id="3" name="Footer Placeholder 2">
            <a:extLst>
              <a:ext uri="{FF2B5EF4-FFF2-40B4-BE49-F238E27FC236}">
                <a16:creationId xmlns:a16="http://schemas.microsoft.com/office/drawing/2014/main" id="{7EF02D4D-7B5F-1541-B98A-CA817DFF84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B94C6D-1C79-D34D-8209-7EC818B88669}"/>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25704708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F4AB4-AD81-864B-9A3F-BDB924EF36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28E258-972A-034C-BB32-1273136D87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1B2E2C-263F-5641-9453-8C57C14052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56B144-2C87-F14A-B490-B007E6D5319B}"/>
              </a:ext>
            </a:extLst>
          </p:cNvPr>
          <p:cNvSpPr>
            <a:spLocks noGrp="1"/>
          </p:cNvSpPr>
          <p:nvPr>
            <p:ph type="dt" sz="half" idx="10"/>
          </p:nvPr>
        </p:nvSpPr>
        <p:spPr/>
        <p:txBody>
          <a:bodyPr/>
          <a:lstStyle/>
          <a:p>
            <a:fld id="{EE4A10C7-655A-9F47-9BEF-563FD923B895}" type="datetimeFigureOut">
              <a:rPr lang="en-US" smtClean="0"/>
              <a:t>4/10/2025</a:t>
            </a:fld>
            <a:endParaRPr lang="en-US"/>
          </a:p>
        </p:txBody>
      </p:sp>
      <p:sp>
        <p:nvSpPr>
          <p:cNvPr id="6" name="Footer Placeholder 5">
            <a:extLst>
              <a:ext uri="{FF2B5EF4-FFF2-40B4-BE49-F238E27FC236}">
                <a16:creationId xmlns:a16="http://schemas.microsoft.com/office/drawing/2014/main" id="{4D413BF1-43AC-A84C-804A-EA20F7859B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182D07-4FCE-8D4F-BB58-B696409478E9}"/>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7679082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20881-C7A4-984A-9631-F200915012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607830-BCBE-A54B-A259-0613226103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375134-C598-9D44-AD27-D75A7E2799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308C72-6C87-5649-97D1-BA5163EB4D66}"/>
              </a:ext>
            </a:extLst>
          </p:cNvPr>
          <p:cNvSpPr>
            <a:spLocks noGrp="1"/>
          </p:cNvSpPr>
          <p:nvPr>
            <p:ph type="dt" sz="half" idx="10"/>
          </p:nvPr>
        </p:nvSpPr>
        <p:spPr/>
        <p:txBody>
          <a:bodyPr/>
          <a:lstStyle/>
          <a:p>
            <a:fld id="{EE4A10C7-655A-9F47-9BEF-563FD923B895}" type="datetimeFigureOut">
              <a:rPr lang="en-US" smtClean="0"/>
              <a:t>4/10/2025</a:t>
            </a:fld>
            <a:endParaRPr lang="en-US"/>
          </a:p>
        </p:txBody>
      </p:sp>
      <p:sp>
        <p:nvSpPr>
          <p:cNvPr id="6" name="Footer Placeholder 5">
            <a:extLst>
              <a:ext uri="{FF2B5EF4-FFF2-40B4-BE49-F238E27FC236}">
                <a16:creationId xmlns:a16="http://schemas.microsoft.com/office/drawing/2014/main" id="{E0C87226-3231-4840-81C6-B75ABA577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65C810-DFD8-844F-9458-209427C14DA3}"/>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20231784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D402B-4B3C-024C-AA46-DC98115E39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129A64-77CD-934E-99E2-FE9EF9B966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CD29FD-9EED-2E4B-AC26-EDDC328ED5D7}"/>
              </a:ext>
            </a:extLst>
          </p:cNvPr>
          <p:cNvSpPr>
            <a:spLocks noGrp="1"/>
          </p:cNvSpPr>
          <p:nvPr>
            <p:ph type="dt" sz="half" idx="10"/>
          </p:nvPr>
        </p:nvSpPr>
        <p:spPr/>
        <p:txBody>
          <a:bodyPr/>
          <a:lstStyle/>
          <a:p>
            <a:fld id="{EE4A10C7-655A-9F47-9BEF-563FD923B895}" type="datetimeFigureOut">
              <a:rPr lang="en-US" smtClean="0"/>
              <a:t>4/10/2025</a:t>
            </a:fld>
            <a:endParaRPr lang="en-US"/>
          </a:p>
        </p:txBody>
      </p:sp>
      <p:sp>
        <p:nvSpPr>
          <p:cNvPr id="5" name="Footer Placeholder 4">
            <a:extLst>
              <a:ext uri="{FF2B5EF4-FFF2-40B4-BE49-F238E27FC236}">
                <a16:creationId xmlns:a16="http://schemas.microsoft.com/office/drawing/2014/main" id="{5D36478A-31C7-B346-84E6-E96C84F373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E79040-3FD9-8C40-BF01-45CE3D9595C4}"/>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37342820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0FA44B-9F4D-C241-A5C9-F1A9415DF9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32DD02-F276-744D-9D69-8C9D5B4973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BC8AF0-8519-7445-8C65-744FFDD31D00}"/>
              </a:ext>
            </a:extLst>
          </p:cNvPr>
          <p:cNvSpPr>
            <a:spLocks noGrp="1"/>
          </p:cNvSpPr>
          <p:nvPr>
            <p:ph type="dt" sz="half" idx="10"/>
          </p:nvPr>
        </p:nvSpPr>
        <p:spPr/>
        <p:txBody>
          <a:bodyPr/>
          <a:lstStyle/>
          <a:p>
            <a:fld id="{EE4A10C7-655A-9F47-9BEF-563FD923B895}" type="datetimeFigureOut">
              <a:rPr lang="en-US" smtClean="0"/>
              <a:t>4/10/2025</a:t>
            </a:fld>
            <a:endParaRPr lang="en-US"/>
          </a:p>
        </p:txBody>
      </p:sp>
      <p:sp>
        <p:nvSpPr>
          <p:cNvPr id="5" name="Footer Placeholder 4">
            <a:extLst>
              <a:ext uri="{FF2B5EF4-FFF2-40B4-BE49-F238E27FC236}">
                <a16:creationId xmlns:a16="http://schemas.microsoft.com/office/drawing/2014/main" id="{C9E040F4-C0BE-6742-849B-8B8D8A81F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DF469-4613-5743-B07D-137D4B0ED1D6}"/>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23390585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4/10/2025</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41979231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4/10/2025</a:t>
            </a:fld>
            <a:endParaRPr lang="en-US" dirty="0"/>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1627173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4/10/2025</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3687998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fld id="{48C11B7B-7F28-774B-B97B-F274D4B9380A}" type="datetimeFigureOut">
              <a:rPr lang="en-US" smtClean="0"/>
              <a:t>4/10/2025</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6184778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4/10/2025</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41784469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3126975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135689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0178655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1770718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4/10/2025</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0932346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2B15A-E798-F04E-94A8-7CEE7E056C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2A2E6C-B1AC-9C42-97C6-94DD723917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34F1FA-2AAD-2F49-838F-B1249B62C4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14D01C-2C1A-B246-979D-24AE4A3DE6F1}"/>
              </a:ext>
            </a:extLst>
          </p:cNvPr>
          <p:cNvSpPr>
            <a:spLocks noGrp="1"/>
          </p:cNvSpPr>
          <p:nvPr>
            <p:ph type="dt" sz="half" idx="10"/>
          </p:nvPr>
        </p:nvSpPr>
        <p:spPr/>
        <p:txBody>
          <a:bodyPr/>
          <a:lstStyle/>
          <a:p>
            <a:fld id="{EE4A10C7-655A-9F47-9BEF-563FD923B895}" type="datetimeFigureOut">
              <a:rPr lang="en-US" smtClean="0"/>
              <a:t>4/10/2025</a:t>
            </a:fld>
            <a:endParaRPr lang="en-US"/>
          </a:p>
        </p:txBody>
      </p:sp>
      <p:sp>
        <p:nvSpPr>
          <p:cNvPr id="6" name="Footer Placeholder 5">
            <a:extLst>
              <a:ext uri="{FF2B5EF4-FFF2-40B4-BE49-F238E27FC236}">
                <a16:creationId xmlns:a16="http://schemas.microsoft.com/office/drawing/2014/main" id="{0126C028-7CBD-CB4B-AE1E-16E054760D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C4E0EA-F398-7049-99B2-63E446AC7BCA}"/>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2883828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fld id="{48C11B7B-7F28-774B-B97B-F274D4B9380A}" type="datetimeFigureOut">
              <a:rPr lang="en-US" smtClean="0"/>
              <a:t>4/10/2025</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07824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fld id="{48C11B7B-7F28-774B-B97B-F274D4B9380A}" type="datetimeFigureOut">
              <a:rPr lang="en-US" smtClean="0"/>
              <a:t>4/10/2025</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1421893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fld id="{48C11B7B-7F28-774B-B97B-F274D4B9380A}" type="datetimeFigureOut">
              <a:rPr lang="en-US" smtClean="0"/>
              <a:t>4/10/2025</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828636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4/10/2025</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6083733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jpe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jpe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3.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4.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5.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6.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6.jpeg"/><Relationship Id="rId5" Type="http://schemas.openxmlformats.org/officeDocument/2006/relationships/theme" Target="../theme/theme7.xml"/><Relationship Id="rId4" Type="http://schemas.openxmlformats.org/officeDocument/2006/relationships/slideLayout" Target="../slideLayouts/slideLayout50.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53.xml"/><Relationship Id="rId7" Type="http://schemas.openxmlformats.org/officeDocument/2006/relationships/theme" Target="../theme/theme8.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4/10/2025</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0" y="-2032"/>
            <a:ext cx="12192000" cy="6860031"/>
          </a:xfrm>
          <a:prstGeom prst="rect">
            <a:avLst/>
          </a:prstGeom>
        </p:spPr>
      </p:pic>
    </p:spTree>
    <p:extLst>
      <p:ext uri="{BB962C8B-B14F-4D97-AF65-F5344CB8AC3E}">
        <p14:creationId xmlns:p14="http://schemas.microsoft.com/office/powerpoint/2010/main" val="109879116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4/10/2025</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0" y="-2032"/>
            <a:ext cx="12191999" cy="6860031"/>
          </a:xfrm>
          <a:prstGeom prst="rect">
            <a:avLst/>
          </a:prstGeom>
        </p:spPr>
      </p:pic>
    </p:spTree>
    <p:extLst>
      <p:ext uri="{BB962C8B-B14F-4D97-AF65-F5344CB8AC3E}">
        <p14:creationId xmlns:p14="http://schemas.microsoft.com/office/powerpoint/2010/main" val="156806131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4/10/2025</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0" y="-2032"/>
            <a:ext cx="12192000" cy="6860032"/>
          </a:xfrm>
          <a:prstGeom prst="rect">
            <a:avLst/>
          </a:prstGeom>
        </p:spPr>
      </p:pic>
    </p:spTree>
    <p:extLst>
      <p:ext uri="{BB962C8B-B14F-4D97-AF65-F5344CB8AC3E}">
        <p14:creationId xmlns:p14="http://schemas.microsoft.com/office/powerpoint/2010/main" val="708174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88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DE0D55-3231-3A45-9A7A-C7ABDA5BAA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443E34-3BF3-AF4E-9F3D-D7EF70AFBC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778B5-74A2-F644-8D34-53D87A3A7B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397938-6F94-FE4D-AC9C-0EF081E14D2C}" type="datetimeFigureOut">
              <a:rPr lang="en-US" smtClean="0"/>
              <a:t>4/10/2025</a:t>
            </a:fld>
            <a:endParaRPr lang="en-US"/>
          </a:p>
        </p:txBody>
      </p:sp>
      <p:sp>
        <p:nvSpPr>
          <p:cNvPr id="5" name="Footer Placeholder 4">
            <a:extLst>
              <a:ext uri="{FF2B5EF4-FFF2-40B4-BE49-F238E27FC236}">
                <a16:creationId xmlns:a16="http://schemas.microsoft.com/office/drawing/2014/main" id="{7DE5D52D-D744-5C48-9B3B-F6D16EFDE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AC6DC7-9795-C642-BC50-A134437A8D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8F00E9-56F3-F04D-AAF6-31BE0108D396}" type="slidenum">
              <a:rPr lang="en-US" smtClean="0"/>
              <a:t>‹#›</a:t>
            </a:fld>
            <a:endParaRPr lang="en-US"/>
          </a:p>
        </p:txBody>
      </p:sp>
      <p:pic>
        <p:nvPicPr>
          <p:cNvPr id="8" name="Picture 7">
            <a:extLst>
              <a:ext uri="{FF2B5EF4-FFF2-40B4-BE49-F238E27FC236}">
                <a16:creationId xmlns:a16="http://schemas.microsoft.com/office/drawing/2014/main" id="{B628AF39-AF61-EB40-A9AD-E08F6D167E84}"/>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0" y="-2032"/>
            <a:ext cx="12192000" cy="6860031"/>
          </a:xfrm>
          <a:prstGeom prst="rect">
            <a:avLst/>
          </a:prstGeom>
        </p:spPr>
      </p:pic>
    </p:spTree>
    <p:extLst>
      <p:ext uri="{BB962C8B-B14F-4D97-AF65-F5344CB8AC3E}">
        <p14:creationId xmlns:p14="http://schemas.microsoft.com/office/powerpoint/2010/main" val="200743840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DE0D55-3231-3A45-9A7A-C7ABDA5BAA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443E34-3BF3-AF4E-9F3D-D7EF70AFBC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778B5-74A2-F644-8D34-53D87A3A7B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397938-6F94-FE4D-AC9C-0EF081E14D2C}" type="datetimeFigureOut">
              <a:rPr lang="en-US" smtClean="0"/>
              <a:t>4/10/2025</a:t>
            </a:fld>
            <a:endParaRPr lang="en-US"/>
          </a:p>
        </p:txBody>
      </p:sp>
      <p:sp>
        <p:nvSpPr>
          <p:cNvPr id="5" name="Footer Placeholder 4">
            <a:extLst>
              <a:ext uri="{FF2B5EF4-FFF2-40B4-BE49-F238E27FC236}">
                <a16:creationId xmlns:a16="http://schemas.microsoft.com/office/drawing/2014/main" id="{7DE5D52D-D744-5C48-9B3B-F6D16EFDE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AC6DC7-9795-C642-BC50-A134437A8D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8F00E9-56F3-F04D-AAF6-31BE0108D396}" type="slidenum">
              <a:rPr lang="en-US" smtClean="0"/>
              <a:t>‹#›</a:t>
            </a:fld>
            <a:endParaRPr lang="en-US"/>
          </a:p>
        </p:txBody>
      </p:sp>
      <p:pic>
        <p:nvPicPr>
          <p:cNvPr id="8" name="Picture 7">
            <a:extLst>
              <a:ext uri="{FF2B5EF4-FFF2-40B4-BE49-F238E27FC236}">
                <a16:creationId xmlns:a16="http://schemas.microsoft.com/office/drawing/2014/main" id="{B628AF39-AF61-EB40-A9AD-E08F6D167E84}"/>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0" y="-2032"/>
            <a:ext cx="12191999" cy="6860032"/>
          </a:xfrm>
          <a:prstGeom prst="rect">
            <a:avLst/>
          </a:prstGeom>
        </p:spPr>
      </p:pic>
    </p:spTree>
    <p:extLst>
      <p:ext uri="{BB962C8B-B14F-4D97-AF65-F5344CB8AC3E}">
        <p14:creationId xmlns:p14="http://schemas.microsoft.com/office/powerpoint/2010/main" val="345240236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E57E9F-764D-604F-986D-831FEE4B2E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36EE782-E2A3-064E-9BCF-180DE2A11B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04321-7511-A74D-9149-90BCF360BF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A10C7-655A-9F47-9BEF-563FD923B895}" type="datetimeFigureOut">
              <a:rPr lang="en-US" smtClean="0"/>
              <a:t>4/10/2025</a:t>
            </a:fld>
            <a:endParaRPr lang="en-US"/>
          </a:p>
        </p:txBody>
      </p:sp>
      <p:sp>
        <p:nvSpPr>
          <p:cNvPr id="5" name="Footer Placeholder 4">
            <a:extLst>
              <a:ext uri="{FF2B5EF4-FFF2-40B4-BE49-F238E27FC236}">
                <a16:creationId xmlns:a16="http://schemas.microsoft.com/office/drawing/2014/main" id="{7143AE53-21F9-0149-9D9C-B0E6193A47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FC5E15-5029-864D-9869-C7C93A099A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5B0408-D929-644D-B72B-61270E266C89}" type="slidenum">
              <a:rPr lang="en-US" smtClean="0"/>
              <a:t>‹#›</a:t>
            </a:fld>
            <a:endParaRPr lang="en-US"/>
          </a:p>
        </p:txBody>
      </p:sp>
    </p:spTree>
    <p:extLst>
      <p:ext uri="{BB962C8B-B14F-4D97-AF65-F5344CB8AC3E}">
        <p14:creationId xmlns:p14="http://schemas.microsoft.com/office/powerpoint/2010/main" val="19813509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400" kern="1200">
          <a:solidFill>
            <a:srgbClr val="00285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85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85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85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8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8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4/10/2025</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 y="-2033"/>
            <a:ext cx="12191999" cy="6860031"/>
          </a:xfrm>
          <a:prstGeom prst="rect">
            <a:avLst/>
          </a:prstGeom>
        </p:spPr>
      </p:pic>
    </p:spTree>
    <p:extLst>
      <p:ext uri="{BB962C8B-B14F-4D97-AF65-F5344CB8AC3E}">
        <p14:creationId xmlns:p14="http://schemas.microsoft.com/office/powerpoint/2010/main" val="2660079425"/>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4" y="-1016"/>
            <a:ext cx="12190195" cy="6859016"/>
          </a:xfrm>
          <a:prstGeom prst="rect">
            <a:avLst/>
          </a:prstGeom>
        </p:spPr>
      </p:pic>
    </p:spTree>
    <p:extLst>
      <p:ext uri="{BB962C8B-B14F-4D97-AF65-F5344CB8AC3E}">
        <p14:creationId xmlns:p14="http://schemas.microsoft.com/office/powerpoint/2010/main" val="872570074"/>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openxmlformats.org/officeDocument/2006/relationships/image" Target="../media/image17.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20.xml"/><Relationship Id="rId5" Type="http://schemas.openxmlformats.org/officeDocument/2006/relationships/image" Target="../media/image17.pn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53.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4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42.xml"/><Relationship Id="rId5" Type="http://schemas.openxmlformats.org/officeDocument/2006/relationships/image" Target="../media/image17.png"/><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42.xml"/><Relationship Id="rId5" Type="http://schemas.openxmlformats.org/officeDocument/2006/relationships/image" Target="../media/image17.png"/><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42.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4.xml"/><Relationship Id="rId1" Type="http://schemas.openxmlformats.org/officeDocument/2006/relationships/slideLayout" Target="../slideLayouts/slideLayout42.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xml"/><Relationship Id="rId1" Type="http://schemas.openxmlformats.org/officeDocument/2006/relationships/video" Target="https://player.vimeo.com/video/763929919?h=b0933ec708&amp;app_id=122963" TargetMode="Externa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41.jpg"/></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43.jpg"/></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45.jp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5.xml"/><Relationship Id="rId1" Type="http://schemas.openxmlformats.org/officeDocument/2006/relationships/slideLayout" Target="../slideLayouts/slideLayout42.xml"/><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55.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2.xml"/><Relationship Id="rId1" Type="http://schemas.openxmlformats.org/officeDocument/2006/relationships/video" Target="https://player.vimeo.com/video/777084948?h=b4799c087d&amp;app_id=122963" TargetMode="External"/><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8.xml"/><Relationship Id="rId1" Type="http://schemas.openxmlformats.org/officeDocument/2006/relationships/slideLayout" Target="../slideLayouts/slideLayout42.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video" Target="https://player.vimeo.com/video/694678056?h=ce07df41b7&amp;app_id=122963" TargetMode="Externa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55.xml"/></Relationships>
</file>

<file path=ppt/slides/_rels/slide42.xml.rels><?xml version="1.0" encoding="UTF-8" standalone="yes"?>
<Relationships xmlns="http://schemas.openxmlformats.org/package/2006/relationships"><Relationship Id="rId3" Type="http://schemas.openxmlformats.org/officeDocument/2006/relationships/hyperlink" Target="https://wels.net/faces-of-faith-jerry-and-denice/" TargetMode="External"/><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56.jpg"/></Relationships>
</file>

<file path=ppt/slides/_rels/slide4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58.jpg"/></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4.xml"/><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39.xml"/><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5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2.xml"/><Relationship Id="rId1" Type="http://schemas.openxmlformats.org/officeDocument/2006/relationships/video" Target="https://player.vimeo.com/video/785279561?h=38e6ac6e36&amp;app_id=122963" TargetMode="External"/><Relationship Id="rId4" Type="http://schemas.openxmlformats.org/officeDocument/2006/relationships/image" Target="../media/image64.jpeg"/></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55.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2.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69.jpg"/></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3.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71.jpeg"/></Relationships>
</file>

<file path=ppt/slides/_rels/slide5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4.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5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5.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75.jpeg"/><Relationship Id="rId4" Type="http://schemas.openxmlformats.org/officeDocument/2006/relationships/image" Target="../media/image74.jpeg"/></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60.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79.jpg"/></Relationships>
</file>

<file path=ppt/slides/_rels/slide6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63.xml"/><Relationship Id="rId1" Type="http://schemas.openxmlformats.org/officeDocument/2006/relationships/slideLayout" Target="../slideLayouts/slideLayout12.xml"/><Relationship Id="rId4" Type="http://schemas.openxmlformats.org/officeDocument/2006/relationships/image" Target="../media/image83.png"/></Relationships>
</file>

<file path=ppt/slides/_rels/slide6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64.xml"/><Relationship Id="rId1" Type="http://schemas.openxmlformats.org/officeDocument/2006/relationships/slideLayout" Target="../slideLayouts/slideLayout42.xml"/><Relationship Id="rId5" Type="http://schemas.openxmlformats.org/officeDocument/2006/relationships/image" Target="../media/image17.png"/><Relationship Id="rId4" Type="http://schemas.openxmlformats.org/officeDocument/2006/relationships/image" Target="../media/image85.jpg"/></Relationships>
</file>

<file path=ppt/slides/_rels/slide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5.xml"/><Relationship Id="rId1" Type="http://schemas.openxmlformats.org/officeDocument/2006/relationships/slideLayout" Target="../slideLayouts/slideLayout12.xml"/><Relationship Id="rId4" Type="http://schemas.openxmlformats.org/officeDocument/2006/relationships/image" Target="../media/image86.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005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7F66C6C-9BDF-4D1C-8CC5-F52A59A32965}"/>
              </a:ext>
            </a:extLst>
          </p:cNvPr>
          <p:cNvSpPr>
            <a:spLocks noGrp="1"/>
          </p:cNvSpPr>
          <p:nvPr>
            <p:ph type="title"/>
          </p:nvPr>
        </p:nvSpPr>
        <p:spPr>
          <a:xfrm>
            <a:off x="831850" y="1022953"/>
            <a:ext cx="10515600" cy="2852737"/>
          </a:xfrm>
        </p:spPr>
        <p:txBody>
          <a:bodyPr>
            <a:normAutofit/>
          </a:bodyPr>
          <a:lstStyle/>
          <a:p>
            <a:r>
              <a:rPr lang="en-US" sz="6500" b="1" dirty="0">
                <a:latin typeface="Trebuchet MS" panose="020B0703020202090204" pitchFamily="34" charset="0"/>
              </a:rPr>
              <a:t>How does our synod </a:t>
            </a:r>
            <a:br>
              <a:rPr lang="en-US" sz="6500" b="1" dirty="0">
                <a:latin typeface="Trebuchet MS" panose="020B0703020202090204" pitchFamily="34" charset="0"/>
              </a:rPr>
            </a:br>
            <a:r>
              <a:rPr lang="en-US" sz="6500" b="1" dirty="0">
                <a:latin typeface="Trebuchet MS" panose="020B0703020202090204" pitchFamily="34" charset="0"/>
              </a:rPr>
              <a:t>plant churches?</a:t>
            </a:r>
            <a:endParaRPr lang="en-US" sz="6500" b="1" dirty="0"/>
          </a:p>
        </p:txBody>
      </p:sp>
      <p:sp>
        <p:nvSpPr>
          <p:cNvPr id="11" name="Text Placeholder 10">
            <a:extLst>
              <a:ext uri="{FF2B5EF4-FFF2-40B4-BE49-F238E27FC236}">
                <a16:creationId xmlns:a16="http://schemas.microsoft.com/office/drawing/2014/main" id="{BBAEE322-7009-16C6-6C3A-C7D9A2DEDD3E}"/>
              </a:ext>
            </a:extLst>
          </p:cNvPr>
          <p:cNvSpPr>
            <a:spLocks noGrp="1"/>
          </p:cNvSpPr>
          <p:nvPr>
            <p:ph type="body" idx="1"/>
          </p:nvPr>
        </p:nvSpPr>
        <p:spPr>
          <a:xfrm>
            <a:off x="831850" y="4081463"/>
            <a:ext cx="10515600" cy="1500187"/>
          </a:xfrm>
        </p:spPr>
        <p:txBody>
          <a:bodyPr>
            <a:normAutofit/>
          </a:bodyPr>
          <a:lstStyle/>
          <a:p>
            <a:r>
              <a:rPr lang="en-US" sz="3600" dirty="0">
                <a:solidFill>
                  <a:srgbClr val="0094FF"/>
                </a:solidFill>
              </a:rPr>
              <a:t>100 Mission in 10 Years</a:t>
            </a:r>
          </a:p>
        </p:txBody>
      </p:sp>
      <p:pic>
        <p:nvPicPr>
          <p:cNvPr id="3" name="Picture 2">
            <a:extLst>
              <a:ext uri="{FF2B5EF4-FFF2-40B4-BE49-F238E27FC236}">
                <a16:creationId xmlns:a16="http://schemas.microsoft.com/office/drawing/2014/main" id="{89720D56-5EDA-AA7B-C9E0-C433DE329E22}"/>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rot="494149">
            <a:off x="7507062" y="-8850"/>
            <a:ext cx="4381043" cy="4381043"/>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00AF978A-95E3-8E5A-CDBE-AB828EA758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30098" y="3682484"/>
            <a:ext cx="3898550" cy="2676869"/>
          </a:xfrm>
          <a:prstGeom prst="rect">
            <a:avLst/>
          </a:prstGeom>
        </p:spPr>
      </p:pic>
    </p:spTree>
    <p:extLst>
      <p:ext uri="{BB962C8B-B14F-4D97-AF65-F5344CB8AC3E}">
        <p14:creationId xmlns:p14="http://schemas.microsoft.com/office/powerpoint/2010/main" val="1962328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in a room with a projector screen&#10;&#10;Description automatically generated with medium confidence">
            <a:extLst>
              <a:ext uri="{FF2B5EF4-FFF2-40B4-BE49-F238E27FC236}">
                <a16:creationId xmlns:a16="http://schemas.microsoft.com/office/drawing/2014/main" id="{A55BBFBE-052A-CC57-7706-F3CEEB6A18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 name="Picture 1" descr="blackopacity30.png">
            <a:extLst>
              <a:ext uri="{FF2B5EF4-FFF2-40B4-BE49-F238E27FC236}">
                <a16:creationId xmlns:a16="http://schemas.microsoft.com/office/drawing/2014/main" id="{5FC681EE-AC9C-023B-364A-0620B311A9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220824"/>
            <a:ext cx="12192000" cy="1637176"/>
          </a:xfrm>
          <a:prstGeom prst="rect">
            <a:avLst/>
          </a:prstGeom>
        </p:spPr>
      </p:pic>
      <p:sp>
        <p:nvSpPr>
          <p:cNvPr id="3" name="TextBox 2">
            <a:extLst>
              <a:ext uri="{FF2B5EF4-FFF2-40B4-BE49-F238E27FC236}">
                <a16:creationId xmlns:a16="http://schemas.microsoft.com/office/drawing/2014/main" id="{D1D50A52-1B2D-E059-E5B5-6E2C4B3B7406}"/>
              </a:ext>
            </a:extLst>
          </p:cNvPr>
          <p:cNvSpPr txBox="1"/>
          <p:nvPr/>
        </p:nvSpPr>
        <p:spPr>
          <a:xfrm>
            <a:off x="382688" y="5496207"/>
            <a:ext cx="11809312" cy="1200329"/>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District Mission Boards (DMB)</a:t>
            </a:r>
          </a:p>
          <a:p>
            <a:r>
              <a:rPr lang="en-US" sz="36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The heart and core of Home Missions</a:t>
            </a:r>
            <a:endParaRPr lang="en-US" sz="3600" dirty="0">
              <a:solidFill>
                <a:schemeClr val="bg1"/>
              </a:solidFill>
              <a:latin typeface="Trebuchet MS" panose="020B0703020202090204" pitchFamily="34" charset="0"/>
              <a:cs typeface="Arial" panose="020B0604020202020204" pitchFamily="34" charset="0"/>
            </a:endParaRPr>
          </a:p>
        </p:txBody>
      </p:sp>
    </p:spTree>
    <p:extLst>
      <p:ext uri="{BB962C8B-B14F-4D97-AF65-F5344CB8AC3E}">
        <p14:creationId xmlns:p14="http://schemas.microsoft.com/office/powerpoint/2010/main" val="1022522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2B82E2D-5822-450E-85CC-AE5EDD01E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men posing for a photo&#10;&#10;Description automatically generated">
            <a:extLst>
              <a:ext uri="{FF2B5EF4-FFF2-40B4-BE49-F238E27FC236}">
                <a16:creationId xmlns:a16="http://schemas.microsoft.com/office/drawing/2014/main" id="{B54EEB9A-8AD5-C3A0-1DF5-44A205C990DF}"/>
              </a:ext>
            </a:extLst>
          </p:cNvPr>
          <p:cNvPicPr>
            <a:picLocks noChangeAspect="1"/>
          </p:cNvPicPr>
          <p:nvPr/>
        </p:nvPicPr>
        <p:blipFill rotWithShape="1">
          <a:blip r:embed="rId3"/>
          <a:srcRect t="17227" b="7764"/>
          <a:stretch/>
        </p:blipFill>
        <p:spPr>
          <a:xfrm>
            <a:off x="1524" y="0"/>
            <a:ext cx="12190476" cy="6858000"/>
          </a:xfrm>
          <a:prstGeom prst="rect">
            <a:avLst/>
          </a:prstGeom>
        </p:spPr>
      </p:pic>
      <p:pic>
        <p:nvPicPr>
          <p:cNvPr id="12" name="Picture 11" descr="blackopacity30.png">
            <a:extLst>
              <a:ext uri="{FF2B5EF4-FFF2-40B4-BE49-F238E27FC236}">
                <a16:creationId xmlns:a16="http://schemas.microsoft.com/office/drawing/2014/main" id="{ABDD9BD5-2AA4-2AB6-AD19-04FF2BF720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220824"/>
            <a:ext cx="12192000" cy="1637176"/>
          </a:xfrm>
          <a:prstGeom prst="rect">
            <a:avLst/>
          </a:prstGeom>
        </p:spPr>
      </p:pic>
      <p:sp>
        <p:nvSpPr>
          <p:cNvPr id="13" name="TextBox 12">
            <a:extLst>
              <a:ext uri="{FF2B5EF4-FFF2-40B4-BE49-F238E27FC236}">
                <a16:creationId xmlns:a16="http://schemas.microsoft.com/office/drawing/2014/main" id="{DB7F706B-B938-CB68-EA01-036783D936FD}"/>
              </a:ext>
            </a:extLst>
          </p:cNvPr>
          <p:cNvSpPr txBox="1"/>
          <p:nvPr/>
        </p:nvSpPr>
        <p:spPr>
          <a:xfrm>
            <a:off x="382688" y="5496207"/>
            <a:ext cx="11809312" cy="1200329"/>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Mission Counselors: </a:t>
            </a:r>
            <a:r>
              <a:rPr lang="en-US" sz="36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Guiding mission congregations and assisting District Mission Boards</a:t>
            </a:r>
            <a:endParaRPr lang="en-US" sz="3600" dirty="0">
              <a:solidFill>
                <a:schemeClr val="bg1"/>
              </a:solidFill>
              <a:latin typeface="Trebuchet MS" panose="020B0703020202090204" pitchFamily="34" charset="0"/>
              <a:cs typeface="Arial" panose="020B0604020202020204" pitchFamily="34" charset="0"/>
            </a:endParaRPr>
          </a:p>
        </p:txBody>
      </p:sp>
    </p:spTree>
    <p:extLst>
      <p:ext uri="{BB962C8B-B14F-4D97-AF65-F5344CB8AC3E}">
        <p14:creationId xmlns:p14="http://schemas.microsoft.com/office/powerpoint/2010/main" val="1716525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around a round table&#10;&#10;Description automatically generated">
            <a:extLst>
              <a:ext uri="{FF2B5EF4-FFF2-40B4-BE49-F238E27FC236}">
                <a16:creationId xmlns:a16="http://schemas.microsoft.com/office/drawing/2014/main" id="{ABCC621A-463C-284C-6C7A-B5DAC504E161}"/>
              </a:ext>
            </a:extLst>
          </p:cNvPr>
          <p:cNvPicPr>
            <a:picLocks noChangeAspect="1"/>
          </p:cNvPicPr>
          <p:nvPr/>
        </p:nvPicPr>
        <p:blipFill>
          <a:blip r:embed="rId3"/>
          <a:srcRect l="5819" r="20285"/>
          <a:stretch/>
        </p:blipFill>
        <p:spPr>
          <a:xfrm>
            <a:off x="0" y="0"/>
            <a:ext cx="7256115" cy="6918421"/>
          </a:xfrm>
          <a:prstGeom prst="rect">
            <a:avLst/>
          </a:prstGeom>
        </p:spPr>
      </p:pic>
      <p:pic>
        <p:nvPicPr>
          <p:cNvPr id="9" name="Picture 8" descr="Two men standing in a room&#10;&#10;Description automatically generated">
            <a:extLst>
              <a:ext uri="{FF2B5EF4-FFF2-40B4-BE49-F238E27FC236}">
                <a16:creationId xmlns:a16="http://schemas.microsoft.com/office/drawing/2014/main" id="{628B1AC6-8DFE-8011-B254-7BFEE380D594}"/>
              </a:ext>
            </a:extLst>
          </p:cNvPr>
          <p:cNvPicPr>
            <a:picLocks noChangeAspect="1"/>
          </p:cNvPicPr>
          <p:nvPr/>
        </p:nvPicPr>
        <p:blipFill>
          <a:blip r:embed="rId4"/>
          <a:stretch>
            <a:fillRect/>
          </a:stretch>
        </p:blipFill>
        <p:spPr>
          <a:xfrm>
            <a:off x="7256115" y="0"/>
            <a:ext cx="4935885" cy="6858000"/>
          </a:xfrm>
          <a:prstGeom prst="rect">
            <a:avLst/>
          </a:prstGeom>
        </p:spPr>
      </p:pic>
      <p:pic>
        <p:nvPicPr>
          <p:cNvPr id="2" name="Picture 1" descr="blackopacity30.png">
            <a:extLst>
              <a:ext uri="{FF2B5EF4-FFF2-40B4-BE49-F238E27FC236}">
                <a16:creationId xmlns:a16="http://schemas.microsoft.com/office/drawing/2014/main" id="{594EB44E-9772-655E-4BCB-AD9CC6C370A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550195"/>
            <a:ext cx="12230067" cy="1336744"/>
          </a:xfrm>
          <a:prstGeom prst="rect">
            <a:avLst/>
          </a:prstGeom>
        </p:spPr>
      </p:pic>
      <p:sp>
        <p:nvSpPr>
          <p:cNvPr id="4" name="TextBox 3">
            <a:extLst>
              <a:ext uri="{FF2B5EF4-FFF2-40B4-BE49-F238E27FC236}">
                <a16:creationId xmlns:a16="http://schemas.microsoft.com/office/drawing/2014/main" id="{B16347CB-65D7-F8E2-8BE5-524AF4BCB991}"/>
              </a:ext>
            </a:extLst>
          </p:cNvPr>
          <p:cNvSpPr txBox="1"/>
          <p:nvPr/>
        </p:nvSpPr>
        <p:spPr>
          <a:xfrm>
            <a:off x="382688" y="5947232"/>
            <a:ext cx="11809312" cy="646331"/>
          </a:xfrm>
          <a:prstGeom prst="rect">
            <a:avLst/>
          </a:prstGeom>
          <a:noFill/>
        </p:spPr>
        <p:txBody>
          <a:bodyPr wrap="square" rtlCol="0">
            <a:spAutoFit/>
          </a:bodyPr>
          <a:lstStyle/>
          <a:p>
            <a:r>
              <a:rPr lang="en-US" sz="3600" b="1">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Church Planter Intensive </a:t>
            </a:r>
            <a:r>
              <a:rPr lang="en-US" sz="3600">
                <a:solidFill>
                  <a:schemeClr val="bg1"/>
                </a:solidFill>
                <a:latin typeface="Trebuchet MS" panose="020B0703020202090204" pitchFamily="34" charset="0"/>
                <a:cs typeface="Arial" panose="020B0604020202020204" pitchFamily="34" charset="0"/>
              </a:rPr>
              <a:t>and </a:t>
            </a:r>
            <a:r>
              <a:rPr lang="en-US" sz="3600" b="1">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coaching program</a:t>
            </a:r>
          </a:p>
        </p:txBody>
      </p:sp>
    </p:spTree>
    <p:extLst>
      <p:ext uri="{BB962C8B-B14F-4D97-AF65-F5344CB8AC3E}">
        <p14:creationId xmlns:p14="http://schemas.microsoft.com/office/powerpoint/2010/main" val="3318786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and person standing together&#10;&#10;Description automatically generated">
            <a:extLst>
              <a:ext uri="{FF2B5EF4-FFF2-40B4-BE49-F238E27FC236}">
                <a16:creationId xmlns:a16="http://schemas.microsoft.com/office/drawing/2014/main" id="{E039DBAE-87AA-8C5A-887E-08EC2416C3D3}"/>
              </a:ext>
            </a:extLst>
          </p:cNvPr>
          <p:cNvPicPr>
            <a:picLocks noChangeAspect="1"/>
          </p:cNvPicPr>
          <p:nvPr/>
        </p:nvPicPr>
        <p:blipFill rotWithShape="1">
          <a:blip r:embed="rId3"/>
          <a:srcRect l="26545" t="12088" r="14196"/>
          <a:stretch/>
        </p:blipFill>
        <p:spPr>
          <a:xfrm>
            <a:off x="0" y="0"/>
            <a:ext cx="6934200" cy="6858000"/>
          </a:xfrm>
          <a:prstGeom prst="rect">
            <a:avLst/>
          </a:prstGeom>
        </p:spPr>
      </p:pic>
      <p:pic>
        <p:nvPicPr>
          <p:cNvPr id="5" name="Picture 4" descr="A person in a suit giving a high five to another person&#10;&#10;Description automatically generated">
            <a:extLst>
              <a:ext uri="{FF2B5EF4-FFF2-40B4-BE49-F238E27FC236}">
                <a16:creationId xmlns:a16="http://schemas.microsoft.com/office/drawing/2014/main" id="{2F42EED2-B2EE-6478-C708-9E0CC2EFFB3C}"/>
              </a:ext>
            </a:extLst>
          </p:cNvPr>
          <p:cNvPicPr>
            <a:picLocks noChangeAspect="1"/>
          </p:cNvPicPr>
          <p:nvPr/>
        </p:nvPicPr>
        <p:blipFill rotWithShape="1">
          <a:blip r:embed="rId4"/>
          <a:srcRect t="18431"/>
          <a:stretch/>
        </p:blipFill>
        <p:spPr>
          <a:xfrm>
            <a:off x="6096000" y="0"/>
            <a:ext cx="6096000" cy="6858000"/>
          </a:xfrm>
          <a:prstGeom prst="rect">
            <a:avLst/>
          </a:prstGeom>
        </p:spPr>
      </p:pic>
      <p:pic>
        <p:nvPicPr>
          <p:cNvPr id="4" name="Picture 3" descr="blackopacity30.png">
            <a:extLst>
              <a:ext uri="{FF2B5EF4-FFF2-40B4-BE49-F238E27FC236}">
                <a16:creationId xmlns:a16="http://schemas.microsoft.com/office/drawing/2014/main" id="{BE51BFCE-0CBB-543F-AC5F-C666B83F492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149333"/>
            <a:ext cx="12192000" cy="1708667"/>
          </a:xfrm>
          <a:prstGeom prst="rect">
            <a:avLst/>
          </a:prstGeom>
        </p:spPr>
      </p:pic>
      <p:sp>
        <p:nvSpPr>
          <p:cNvPr id="6" name="TextBox 5">
            <a:extLst>
              <a:ext uri="{FF2B5EF4-FFF2-40B4-BE49-F238E27FC236}">
                <a16:creationId xmlns:a16="http://schemas.microsoft.com/office/drawing/2014/main" id="{5D2C381E-220A-D65D-8176-961B2026D52A}"/>
              </a:ext>
            </a:extLst>
          </p:cNvPr>
          <p:cNvSpPr txBox="1"/>
          <p:nvPr/>
        </p:nvSpPr>
        <p:spPr>
          <a:xfrm>
            <a:off x="378701" y="5280391"/>
            <a:ext cx="11434598" cy="1446550"/>
          </a:xfrm>
          <a:prstGeom prst="rect">
            <a:avLst/>
          </a:prstGeom>
          <a:noFill/>
        </p:spPr>
        <p:txBody>
          <a:bodyPr wrap="square">
            <a:spAutoFit/>
          </a:bodyPr>
          <a:lstStyle/>
          <a:p>
            <a:r>
              <a:rPr lang="en-US" sz="4400" b="1" dirty="0">
                <a:solidFill>
                  <a:schemeClr val="bg1"/>
                </a:solidFill>
                <a:effectLst>
                  <a:outerShdw blurRad="38100" dist="38100" dir="2700000" algn="tl">
                    <a:srgbClr val="000000">
                      <a:alpha val="43137"/>
                    </a:srgbClr>
                  </a:outerShdw>
                </a:effectLst>
                <a:latin typeface="+mj-lt"/>
              </a:rPr>
              <a:t>New Home Missions administrator</a:t>
            </a:r>
          </a:p>
          <a:p>
            <a:r>
              <a:rPr lang="en-US" sz="4400" dirty="0">
                <a:solidFill>
                  <a:schemeClr val="bg1"/>
                </a:solidFill>
                <a:effectLst>
                  <a:outerShdw blurRad="38100" dist="38100" dir="2700000" algn="tl">
                    <a:srgbClr val="000000">
                      <a:alpha val="43137"/>
                    </a:srgbClr>
                  </a:outerShdw>
                </a:effectLst>
                <a:latin typeface="+mj-lt"/>
              </a:rPr>
              <a:t>Rev. Mark Gabb</a:t>
            </a:r>
            <a:endParaRPr lang="en-US" sz="4000" dirty="0">
              <a:solidFill>
                <a:schemeClr val="bg1"/>
              </a:solidFill>
              <a:latin typeface="+mj-lt"/>
            </a:endParaRPr>
          </a:p>
        </p:txBody>
      </p:sp>
    </p:spTree>
    <p:extLst>
      <p:ext uri="{BB962C8B-B14F-4D97-AF65-F5344CB8AC3E}">
        <p14:creationId xmlns:p14="http://schemas.microsoft.com/office/powerpoint/2010/main" val="2165280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436E32-E301-7B21-A59F-154126CE133F}"/>
              </a:ext>
            </a:extLst>
          </p:cNvPr>
          <p:cNvSpPr>
            <a:spLocks noGrp="1"/>
          </p:cNvSpPr>
          <p:nvPr>
            <p:ph type="title"/>
          </p:nvPr>
        </p:nvSpPr>
        <p:spPr>
          <a:xfrm>
            <a:off x="608561" y="461682"/>
            <a:ext cx="4696039" cy="1325563"/>
          </a:xfrm>
        </p:spPr>
        <p:txBody>
          <a:bodyPr>
            <a:normAutofit/>
          </a:bodyPr>
          <a:lstStyle/>
          <a:p>
            <a:r>
              <a:rPr lang="en-US" sz="4100" b="1" dirty="0"/>
              <a:t>Life of a Home Mission church</a:t>
            </a:r>
          </a:p>
        </p:txBody>
      </p:sp>
      <p:sp>
        <p:nvSpPr>
          <p:cNvPr id="5" name="Content Placeholder 4">
            <a:extLst>
              <a:ext uri="{FF2B5EF4-FFF2-40B4-BE49-F238E27FC236}">
                <a16:creationId xmlns:a16="http://schemas.microsoft.com/office/drawing/2014/main" id="{20F69A46-EEDA-9DB4-60D2-07E22A8F7DA0}"/>
              </a:ext>
            </a:extLst>
          </p:cNvPr>
          <p:cNvSpPr>
            <a:spLocks noGrp="1"/>
          </p:cNvSpPr>
          <p:nvPr>
            <p:ph sz="half" idx="2"/>
          </p:nvPr>
        </p:nvSpPr>
        <p:spPr>
          <a:xfrm>
            <a:off x="605384" y="2026264"/>
            <a:ext cx="4699216" cy="1992961"/>
          </a:xfrm>
        </p:spPr>
        <p:txBody>
          <a:bodyPr>
            <a:normAutofit/>
          </a:bodyPr>
          <a:lstStyle/>
          <a:p>
            <a:pPr marL="0" indent="0">
              <a:buNone/>
            </a:pPr>
            <a:r>
              <a:rPr lang="en-US" sz="2500" dirty="0"/>
              <a:t>No community is the same. No core group is the same. No soul is the same. But we know that all people have the same need for a savior from sin. </a:t>
            </a:r>
          </a:p>
        </p:txBody>
      </p:sp>
      <p:pic>
        <p:nvPicPr>
          <p:cNvPr id="7" name="Picture 6" descr="A group of people posing for a photo&#10;&#10;Description automatically generated">
            <a:extLst>
              <a:ext uri="{FF2B5EF4-FFF2-40B4-BE49-F238E27FC236}">
                <a16:creationId xmlns:a16="http://schemas.microsoft.com/office/drawing/2014/main" id="{B567B4F7-DFD0-E41C-E77E-B674138476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2897"/>
          <a:stretch/>
        </p:blipFill>
        <p:spPr>
          <a:xfrm>
            <a:off x="6096000" y="0"/>
            <a:ext cx="6096000" cy="6857990"/>
          </a:xfrm>
          <a:prstGeom prst="rect">
            <a:avLst/>
          </a:prstGeom>
          <a:effectLst/>
        </p:spPr>
      </p:pic>
      <p:pic>
        <p:nvPicPr>
          <p:cNvPr id="8" name="Picture 7" descr="Logo&#10;&#10;Description automatically generated with medium confidence">
            <a:extLst>
              <a:ext uri="{FF2B5EF4-FFF2-40B4-BE49-F238E27FC236}">
                <a16:creationId xmlns:a16="http://schemas.microsoft.com/office/drawing/2014/main" id="{8FD7AABB-8E4A-9BDF-42E5-AA009DECCD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76776" y="3988058"/>
            <a:ext cx="2902517" cy="1992961"/>
          </a:xfrm>
          <a:prstGeom prst="rect">
            <a:avLst/>
          </a:prstGeom>
        </p:spPr>
      </p:pic>
    </p:spTree>
    <p:extLst>
      <p:ext uri="{BB962C8B-B14F-4D97-AF65-F5344CB8AC3E}">
        <p14:creationId xmlns:p14="http://schemas.microsoft.com/office/powerpoint/2010/main" val="2146464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 application&#10;&#10;Description automatically generated">
            <a:extLst>
              <a:ext uri="{FF2B5EF4-FFF2-40B4-BE49-F238E27FC236}">
                <a16:creationId xmlns:a16="http://schemas.microsoft.com/office/drawing/2014/main" id="{6157D519-4410-667E-81B2-F77EC5934596}"/>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12437" b="7588"/>
          <a:stretch/>
        </p:blipFill>
        <p:spPr>
          <a:xfrm>
            <a:off x="142072" y="370490"/>
            <a:ext cx="12049928" cy="3818108"/>
          </a:xfrm>
        </p:spPr>
      </p:pic>
    </p:spTree>
    <p:extLst>
      <p:ext uri="{BB962C8B-B14F-4D97-AF65-F5344CB8AC3E}">
        <p14:creationId xmlns:p14="http://schemas.microsoft.com/office/powerpoint/2010/main" val="424441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75B5725-0116-5489-3AA7-6107133324F8}"/>
              </a:ext>
            </a:extLst>
          </p:cNvPr>
          <p:cNvSpPr txBox="1"/>
          <p:nvPr/>
        </p:nvSpPr>
        <p:spPr>
          <a:xfrm>
            <a:off x="495300" y="1823197"/>
            <a:ext cx="4305300" cy="3785652"/>
          </a:xfrm>
          <a:prstGeom prst="rect">
            <a:avLst/>
          </a:prstGeom>
          <a:noFill/>
        </p:spPr>
        <p:txBody>
          <a:bodyPr wrap="square" rtlCol="0">
            <a:spAutoFit/>
          </a:bodyPr>
          <a:lstStyle/>
          <a:p>
            <a:r>
              <a:rPr lang="en-US" sz="6000" dirty="0">
                <a:solidFill>
                  <a:schemeClr val="bg1"/>
                </a:solidFill>
              </a:rPr>
              <a:t>Exploratory missions </a:t>
            </a:r>
            <a:br>
              <a:rPr lang="en-US" sz="6000" dirty="0">
                <a:solidFill>
                  <a:schemeClr val="bg1"/>
                </a:solidFill>
              </a:rPr>
            </a:br>
            <a:r>
              <a:rPr lang="en-US" sz="6000" dirty="0">
                <a:solidFill>
                  <a:schemeClr val="bg1"/>
                </a:solidFill>
              </a:rPr>
              <a:t>in your district</a:t>
            </a:r>
          </a:p>
        </p:txBody>
      </p:sp>
      <p:pic>
        <p:nvPicPr>
          <p:cNvPr id="2" name="Picture 1" descr="Text&#10;&#10;Description automatically generated">
            <a:extLst>
              <a:ext uri="{FF2B5EF4-FFF2-40B4-BE49-F238E27FC236}">
                <a16:creationId xmlns:a16="http://schemas.microsoft.com/office/drawing/2014/main" id="{730FB25B-02D4-D671-93B2-95167134875E}"/>
              </a:ext>
            </a:extLst>
          </p:cNvPr>
          <p:cNvPicPr>
            <a:picLocks noChangeAspect="1"/>
          </p:cNvPicPr>
          <p:nvPr/>
        </p:nvPicPr>
        <p:blipFill>
          <a:blip r:embed="rId3"/>
          <a:stretch>
            <a:fillRect/>
          </a:stretch>
        </p:blipFill>
        <p:spPr>
          <a:xfrm>
            <a:off x="0" y="-1"/>
            <a:ext cx="2985386" cy="1403131"/>
          </a:xfrm>
          <a:prstGeom prst="rect">
            <a:avLst/>
          </a:prstGeom>
        </p:spPr>
      </p:pic>
      <p:pic>
        <p:nvPicPr>
          <p:cNvPr id="4" name="Picture 3" descr="Map&#10;&#10;Description automatically generated">
            <a:extLst>
              <a:ext uri="{FF2B5EF4-FFF2-40B4-BE49-F238E27FC236}">
                <a16:creationId xmlns:a16="http://schemas.microsoft.com/office/drawing/2014/main" id="{4491412D-C03E-4075-75CB-6AB3B2333E65}"/>
              </a:ext>
            </a:extLst>
          </p:cNvPr>
          <p:cNvPicPr>
            <a:picLocks noChangeAspect="1"/>
          </p:cNvPicPr>
          <p:nvPr/>
        </p:nvPicPr>
        <p:blipFill rotWithShape="1">
          <a:blip r:embed="rId4"/>
          <a:srcRect l="7551" r="3973"/>
          <a:stretch/>
        </p:blipFill>
        <p:spPr>
          <a:xfrm>
            <a:off x="5249779" y="1150735"/>
            <a:ext cx="6268453" cy="45565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6063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text, application&#10;&#10;Description automatically generated">
            <a:extLst>
              <a:ext uri="{FF2B5EF4-FFF2-40B4-BE49-F238E27FC236}">
                <a16:creationId xmlns:a16="http://schemas.microsoft.com/office/drawing/2014/main" id="{F79B9082-E43D-130D-E35F-7F5AF36BCE34}"/>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114" y="211582"/>
            <a:ext cx="12189885" cy="4234294"/>
          </a:xfrm>
        </p:spPr>
      </p:pic>
    </p:spTree>
    <p:extLst>
      <p:ext uri="{BB962C8B-B14F-4D97-AF65-F5344CB8AC3E}">
        <p14:creationId xmlns:p14="http://schemas.microsoft.com/office/powerpoint/2010/main" val="3962888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D6843ED7-05AB-CFF7-03C4-FD24172BE760}"/>
              </a:ext>
            </a:extLst>
          </p:cNvPr>
          <p:cNvPicPr>
            <a:picLocks noChangeAspect="1"/>
          </p:cNvPicPr>
          <p:nvPr/>
        </p:nvPicPr>
        <p:blipFill rotWithShape="1">
          <a:blip r:embed="rId3"/>
          <a:srcRect t="9851" r="60169" b="5075"/>
          <a:stretch/>
        </p:blipFill>
        <p:spPr>
          <a:xfrm>
            <a:off x="7323024" y="0"/>
            <a:ext cx="4868976" cy="6858000"/>
          </a:xfrm>
          <a:prstGeom prst="rect">
            <a:avLst/>
          </a:prstGeom>
        </p:spPr>
      </p:pic>
      <p:sp>
        <p:nvSpPr>
          <p:cNvPr id="6" name="TextBox 5">
            <a:extLst>
              <a:ext uri="{FF2B5EF4-FFF2-40B4-BE49-F238E27FC236}">
                <a16:creationId xmlns:a16="http://schemas.microsoft.com/office/drawing/2014/main" id="{41D987C0-9D53-E4C8-A55B-4FBF1F2CEE3F}"/>
              </a:ext>
            </a:extLst>
          </p:cNvPr>
          <p:cNvSpPr txBox="1"/>
          <p:nvPr/>
        </p:nvSpPr>
        <p:spPr>
          <a:xfrm>
            <a:off x="542716" y="1844902"/>
            <a:ext cx="6448927" cy="3477875"/>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3600" dirty="0">
                <a:effectLst/>
                <a:latin typeface="+mj-lt"/>
                <a:ea typeface="Calibri" panose="020F0502020204030204" pitchFamily="34" charset="0"/>
                <a:cs typeface="Times New Roman" panose="02020603050405020304" pitchFamily="18" charset="0"/>
              </a:rPr>
              <a:t>Arlington, Tenn.</a:t>
            </a:r>
          </a:p>
          <a:p>
            <a:pPr marL="457200" indent="-457200">
              <a:spcAft>
                <a:spcPts val="1200"/>
              </a:spcAft>
              <a:buFont typeface="Arial" panose="020B0604020202020204" pitchFamily="34" charset="0"/>
              <a:buChar char="•"/>
            </a:pPr>
            <a:r>
              <a:rPr lang="en-US" sz="3600" dirty="0">
                <a:latin typeface="+mj-lt"/>
                <a:ea typeface="Calibri" panose="020F0502020204030204" pitchFamily="34" charset="0"/>
                <a:cs typeface="Times New Roman" panose="02020603050405020304" pitchFamily="18" charset="0"/>
              </a:rPr>
              <a:t>Erie, Colo.</a:t>
            </a:r>
          </a:p>
          <a:p>
            <a:pPr marL="457200" indent="-457200">
              <a:spcAft>
                <a:spcPts val="1200"/>
              </a:spcAft>
              <a:buFont typeface="Arial" panose="020B0604020202020204" pitchFamily="34" charset="0"/>
              <a:buChar char="•"/>
            </a:pPr>
            <a:r>
              <a:rPr lang="en-US" sz="3600" dirty="0">
                <a:effectLst/>
                <a:latin typeface="+mj-lt"/>
                <a:ea typeface="Calibri" panose="020F0502020204030204" pitchFamily="34" charset="0"/>
                <a:cs typeface="Times New Roman" panose="02020603050405020304" pitchFamily="18" charset="0"/>
              </a:rPr>
              <a:t>Jarrell, Texas</a:t>
            </a:r>
          </a:p>
          <a:p>
            <a:pPr marL="457200" indent="-457200">
              <a:spcAft>
                <a:spcPts val="1200"/>
              </a:spcAft>
              <a:buFont typeface="Arial" panose="020B0604020202020204" pitchFamily="34" charset="0"/>
              <a:buChar char="•"/>
            </a:pPr>
            <a:r>
              <a:rPr lang="en-US" sz="3600" dirty="0">
                <a:latin typeface="+mj-lt"/>
                <a:ea typeface="Calibri" panose="020F0502020204030204" pitchFamily="34" charset="0"/>
                <a:cs typeface="Times New Roman" panose="02020603050405020304" pitchFamily="18" charset="0"/>
              </a:rPr>
              <a:t>Madison, Wis.</a:t>
            </a:r>
          </a:p>
          <a:p>
            <a:pPr marL="457200" indent="-457200">
              <a:spcAft>
                <a:spcPts val="1200"/>
              </a:spcAft>
              <a:buFont typeface="Arial" panose="020B0604020202020204" pitchFamily="34" charset="0"/>
              <a:buChar char="•"/>
            </a:pPr>
            <a:r>
              <a:rPr lang="en-US" sz="3600" dirty="0">
                <a:effectLst/>
                <a:latin typeface="+mj-lt"/>
                <a:ea typeface="Calibri" panose="020F0502020204030204" pitchFamily="34" charset="0"/>
                <a:cs typeface="Times New Roman" panose="02020603050405020304" pitchFamily="18" charset="0"/>
              </a:rPr>
              <a:t>San Tan Valley, Ariz.</a:t>
            </a:r>
          </a:p>
        </p:txBody>
      </p:sp>
      <p:sp>
        <p:nvSpPr>
          <p:cNvPr id="8" name="TextBox 7">
            <a:extLst>
              <a:ext uri="{FF2B5EF4-FFF2-40B4-BE49-F238E27FC236}">
                <a16:creationId xmlns:a16="http://schemas.microsoft.com/office/drawing/2014/main" id="{EEFB4D62-DB09-E00A-4057-D34142956606}"/>
              </a:ext>
            </a:extLst>
          </p:cNvPr>
          <p:cNvSpPr txBox="1"/>
          <p:nvPr/>
        </p:nvSpPr>
        <p:spPr>
          <a:xfrm>
            <a:off x="542716" y="568508"/>
            <a:ext cx="7111688" cy="707886"/>
          </a:xfrm>
          <a:prstGeom prst="rect">
            <a:avLst/>
          </a:prstGeom>
          <a:noFill/>
        </p:spPr>
        <p:txBody>
          <a:bodyPr wrap="square">
            <a:spAutoFit/>
          </a:bodyPr>
          <a:lstStyle/>
          <a:p>
            <a:r>
              <a:rPr lang="en-US" sz="4000" b="1" dirty="0">
                <a:solidFill>
                  <a:srgbClr val="005EB8"/>
                </a:solidFill>
                <a:effectLst>
                  <a:outerShdw blurRad="38100" dist="38100" dir="2700000" algn="tl">
                    <a:srgbClr val="000000">
                      <a:alpha val="43137"/>
                    </a:srgbClr>
                  </a:outerShdw>
                </a:effectLst>
              </a:rPr>
              <a:t>2025 New Starts: </a:t>
            </a:r>
          </a:p>
        </p:txBody>
      </p:sp>
    </p:spTree>
    <p:extLst>
      <p:ext uri="{BB962C8B-B14F-4D97-AF65-F5344CB8AC3E}">
        <p14:creationId xmlns:p14="http://schemas.microsoft.com/office/powerpoint/2010/main" val="2225969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united states&#10;&#10;Description automatically generated">
            <a:extLst>
              <a:ext uri="{FF2B5EF4-FFF2-40B4-BE49-F238E27FC236}">
                <a16:creationId xmlns:a16="http://schemas.microsoft.com/office/drawing/2014/main" id="{6DE33E55-0E0C-B0A8-8B71-FF7083D8A422}"/>
              </a:ext>
            </a:extLst>
          </p:cNvPr>
          <p:cNvPicPr>
            <a:picLocks noChangeAspect="1"/>
          </p:cNvPicPr>
          <p:nvPr/>
        </p:nvPicPr>
        <p:blipFill rotWithShape="1">
          <a:blip r:embed="rId3"/>
          <a:srcRect b="7633"/>
          <a:stretch/>
        </p:blipFill>
        <p:spPr>
          <a:xfrm>
            <a:off x="403716" y="1"/>
            <a:ext cx="11384568" cy="6858000"/>
          </a:xfrm>
          <a:prstGeom prst="rect">
            <a:avLst/>
          </a:prstGeom>
        </p:spPr>
      </p:pic>
    </p:spTree>
    <p:extLst>
      <p:ext uri="{BB962C8B-B14F-4D97-AF65-F5344CB8AC3E}">
        <p14:creationId xmlns:p14="http://schemas.microsoft.com/office/powerpoint/2010/main" val="40430153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on hay&#10;&#10;AI-generated content may be incorrect.">
            <a:extLst>
              <a:ext uri="{FF2B5EF4-FFF2-40B4-BE49-F238E27FC236}">
                <a16:creationId xmlns:a16="http://schemas.microsoft.com/office/drawing/2014/main" id="{346AFACD-D0CF-658B-754B-5E1911AA4AF2}"/>
              </a:ext>
            </a:extLst>
          </p:cNvPr>
          <p:cNvPicPr>
            <a:picLocks noChangeAspect="1"/>
          </p:cNvPicPr>
          <p:nvPr/>
        </p:nvPicPr>
        <p:blipFill>
          <a:blip r:embed="rId3"/>
          <a:srcRect t="25000"/>
          <a:stretch/>
        </p:blipFill>
        <p:spPr>
          <a:xfrm>
            <a:off x="0" y="0"/>
            <a:ext cx="12192000" cy="6858000"/>
          </a:xfrm>
          <a:prstGeom prst="rect">
            <a:avLst/>
          </a:prstGeom>
        </p:spPr>
      </p:pic>
      <p:pic>
        <p:nvPicPr>
          <p:cNvPr id="4" name="Picture 3" descr="blackopacity30.png">
            <a:extLst>
              <a:ext uri="{FF2B5EF4-FFF2-40B4-BE49-F238E27FC236}">
                <a16:creationId xmlns:a16="http://schemas.microsoft.com/office/drawing/2014/main" id="{D7BD97C9-666D-2B40-3B2F-B4B9CFB841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84744811-59F0-833B-6879-1352734A539B}"/>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Arlington, Tenn.</a:t>
            </a:r>
          </a:p>
        </p:txBody>
      </p:sp>
    </p:spTree>
    <p:extLst>
      <p:ext uri="{BB962C8B-B14F-4D97-AF65-F5344CB8AC3E}">
        <p14:creationId xmlns:p14="http://schemas.microsoft.com/office/powerpoint/2010/main" val="2429019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0E202-F6AB-C83A-FEF7-0574F5D67593}"/>
            </a:ext>
          </a:extLst>
        </p:cNvPr>
        <p:cNvGrpSpPr/>
        <p:nvPr/>
      </p:nvGrpSpPr>
      <p:grpSpPr>
        <a:xfrm>
          <a:off x="0" y="0"/>
          <a:ext cx="0" cy="0"/>
          <a:chOff x="0" y="0"/>
          <a:chExt cx="0" cy="0"/>
        </a:xfrm>
      </p:grpSpPr>
      <p:pic>
        <p:nvPicPr>
          <p:cNvPr id="3" name="Picture 2" descr="A group of people standing in front of a building&#10;&#10;AI-generated content may be incorrect.">
            <a:extLst>
              <a:ext uri="{FF2B5EF4-FFF2-40B4-BE49-F238E27FC236}">
                <a16:creationId xmlns:a16="http://schemas.microsoft.com/office/drawing/2014/main" id="{FA47CE19-1B60-CB08-B55D-69A4E707E1DE}"/>
              </a:ext>
            </a:extLst>
          </p:cNvPr>
          <p:cNvPicPr>
            <a:picLocks noChangeAspect="1"/>
          </p:cNvPicPr>
          <p:nvPr/>
        </p:nvPicPr>
        <p:blipFill>
          <a:blip r:embed="rId3"/>
          <a:stretch>
            <a:fillRect/>
          </a:stretch>
        </p:blipFill>
        <p:spPr>
          <a:xfrm>
            <a:off x="5839644" y="1"/>
            <a:ext cx="6352356" cy="6858000"/>
          </a:xfrm>
          <a:prstGeom prst="rect">
            <a:avLst/>
          </a:prstGeom>
        </p:spPr>
      </p:pic>
      <p:pic>
        <p:nvPicPr>
          <p:cNvPr id="7" name="Picture 6" descr="A group of people standing in a field&#10;&#10;AI-generated content may be incorrect.">
            <a:extLst>
              <a:ext uri="{FF2B5EF4-FFF2-40B4-BE49-F238E27FC236}">
                <a16:creationId xmlns:a16="http://schemas.microsoft.com/office/drawing/2014/main" id="{D9DC7C1E-5C15-631B-676D-DC5736E12FF8}"/>
              </a:ext>
            </a:extLst>
          </p:cNvPr>
          <p:cNvPicPr>
            <a:picLocks noChangeAspect="1"/>
          </p:cNvPicPr>
          <p:nvPr/>
        </p:nvPicPr>
        <p:blipFill>
          <a:blip r:embed="rId4"/>
          <a:srcRect t="3495" b="10827"/>
          <a:stretch/>
        </p:blipFill>
        <p:spPr>
          <a:xfrm>
            <a:off x="0" y="0"/>
            <a:ext cx="5839644" cy="6857999"/>
          </a:xfrm>
          <a:prstGeom prst="rect">
            <a:avLst/>
          </a:prstGeom>
        </p:spPr>
      </p:pic>
      <p:pic>
        <p:nvPicPr>
          <p:cNvPr id="4" name="Picture 3" descr="blackopacity30.png">
            <a:extLst>
              <a:ext uri="{FF2B5EF4-FFF2-40B4-BE49-F238E27FC236}">
                <a16:creationId xmlns:a16="http://schemas.microsoft.com/office/drawing/2014/main" id="{F3311FF6-AFD0-D7B3-FD1B-C9F15D80CA5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D9E22CE0-ECF2-7D47-1DD3-3644F5CC4962}"/>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Erie, Colo.</a:t>
            </a:r>
          </a:p>
        </p:txBody>
      </p:sp>
    </p:spTree>
    <p:extLst>
      <p:ext uri="{BB962C8B-B14F-4D97-AF65-F5344CB8AC3E}">
        <p14:creationId xmlns:p14="http://schemas.microsoft.com/office/powerpoint/2010/main" val="2080884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116B4-1B75-4655-D647-E6D75DEE9196}"/>
            </a:ext>
          </a:extLst>
        </p:cNvPr>
        <p:cNvGrpSpPr/>
        <p:nvPr/>
      </p:nvGrpSpPr>
      <p:grpSpPr>
        <a:xfrm>
          <a:off x="0" y="0"/>
          <a:ext cx="0" cy="0"/>
          <a:chOff x="0" y="0"/>
          <a:chExt cx="0" cy="0"/>
        </a:xfrm>
      </p:grpSpPr>
      <p:pic>
        <p:nvPicPr>
          <p:cNvPr id="7" name="Picture 6" descr="A person in a suit kneeling next to a person&#10;&#10;AI-generated content may be incorrect.">
            <a:extLst>
              <a:ext uri="{FF2B5EF4-FFF2-40B4-BE49-F238E27FC236}">
                <a16:creationId xmlns:a16="http://schemas.microsoft.com/office/drawing/2014/main" id="{6DC7FA4E-ACBB-314D-5024-231D1FF53964}"/>
              </a:ext>
            </a:extLst>
          </p:cNvPr>
          <p:cNvPicPr>
            <a:picLocks noChangeAspect="1"/>
          </p:cNvPicPr>
          <p:nvPr/>
        </p:nvPicPr>
        <p:blipFill>
          <a:blip r:embed="rId3"/>
          <a:srcRect l="16693" r="10705"/>
          <a:stretch/>
        </p:blipFill>
        <p:spPr>
          <a:xfrm>
            <a:off x="-2" y="0"/>
            <a:ext cx="5219700" cy="6858000"/>
          </a:xfrm>
          <a:prstGeom prst="rect">
            <a:avLst/>
          </a:prstGeom>
        </p:spPr>
      </p:pic>
      <p:pic>
        <p:nvPicPr>
          <p:cNvPr id="3" name="Picture 2" descr="A person sitting on a red carpet with a group of people sitting on the floor&#10;&#10;AI-generated content may be incorrect.">
            <a:extLst>
              <a:ext uri="{FF2B5EF4-FFF2-40B4-BE49-F238E27FC236}">
                <a16:creationId xmlns:a16="http://schemas.microsoft.com/office/drawing/2014/main" id="{27D3E82A-E223-3C6A-B4DF-8C3301998105}"/>
              </a:ext>
            </a:extLst>
          </p:cNvPr>
          <p:cNvPicPr>
            <a:picLocks noChangeAspect="1"/>
          </p:cNvPicPr>
          <p:nvPr/>
        </p:nvPicPr>
        <p:blipFill>
          <a:blip r:embed="rId4"/>
          <a:srcRect t="30125" r="5280"/>
          <a:stretch/>
        </p:blipFill>
        <p:spPr>
          <a:xfrm>
            <a:off x="5219698" y="0"/>
            <a:ext cx="6972300" cy="6858000"/>
          </a:xfrm>
          <a:prstGeom prst="rect">
            <a:avLst/>
          </a:prstGeom>
        </p:spPr>
      </p:pic>
      <p:pic>
        <p:nvPicPr>
          <p:cNvPr id="4" name="Picture 3" descr="blackopacity30.png">
            <a:extLst>
              <a:ext uri="{FF2B5EF4-FFF2-40B4-BE49-F238E27FC236}">
                <a16:creationId xmlns:a16="http://schemas.microsoft.com/office/drawing/2014/main" id="{5FFDC519-048B-64E3-2F41-FF7DC31D6BF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8EA18D84-3614-768C-07BA-2D44B5DF632E}"/>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Jarrell, Texas</a:t>
            </a:r>
          </a:p>
        </p:txBody>
      </p:sp>
    </p:spTree>
    <p:extLst>
      <p:ext uri="{BB962C8B-B14F-4D97-AF65-F5344CB8AC3E}">
        <p14:creationId xmlns:p14="http://schemas.microsoft.com/office/powerpoint/2010/main" val="325497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5192B-0550-EC78-F45E-37AD5A28947F}"/>
            </a:ext>
          </a:extLst>
        </p:cNvPr>
        <p:cNvGrpSpPr/>
        <p:nvPr/>
      </p:nvGrpSpPr>
      <p:grpSpPr>
        <a:xfrm>
          <a:off x="0" y="0"/>
          <a:ext cx="0" cy="0"/>
          <a:chOff x="0" y="0"/>
          <a:chExt cx="0" cy="0"/>
        </a:xfrm>
      </p:grpSpPr>
      <p:pic>
        <p:nvPicPr>
          <p:cNvPr id="3" name="Picture 2" descr="A group of people in a room with tables and chairs&#10;&#10;AI-generated content may be incorrect.">
            <a:extLst>
              <a:ext uri="{FF2B5EF4-FFF2-40B4-BE49-F238E27FC236}">
                <a16:creationId xmlns:a16="http://schemas.microsoft.com/office/drawing/2014/main" id="{A80915DB-45E9-E465-8421-27C8964D99D6}"/>
              </a:ext>
            </a:extLst>
          </p:cNvPr>
          <p:cNvPicPr>
            <a:picLocks noChangeAspect="1"/>
          </p:cNvPicPr>
          <p:nvPr/>
        </p:nvPicPr>
        <p:blipFill>
          <a:blip r:embed="rId3"/>
          <a:srcRect t="19210" b="5790"/>
          <a:stretch/>
        </p:blipFill>
        <p:spPr>
          <a:xfrm>
            <a:off x="0" y="0"/>
            <a:ext cx="12192000" cy="6858001"/>
          </a:xfrm>
          <a:prstGeom prst="rect">
            <a:avLst/>
          </a:prstGeom>
        </p:spPr>
      </p:pic>
      <p:pic>
        <p:nvPicPr>
          <p:cNvPr id="4" name="Picture 3" descr="blackopacity30.png">
            <a:extLst>
              <a:ext uri="{FF2B5EF4-FFF2-40B4-BE49-F238E27FC236}">
                <a16:creationId xmlns:a16="http://schemas.microsoft.com/office/drawing/2014/main" id="{5BDAEEEB-BFB3-D562-1A24-B2E3B49891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7BF96257-C79B-6D44-4F95-3BE108B668CA}"/>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Madison, Wis.</a:t>
            </a:r>
          </a:p>
        </p:txBody>
      </p:sp>
    </p:spTree>
    <p:extLst>
      <p:ext uri="{BB962C8B-B14F-4D97-AF65-F5344CB8AC3E}">
        <p14:creationId xmlns:p14="http://schemas.microsoft.com/office/powerpoint/2010/main" val="3832967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D6053-1795-EC12-B621-76C32D41A7BD}"/>
            </a:ext>
          </a:extLst>
        </p:cNvPr>
        <p:cNvGrpSpPr/>
        <p:nvPr/>
      </p:nvGrpSpPr>
      <p:grpSpPr>
        <a:xfrm>
          <a:off x="0" y="0"/>
          <a:ext cx="0" cy="0"/>
          <a:chOff x="0" y="0"/>
          <a:chExt cx="0" cy="0"/>
        </a:xfrm>
      </p:grpSpPr>
      <p:pic>
        <p:nvPicPr>
          <p:cNvPr id="3" name="Picture 2" descr="A group of people standing under a blue tent&#10;&#10;AI-generated content may be incorrect.">
            <a:extLst>
              <a:ext uri="{FF2B5EF4-FFF2-40B4-BE49-F238E27FC236}">
                <a16:creationId xmlns:a16="http://schemas.microsoft.com/office/drawing/2014/main" id="{6507BBA2-39E6-A31A-FA13-DFC6C9D6CE68}"/>
              </a:ext>
            </a:extLst>
          </p:cNvPr>
          <p:cNvPicPr>
            <a:picLocks noChangeAspect="1"/>
          </p:cNvPicPr>
          <p:nvPr/>
        </p:nvPicPr>
        <p:blipFill>
          <a:blip r:embed="rId3"/>
          <a:srcRect t="33178"/>
          <a:stretch/>
        </p:blipFill>
        <p:spPr>
          <a:xfrm>
            <a:off x="-2" y="-1"/>
            <a:ext cx="12192002" cy="6858001"/>
          </a:xfrm>
          <a:prstGeom prst="rect">
            <a:avLst/>
          </a:prstGeom>
        </p:spPr>
      </p:pic>
      <p:pic>
        <p:nvPicPr>
          <p:cNvPr id="4" name="Picture 3" descr="blackopacity30.png">
            <a:extLst>
              <a:ext uri="{FF2B5EF4-FFF2-40B4-BE49-F238E27FC236}">
                <a16:creationId xmlns:a16="http://schemas.microsoft.com/office/drawing/2014/main" id="{12785A56-C1AE-63CF-48E1-288CAD36C8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7D6E2F3E-FDFD-1A01-320F-F16E388F7A89}"/>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San Tan Valley, Ariz.</a:t>
            </a:r>
          </a:p>
        </p:txBody>
      </p:sp>
    </p:spTree>
    <p:extLst>
      <p:ext uri="{BB962C8B-B14F-4D97-AF65-F5344CB8AC3E}">
        <p14:creationId xmlns:p14="http://schemas.microsoft.com/office/powerpoint/2010/main" val="26660309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D6843ED7-05AB-CFF7-03C4-FD24172BE760}"/>
              </a:ext>
            </a:extLst>
          </p:cNvPr>
          <p:cNvPicPr>
            <a:picLocks noChangeAspect="1"/>
          </p:cNvPicPr>
          <p:nvPr/>
        </p:nvPicPr>
        <p:blipFill rotWithShape="1">
          <a:blip r:embed="rId3"/>
          <a:srcRect t="9851" r="60169" b="5075"/>
          <a:stretch/>
        </p:blipFill>
        <p:spPr>
          <a:xfrm>
            <a:off x="7323024" y="0"/>
            <a:ext cx="4868976" cy="6858000"/>
          </a:xfrm>
          <a:prstGeom prst="rect">
            <a:avLst/>
          </a:prstGeom>
        </p:spPr>
      </p:pic>
      <p:sp>
        <p:nvSpPr>
          <p:cNvPr id="6" name="TextBox 5">
            <a:extLst>
              <a:ext uri="{FF2B5EF4-FFF2-40B4-BE49-F238E27FC236}">
                <a16:creationId xmlns:a16="http://schemas.microsoft.com/office/drawing/2014/main" id="{41D987C0-9D53-E4C8-A55B-4FBF1F2CEE3F}"/>
              </a:ext>
            </a:extLst>
          </p:cNvPr>
          <p:cNvSpPr txBox="1"/>
          <p:nvPr/>
        </p:nvSpPr>
        <p:spPr>
          <a:xfrm>
            <a:off x="529389" y="1397333"/>
            <a:ext cx="6448927" cy="3877985"/>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Christ, Clarksville, Md.(</a:t>
            </a:r>
            <a:r>
              <a:rPr lang="en-US" sz="2800" dirty="0">
                <a:latin typeface="+mj-lt"/>
                <a:ea typeface="Calibri" panose="020F0502020204030204" pitchFamily="34" charset="0"/>
                <a:cs typeface="Times New Roman" panose="02020603050405020304" pitchFamily="18" charset="0"/>
              </a:rPr>
              <a:t>r</a:t>
            </a:r>
            <a:r>
              <a:rPr lang="en-US" sz="2800" dirty="0">
                <a:effectLst/>
                <a:latin typeface="+mj-lt"/>
                <a:ea typeface="Calibri" panose="020F0502020204030204" pitchFamily="34" charset="0"/>
                <a:cs typeface="Times New Roman" panose="02020603050405020304" pitchFamily="18" charset="0"/>
              </a:rPr>
              <a:t>estart)</a:t>
            </a:r>
          </a:p>
          <a:p>
            <a:pPr marL="457200" indent="-457200">
              <a:spcAft>
                <a:spcPts val="12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Living Word, Petaluma, Calif. (restart)</a:t>
            </a:r>
          </a:p>
          <a:p>
            <a:pPr marL="457200" indent="-457200">
              <a:spcAft>
                <a:spcPts val="12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Living Word, Waukesha, Wis.</a:t>
            </a:r>
          </a:p>
          <a:p>
            <a:pPr marL="457200" indent="-457200">
              <a:spcAft>
                <a:spcPts val="12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Redeemer, Edna, Texas</a:t>
            </a:r>
          </a:p>
          <a:p>
            <a:pPr marL="457200" indent="-457200">
              <a:spcAft>
                <a:spcPts val="1200"/>
              </a:spcAft>
              <a:buFont typeface="Arial" panose="020B0604020202020204" pitchFamily="34" charset="0"/>
              <a:buChar char="•"/>
            </a:pPr>
            <a:r>
              <a:rPr lang="en-US" sz="2800" dirty="0">
                <a:latin typeface="+mj-lt"/>
                <a:ea typeface="Calibri" panose="020F0502020204030204" pitchFamily="34" charset="0"/>
                <a:cs typeface="Times New Roman" panose="02020603050405020304" pitchFamily="18" charset="0"/>
              </a:rPr>
              <a:t>Risen Savior, Lakewood Ranch, Fla.</a:t>
            </a:r>
          </a:p>
          <a:p>
            <a:pPr marL="457200" indent="-457200">
              <a:spcAft>
                <a:spcPts val="12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Saint Mark</a:t>
            </a:r>
            <a:r>
              <a:rPr lang="en-US" sz="2800" dirty="0">
                <a:latin typeface="+mj-lt"/>
                <a:ea typeface="Calibri" panose="020F0502020204030204" pitchFamily="34" charset="0"/>
                <a:cs typeface="Times New Roman" panose="02020603050405020304" pitchFamily="18" charset="0"/>
              </a:rPr>
              <a:t> </a:t>
            </a:r>
            <a:r>
              <a:rPr lang="en-US" sz="2800" dirty="0">
                <a:effectLst/>
                <a:latin typeface="+mj-lt"/>
                <a:ea typeface="Calibri" panose="020F0502020204030204" pitchFamily="34" charset="0"/>
                <a:cs typeface="Times New Roman" panose="02020603050405020304" pitchFamily="18" charset="0"/>
              </a:rPr>
              <a:t>Mankato, Minn.</a:t>
            </a:r>
          </a:p>
        </p:txBody>
      </p:sp>
      <p:sp>
        <p:nvSpPr>
          <p:cNvPr id="8" name="TextBox 7">
            <a:extLst>
              <a:ext uri="{FF2B5EF4-FFF2-40B4-BE49-F238E27FC236}">
                <a16:creationId xmlns:a16="http://schemas.microsoft.com/office/drawing/2014/main" id="{EEFB4D62-DB09-E00A-4057-D34142956606}"/>
              </a:ext>
            </a:extLst>
          </p:cNvPr>
          <p:cNvSpPr txBox="1"/>
          <p:nvPr/>
        </p:nvSpPr>
        <p:spPr>
          <a:xfrm>
            <a:off x="211336" y="366965"/>
            <a:ext cx="7111688" cy="707886"/>
          </a:xfrm>
          <a:prstGeom prst="rect">
            <a:avLst/>
          </a:prstGeom>
          <a:noFill/>
        </p:spPr>
        <p:txBody>
          <a:bodyPr wrap="square">
            <a:spAutoFit/>
          </a:bodyPr>
          <a:lstStyle/>
          <a:p>
            <a:r>
              <a:rPr lang="en-US" sz="4000" b="1" dirty="0">
                <a:solidFill>
                  <a:srgbClr val="B42651"/>
                </a:solidFill>
                <a:effectLst>
                  <a:outerShdw blurRad="38100" dist="38100" dir="2700000" algn="tl">
                    <a:srgbClr val="000000">
                      <a:alpha val="43137"/>
                    </a:srgbClr>
                  </a:outerShdw>
                </a:effectLst>
              </a:rPr>
              <a:t>2025 Enhancements: </a:t>
            </a:r>
          </a:p>
        </p:txBody>
      </p:sp>
    </p:spTree>
    <p:extLst>
      <p:ext uri="{BB962C8B-B14F-4D97-AF65-F5344CB8AC3E}">
        <p14:creationId xmlns:p14="http://schemas.microsoft.com/office/powerpoint/2010/main" val="42650460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background with white text and numbers&#10;&#10;AI-generated content may be incorrect.">
            <a:extLst>
              <a:ext uri="{FF2B5EF4-FFF2-40B4-BE49-F238E27FC236}">
                <a16:creationId xmlns:a16="http://schemas.microsoft.com/office/drawing/2014/main" id="{DC475431-54F0-2097-32D2-76C0C71B8524}"/>
              </a:ext>
            </a:extLst>
          </p:cNvPr>
          <p:cNvPicPr>
            <a:picLocks noChangeAspect="1"/>
          </p:cNvPicPr>
          <p:nvPr/>
        </p:nvPicPr>
        <p:blipFill>
          <a:blip r:embed="rId3"/>
          <a:srcRect t="2401" b="2401"/>
          <a:stretch/>
        </p:blipFill>
        <p:spPr>
          <a:xfrm>
            <a:off x="0" y="0"/>
            <a:ext cx="12192000" cy="6858001"/>
          </a:xfrm>
          <a:prstGeom prst="rect">
            <a:avLst/>
          </a:prstGeom>
        </p:spPr>
      </p:pic>
    </p:spTree>
    <p:extLst>
      <p:ext uri="{BB962C8B-B14F-4D97-AF65-F5344CB8AC3E}">
        <p14:creationId xmlns:p14="http://schemas.microsoft.com/office/powerpoint/2010/main" val="3260168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with medium confidence">
            <a:extLst>
              <a:ext uri="{FF2B5EF4-FFF2-40B4-BE49-F238E27FC236}">
                <a16:creationId xmlns:a16="http://schemas.microsoft.com/office/drawing/2014/main" id="{FA104315-B13D-405C-7136-E7EAC9A0FDD4}"/>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5437" b="4522"/>
          <a:stretch/>
        </p:blipFill>
        <p:spPr>
          <a:xfrm>
            <a:off x="85060" y="212651"/>
            <a:ext cx="12106940" cy="4019108"/>
          </a:xfrm>
        </p:spPr>
      </p:pic>
    </p:spTree>
    <p:extLst>
      <p:ext uri="{BB962C8B-B14F-4D97-AF65-F5344CB8AC3E}">
        <p14:creationId xmlns:p14="http://schemas.microsoft.com/office/powerpoint/2010/main" val="40928195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6E1D93-2AFE-77D9-504A-3E426C9F6AD9}"/>
              </a:ext>
            </a:extLst>
          </p:cNvPr>
          <p:cNvSpPr txBox="1"/>
          <p:nvPr/>
        </p:nvSpPr>
        <p:spPr>
          <a:xfrm>
            <a:off x="0" y="476858"/>
            <a:ext cx="12192000" cy="707886"/>
          </a:xfrm>
          <a:prstGeom prst="rect">
            <a:avLst/>
          </a:prstGeom>
          <a:noFill/>
        </p:spPr>
        <p:txBody>
          <a:bodyPr wrap="square" rtlCol="0">
            <a:spAutoFit/>
          </a:bodyPr>
          <a:lstStyle/>
          <a:p>
            <a:pPr algn="ctr"/>
            <a:r>
              <a:rPr lang="en-US" sz="4000" dirty="0">
                <a:solidFill>
                  <a:schemeClr val="bg1"/>
                </a:solidFill>
                <a:effectLst/>
                <a:latin typeface="Trebuchet MS" panose="020B0703020202090204" pitchFamily="34" charset="0"/>
                <a:cs typeface="Arial" panose="020B0604020202020204" pitchFamily="34" charset="0"/>
              </a:rPr>
              <a:t>The right place at the perfect time: Clark’</a:t>
            </a:r>
            <a:r>
              <a:rPr lang="en-US" sz="4000" dirty="0">
                <a:solidFill>
                  <a:schemeClr val="bg1"/>
                </a:solidFill>
                <a:latin typeface="Trebuchet MS" panose="020B0703020202090204" pitchFamily="34" charset="0"/>
                <a:cs typeface="Arial" panose="020B0604020202020204" pitchFamily="34" charset="0"/>
              </a:rPr>
              <a:t>s story</a:t>
            </a:r>
            <a:endParaRPr lang="en-US" sz="4000" dirty="0">
              <a:solidFill>
                <a:schemeClr val="bg1"/>
              </a:solidFill>
              <a:effectLst/>
              <a:latin typeface="Trebuchet MS" panose="020B0703020202090204" pitchFamily="34" charset="0"/>
              <a:cs typeface="Arial" panose="020B0604020202020204" pitchFamily="34" charset="0"/>
            </a:endParaRPr>
          </a:p>
        </p:txBody>
      </p:sp>
      <p:pic>
        <p:nvPicPr>
          <p:cNvPr id="4" name="Online Media 3" title="The right place at the perfect time: Clark's story">
            <a:hlinkClick r:id="" action="ppaction://media"/>
            <a:extLst>
              <a:ext uri="{FF2B5EF4-FFF2-40B4-BE49-F238E27FC236}">
                <a16:creationId xmlns:a16="http://schemas.microsoft.com/office/drawing/2014/main" id="{655DA4FF-B223-D798-30F9-477265F64C69}"/>
              </a:ext>
            </a:extLst>
          </p:cNvPr>
          <p:cNvPicPr>
            <a:picLocks noRot="1" noChangeAspect="1"/>
          </p:cNvPicPr>
          <p:nvPr>
            <a:videoFile r:link="rId1"/>
          </p:nvPr>
        </p:nvPicPr>
        <p:blipFill>
          <a:blip r:embed="rId4"/>
          <a:stretch>
            <a:fillRect/>
          </a:stretch>
        </p:blipFill>
        <p:spPr>
          <a:xfrm>
            <a:off x="2237056" y="1764323"/>
            <a:ext cx="7717888" cy="4348106"/>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9333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41793F25-1329-3652-F331-09BBAD1B6946}"/>
              </a:ext>
            </a:extLst>
          </p:cNvPr>
          <p:cNvPicPr>
            <a:picLocks noChangeAspect="1"/>
          </p:cNvPicPr>
          <p:nvPr/>
        </p:nvPicPr>
        <p:blipFill>
          <a:blip r:embed="rId3"/>
          <a:srcRect t="15548"/>
          <a:stretch/>
        </p:blipFill>
        <p:spPr>
          <a:xfrm>
            <a:off x="11206" y="0"/>
            <a:ext cx="12180794" cy="6858000"/>
          </a:xfrm>
          <a:prstGeom prst="rect">
            <a:avLst/>
          </a:prstGeom>
        </p:spPr>
      </p:pic>
      <p:pic>
        <p:nvPicPr>
          <p:cNvPr id="4" name="Picture 3" descr="blackopacity30.png">
            <a:extLst>
              <a:ext uri="{FF2B5EF4-FFF2-40B4-BE49-F238E27FC236}">
                <a16:creationId xmlns:a16="http://schemas.microsoft.com/office/drawing/2014/main" id="{23C797AE-42A8-4EA8-41B4-27D47FE4E8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4E7055BF-7663-D09C-C658-57106FF3EB3C}"/>
              </a:ext>
            </a:extLst>
          </p:cNvPr>
          <p:cNvSpPr txBox="1"/>
          <p:nvPr/>
        </p:nvSpPr>
        <p:spPr>
          <a:xfrm>
            <a:off x="247649" y="5562511"/>
            <a:ext cx="11696700" cy="1200329"/>
          </a:xfrm>
          <a:prstGeom prst="rect">
            <a:avLst/>
          </a:prstGeom>
          <a:noFill/>
        </p:spPr>
        <p:txBody>
          <a:bodyPr wrap="square" rtlCol="0">
            <a:spAutoFit/>
          </a:bodyPr>
          <a:lstStyle/>
          <a:p>
            <a:r>
              <a:rPr lang="en-US" sz="3600" dirty="0">
                <a:solidFill>
                  <a:schemeClr val="bg1"/>
                </a:solidFill>
              </a:rPr>
              <a:t>Public worship launch on December </a:t>
            </a:r>
            <a:r>
              <a:rPr lang="en-US" sz="3600" dirty="0">
                <a:solidFill>
                  <a:schemeClr val="bg1"/>
                </a:solidFill>
                <a:effectLst>
                  <a:outerShdw blurRad="38100" dist="38100" dir="2700000" algn="tl">
                    <a:srgbClr val="000000">
                      <a:alpha val="43137"/>
                    </a:srgbClr>
                  </a:outerShdw>
                </a:effectLst>
              </a:rPr>
              <a:t>8, 2024</a:t>
            </a:r>
            <a:r>
              <a:rPr lang="en-US" sz="3600" dirty="0">
                <a:solidFill>
                  <a:schemeClr val="bg1"/>
                </a:solidFill>
              </a:rPr>
              <a:t>, at</a:t>
            </a:r>
          </a:p>
          <a:p>
            <a:r>
              <a:rPr lang="en-US" sz="3600" b="1" dirty="0">
                <a:solidFill>
                  <a:schemeClr val="bg1"/>
                </a:solidFill>
                <a:effectLst>
                  <a:outerShdw blurRad="38100" dist="38100" dir="2700000" algn="tl">
                    <a:srgbClr val="000000">
                      <a:alpha val="43137"/>
                    </a:srgbClr>
                  </a:outerShdw>
                </a:effectLst>
              </a:rPr>
              <a:t>Risen Savior in Parrish, Fla.</a:t>
            </a:r>
          </a:p>
        </p:txBody>
      </p:sp>
    </p:spTree>
    <p:extLst>
      <p:ext uri="{BB962C8B-B14F-4D97-AF65-F5344CB8AC3E}">
        <p14:creationId xmlns:p14="http://schemas.microsoft.com/office/powerpoint/2010/main" val="1439936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B46FB6-6DBB-4E81-BF26-C45ADB679438}"/>
              </a:ext>
            </a:extLst>
          </p:cNvPr>
          <p:cNvSpPr>
            <a:spLocks noGrp="1"/>
          </p:cNvSpPr>
          <p:nvPr>
            <p:ph type="title"/>
          </p:nvPr>
        </p:nvSpPr>
        <p:spPr>
          <a:xfrm>
            <a:off x="733096" y="460320"/>
            <a:ext cx="10515600" cy="1325563"/>
          </a:xfrm>
        </p:spPr>
        <p:txBody>
          <a:bodyPr>
            <a:normAutofit/>
          </a:bodyPr>
          <a:lstStyle/>
          <a:p>
            <a:r>
              <a:rPr lang="en-US" sz="4400" b="1" dirty="0">
                <a:solidFill>
                  <a:srgbClr val="002060"/>
                </a:solidFill>
                <a:effectLst/>
                <a:latin typeface="Trebuchet MS" panose="020B0703020202090204" pitchFamily="34" charset="0"/>
                <a:cs typeface="Arial" panose="020B0604020202020204" pitchFamily="34" charset="0"/>
              </a:rPr>
              <a:t>This is a big goal. </a:t>
            </a:r>
            <a:r>
              <a:rPr lang="en-US" sz="4400" dirty="0">
                <a:solidFill>
                  <a:srgbClr val="005EB8"/>
                </a:solidFill>
                <a:effectLst/>
                <a:latin typeface="Trebuchet MS" panose="020B0703020202090204" pitchFamily="34" charset="0"/>
                <a:cs typeface="Arial" panose="020B0604020202020204" pitchFamily="34" charset="0"/>
              </a:rPr>
              <a:t>Why start 100 new home missions?</a:t>
            </a:r>
            <a:endParaRPr lang="en-US" dirty="0">
              <a:solidFill>
                <a:srgbClr val="005EB8"/>
              </a:solidFill>
              <a:latin typeface="Trebuchet MS" panose="020B0703020202090204" pitchFamily="34" charset="0"/>
              <a:cs typeface="Arial" panose="020B0604020202020204" pitchFamily="34" charset="0"/>
            </a:endParaRPr>
          </a:p>
        </p:txBody>
      </p:sp>
      <p:pic>
        <p:nvPicPr>
          <p:cNvPr id="3" name="Picture 2" descr="Logo&#10;&#10;Description automatically generated">
            <a:extLst>
              <a:ext uri="{FF2B5EF4-FFF2-40B4-BE49-F238E27FC236}">
                <a16:creationId xmlns:a16="http://schemas.microsoft.com/office/drawing/2014/main" id="{54688573-E736-CE0D-9D0E-2FC19E9C1E8C}"/>
              </a:ext>
            </a:extLst>
          </p:cNvPr>
          <p:cNvPicPr>
            <a:picLocks noChangeAspect="1"/>
          </p:cNvPicPr>
          <p:nvPr/>
        </p:nvPicPr>
        <p:blipFill>
          <a:blip r:embed="rId3">
            <a:alphaModFix amt="5000"/>
          </a:blip>
          <a:stretch>
            <a:fillRect/>
          </a:stretch>
        </p:blipFill>
        <p:spPr>
          <a:xfrm rot="494149">
            <a:off x="5879910" y="174736"/>
            <a:ext cx="6508529" cy="6508529"/>
          </a:xfrm>
          <a:prstGeom prst="rect">
            <a:avLst/>
          </a:prstGeom>
        </p:spPr>
      </p:pic>
      <p:sp>
        <p:nvSpPr>
          <p:cNvPr id="8" name="Content Placeholder 7">
            <a:extLst>
              <a:ext uri="{FF2B5EF4-FFF2-40B4-BE49-F238E27FC236}">
                <a16:creationId xmlns:a16="http://schemas.microsoft.com/office/drawing/2014/main" id="{17223BE2-A5B0-47CA-B85F-54B085166B96}"/>
              </a:ext>
            </a:extLst>
          </p:cNvPr>
          <p:cNvSpPr>
            <a:spLocks noGrp="1"/>
          </p:cNvSpPr>
          <p:nvPr>
            <p:ph idx="1"/>
          </p:nvPr>
        </p:nvSpPr>
        <p:spPr>
          <a:xfrm>
            <a:off x="733096" y="2154766"/>
            <a:ext cx="10515600" cy="2548468"/>
          </a:xfrm>
        </p:spPr>
        <p:txBody>
          <a:bodyPr>
            <a:normAutofit/>
          </a:bodyPr>
          <a:lstStyle/>
          <a:p>
            <a:pPr marL="0" indent="0">
              <a:buNone/>
            </a:pPr>
            <a:r>
              <a:rPr lang="en-US" sz="3200" dirty="0">
                <a:latin typeface="Trebuchet MS" panose="020B0703020202090204" pitchFamily="34" charset="0"/>
                <a:cs typeface="Arial" panose="020B0604020202020204" pitchFamily="34" charset="0"/>
              </a:rPr>
              <a:t>Our Savior directs us to reach more souls with the </a:t>
            </a:r>
            <a:br>
              <a:rPr lang="en-US" sz="3200" dirty="0">
                <a:latin typeface="Trebuchet MS" panose="020B0703020202090204" pitchFamily="34" charset="0"/>
                <a:cs typeface="Arial" panose="020B0604020202020204" pitchFamily="34" charset="0"/>
              </a:rPr>
            </a:br>
            <a:r>
              <a:rPr lang="en-US" sz="3200" dirty="0">
                <a:latin typeface="Trebuchet MS" panose="020B0703020202090204" pitchFamily="34" charset="0"/>
                <a:cs typeface="Arial" panose="020B0604020202020204" pitchFamily="34" charset="0"/>
              </a:rPr>
              <a:t>good news. This initiative isn’t as much about planting more churches as it is about sharing the gospel of </a:t>
            </a:r>
            <a:br>
              <a:rPr lang="en-US" sz="3200" dirty="0">
                <a:latin typeface="Trebuchet MS" panose="020B0703020202090204" pitchFamily="34" charset="0"/>
                <a:cs typeface="Arial" panose="020B0604020202020204" pitchFamily="34" charset="0"/>
              </a:rPr>
            </a:br>
            <a:r>
              <a:rPr lang="en-US" sz="3200" dirty="0">
                <a:latin typeface="Trebuchet MS" panose="020B0703020202090204" pitchFamily="34" charset="0"/>
                <a:cs typeface="Arial" panose="020B0604020202020204" pitchFamily="34" charset="0"/>
              </a:rPr>
              <a:t>Jesus Christ. It’s about Christ’s mission to his church. </a:t>
            </a:r>
            <a:br>
              <a:rPr lang="en-US" sz="3200" dirty="0">
                <a:latin typeface="Trebuchet MS" panose="020B0703020202090204" pitchFamily="34" charset="0"/>
                <a:cs typeface="Arial" panose="020B0604020202020204" pitchFamily="34" charset="0"/>
              </a:rPr>
            </a:br>
            <a:r>
              <a:rPr lang="en-US" sz="3200" b="1" dirty="0">
                <a:latin typeface="Trebuchet MS" panose="020B0703020202090204" pitchFamily="34" charset="0"/>
                <a:cs typeface="Arial" panose="020B0604020202020204" pitchFamily="34" charset="0"/>
              </a:rPr>
              <a:t>It’s about aggressively reaching lost souls. </a:t>
            </a:r>
          </a:p>
        </p:txBody>
      </p:sp>
    </p:spTree>
    <p:extLst>
      <p:ext uri="{BB962C8B-B14F-4D97-AF65-F5344CB8AC3E}">
        <p14:creationId xmlns:p14="http://schemas.microsoft.com/office/powerpoint/2010/main" val="1344483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holding a box in front of a group of people seated in chairs&#10;&#10;Description automatically generated">
            <a:extLst>
              <a:ext uri="{FF2B5EF4-FFF2-40B4-BE49-F238E27FC236}">
                <a16:creationId xmlns:a16="http://schemas.microsoft.com/office/drawing/2014/main" id="{DCBFBDA5-12D5-EC01-CF3C-9D76982535AC}"/>
              </a:ext>
            </a:extLst>
          </p:cNvPr>
          <p:cNvPicPr>
            <a:picLocks noChangeAspect="1"/>
          </p:cNvPicPr>
          <p:nvPr/>
        </p:nvPicPr>
        <p:blipFill rotWithShape="1">
          <a:blip r:embed="rId3"/>
          <a:srcRect l="2690" r="5614"/>
          <a:stretch/>
        </p:blipFill>
        <p:spPr>
          <a:xfrm>
            <a:off x="0" y="0"/>
            <a:ext cx="6288505" cy="6858000"/>
          </a:xfrm>
          <a:prstGeom prst="rect">
            <a:avLst/>
          </a:prstGeom>
        </p:spPr>
      </p:pic>
      <p:pic>
        <p:nvPicPr>
          <p:cNvPr id="8" name="Picture 7" descr="A person standing in front of a building&#10;&#10;Description automatically generated">
            <a:extLst>
              <a:ext uri="{FF2B5EF4-FFF2-40B4-BE49-F238E27FC236}">
                <a16:creationId xmlns:a16="http://schemas.microsoft.com/office/drawing/2014/main" id="{D2CB8C6F-6A70-D5B7-EDC4-1500C9491F5B}"/>
              </a:ext>
            </a:extLst>
          </p:cNvPr>
          <p:cNvPicPr>
            <a:picLocks noChangeAspect="1"/>
          </p:cNvPicPr>
          <p:nvPr/>
        </p:nvPicPr>
        <p:blipFill rotWithShape="1">
          <a:blip r:embed="rId4"/>
          <a:srcRect l="17543" r="17894"/>
          <a:stretch/>
        </p:blipFill>
        <p:spPr>
          <a:xfrm>
            <a:off x="6288505" y="0"/>
            <a:ext cx="5903495" cy="6858000"/>
          </a:xfrm>
          <a:prstGeom prst="rect">
            <a:avLst/>
          </a:prstGeom>
        </p:spPr>
      </p:pic>
      <p:pic>
        <p:nvPicPr>
          <p:cNvPr id="4" name="Picture 3" descr="blackopacity30.png">
            <a:extLst>
              <a:ext uri="{FF2B5EF4-FFF2-40B4-BE49-F238E27FC236}">
                <a16:creationId xmlns:a16="http://schemas.microsoft.com/office/drawing/2014/main" id="{268905A6-1187-8804-C672-4BB24B12750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149333"/>
            <a:ext cx="12192000" cy="1708667"/>
          </a:xfrm>
          <a:prstGeom prst="rect">
            <a:avLst/>
          </a:prstGeom>
        </p:spPr>
      </p:pic>
      <p:sp>
        <p:nvSpPr>
          <p:cNvPr id="5" name="TextBox 4">
            <a:extLst>
              <a:ext uri="{FF2B5EF4-FFF2-40B4-BE49-F238E27FC236}">
                <a16:creationId xmlns:a16="http://schemas.microsoft.com/office/drawing/2014/main" id="{8A402D24-E3F2-0D1B-B181-E6476652B107}"/>
              </a:ext>
            </a:extLst>
          </p:cNvPr>
          <p:cNvSpPr txBox="1"/>
          <p:nvPr/>
        </p:nvSpPr>
        <p:spPr>
          <a:xfrm>
            <a:off x="378701" y="5280391"/>
            <a:ext cx="11434598" cy="1384995"/>
          </a:xfrm>
          <a:prstGeom prst="rect">
            <a:avLst/>
          </a:prstGeom>
          <a:noFill/>
        </p:spPr>
        <p:txBody>
          <a:bodyPr wrap="square">
            <a:spAutoFit/>
          </a:bodyPr>
          <a:lstStyle/>
          <a:p>
            <a:r>
              <a:rPr lang="en-US" sz="4400" b="1" dirty="0">
                <a:solidFill>
                  <a:schemeClr val="bg1"/>
                </a:solidFill>
                <a:effectLst>
                  <a:outerShdw blurRad="38100" dist="38100" dir="2700000" algn="tl">
                    <a:srgbClr val="000000">
                      <a:alpha val="43137"/>
                    </a:srgbClr>
                  </a:outerShdw>
                </a:effectLst>
                <a:latin typeface="+mj-lt"/>
              </a:rPr>
              <a:t>Worship launch in Marquette, Mich.</a:t>
            </a:r>
            <a:br>
              <a:rPr lang="en-US" sz="4400" b="1" dirty="0">
                <a:solidFill>
                  <a:schemeClr val="bg1"/>
                </a:solidFill>
                <a:effectLst>
                  <a:outerShdw blurRad="38100" dist="38100" dir="2700000" algn="tl">
                    <a:srgbClr val="000000">
                      <a:alpha val="43137"/>
                    </a:srgbClr>
                  </a:outerShdw>
                </a:effectLst>
                <a:latin typeface="+mj-lt"/>
              </a:rPr>
            </a:br>
            <a:r>
              <a:rPr lang="en-US" sz="4000" dirty="0">
                <a:solidFill>
                  <a:schemeClr val="bg1"/>
                </a:solidFill>
                <a:effectLst>
                  <a:outerShdw blurRad="38100" dist="38100" dir="2700000" algn="tl">
                    <a:srgbClr val="000000">
                      <a:alpha val="43137"/>
                    </a:srgbClr>
                  </a:outerShdw>
                </a:effectLst>
                <a:latin typeface="+mj-lt"/>
              </a:rPr>
              <a:t>September</a:t>
            </a:r>
            <a:r>
              <a:rPr lang="en-US" sz="4000" dirty="0">
                <a:solidFill>
                  <a:schemeClr val="bg1"/>
                </a:solidFill>
                <a:latin typeface="+mj-lt"/>
              </a:rPr>
              <a:t> 15, 2024</a:t>
            </a:r>
          </a:p>
        </p:txBody>
      </p:sp>
    </p:spTree>
    <p:extLst>
      <p:ext uri="{BB962C8B-B14F-4D97-AF65-F5344CB8AC3E}">
        <p14:creationId xmlns:p14="http://schemas.microsoft.com/office/powerpoint/2010/main" val="11308579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ign on a pole&#10;&#10;Description automatically generated">
            <a:extLst>
              <a:ext uri="{FF2B5EF4-FFF2-40B4-BE49-F238E27FC236}">
                <a16:creationId xmlns:a16="http://schemas.microsoft.com/office/drawing/2014/main" id="{515EAFBF-47FB-CB5E-73B4-ABFC96C13A73}"/>
              </a:ext>
            </a:extLst>
          </p:cNvPr>
          <p:cNvPicPr>
            <a:picLocks noChangeAspect="1"/>
          </p:cNvPicPr>
          <p:nvPr/>
        </p:nvPicPr>
        <p:blipFill rotWithShape="1">
          <a:blip r:embed="rId3"/>
          <a:srcRect l="12418" t="24736" r="11326"/>
          <a:stretch/>
        </p:blipFill>
        <p:spPr>
          <a:xfrm>
            <a:off x="0" y="7"/>
            <a:ext cx="4018631" cy="5288334"/>
          </a:xfrm>
          <a:prstGeom prst="rect">
            <a:avLst/>
          </a:prstGeom>
        </p:spPr>
      </p:pic>
      <p:pic>
        <p:nvPicPr>
          <p:cNvPr id="6" name="Picture 5" descr="A group of people posing for a photo&#10;&#10;Description automatically generated">
            <a:extLst>
              <a:ext uri="{FF2B5EF4-FFF2-40B4-BE49-F238E27FC236}">
                <a16:creationId xmlns:a16="http://schemas.microsoft.com/office/drawing/2014/main" id="{B3B5D284-2978-E8D8-5E1F-50702F65ADA0}"/>
              </a:ext>
            </a:extLst>
          </p:cNvPr>
          <p:cNvPicPr>
            <a:picLocks noChangeAspect="1"/>
          </p:cNvPicPr>
          <p:nvPr/>
        </p:nvPicPr>
        <p:blipFill rotWithShape="1">
          <a:blip r:embed="rId4"/>
          <a:srcRect r="9835"/>
          <a:stretch/>
        </p:blipFill>
        <p:spPr>
          <a:xfrm>
            <a:off x="3947360" y="0"/>
            <a:ext cx="8244640" cy="6858000"/>
          </a:xfrm>
          <a:prstGeom prst="rect">
            <a:avLst/>
          </a:prstGeom>
        </p:spPr>
      </p:pic>
      <p:pic>
        <p:nvPicPr>
          <p:cNvPr id="4" name="Picture 3" descr="blackopacity30.png">
            <a:extLst>
              <a:ext uri="{FF2B5EF4-FFF2-40B4-BE49-F238E27FC236}">
                <a16:creationId xmlns:a16="http://schemas.microsoft.com/office/drawing/2014/main" id="{23C797AE-42A8-4EA8-41B4-27D47FE4E8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288341"/>
            <a:ext cx="12192000" cy="1569660"/>
          </a:xfrm>
          <a:prstGeom prst="rect">
            <a:avLst/>
          </a:prstGeom>
        </p:spPr>
      </p:pic>
      <p:sp>
        <p:nvSpPr>
          <p:cNvPr id="5" name="TextBox 4">
            <a:extLst>
              <a:ext uri="{FF2B5EF4-FFF2-40B4-BE49-F238E27FC236}">
                <a16:creationId xmlns:a16="http://schemas.microsoft.com/office/drawing/2014/main" id="{4E7055BF-7663-D09C-C658-57106FF3EB3C}"/>
              </a:ext>
            </a:extLst>
          </p:cNvPr>
          <p:cNvSpPr txBox="1"/>
          <p:nvPr/>
        </p:nvSpPr>
        <p:spPr>
          <a:xfrm>
            <a:off x="247649" y="5288334"/>
            <a:ext cx="11696700" cy="1446550"/>
          </a:xfrm>
          <a:prstGeom prst="rect">
            <a:avLst/>
          </a:prstGeom>
          <a:noFill/>
        </p:spPr>
        <p:txBody>
          <a:bodyPr wrap="square" rtlCol="0">
            <a:spAutoFit/>
          </a:bodyPr>
          <a:lstStyle/>
          <a:p>
            <a:r>
              <a:rPr lang="en-US" sz="4400" dirty="0">
                <a:solidFill>
                  <a:schemeClr val="bg1"/>
                </a:solidFill>
              </a:rPr>
              <a:t>Grand opening on September 15, 2024, at </a:t>
            </a:r>
            <a:br>
              <a:rPr lang="en-US" sz="4400" dirty="0">
                <a:solidFill>
                  <a:schemeClr val="bg1"/>
                </a:solidFill>
              </a:rPr>
            </a:br>
            <a:r>
              <a:rPr lang="en-US" sz="4400" b="1" dirty="0">
                <a:solidFill>
                  <a:schemeClr val="bg1"/>
                </a:solidFill>
                <a:effectLst>
                  <a:outerShdw blurRad="38100" dist="38100" dir="2700000" algn="tl">
                    <a:srgbClr val="000000">
                      <a:alpha val="43137"/>
                    </a:srgbClr>
                  </a:outerShdw>
                </a:effectLst>
              </a:rPr>
              <a:t>Victory – Wichita, Kans.</a:t>
            </a:r>
          </a:p>
        </p:txBody>
      </p:sp>
    </p:spTree>
    <p:extLst>
      <p:ext uri="{BB962C8B-B14F-4D97-AF65-F5344CB8AC3E}">
        <p14:creationId xmlns:p14="http://schemas.microsoft.com/office/powerpoint/2010/main" val="2796169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white robe and a red robe&#10;&#10;Description automatically generated">
            <a:extLst>
              <a:ext uri="{FF2B5EF4-FFF2-40B4-BE49-F238E27FC236}">
                <a16:creationId xmlns:a16="http://schemas.microsoft.com/office/drawing/2014/main" id="{89C49867-8AA5-5399-0F2B-2C72400F2C4D}"/>
              </a:ext>
            </a:extLst>
          </p:cNvPr>
          <p:cNvPicPr>
            <a:picLocks noChangeAspect="1"/>
          </p:cNvPicPr>
          <p:nvPr/>
        </p:nvPicPr>
        <p:blipFill>
          <a:blip r:embed="rId3"/>
          <a:stretch>
            <a:fillRect/>
          </a:stretch>
        </p:blipFill>
        <p:spPr>
          <a:xfrm rot="5400000">
            <a:off x="-857250" y="857247"/>
            <a:ext cx="6858000" cy="5143500"/>
          </a:xfrm>
          <a:prstGeom prst="rect">
            <a:avLst/>
          </a:prstGeom>
        </p:spPr>
      </p:pic>
      <p:pic>
        <p:nvPicPr>
          <p:cNvPr id="8" name="Picture 7" descr="A group of people sitting in chairs in a room&#10;&#10;Description automatically generated">
            <a:extLst>
              <a:ext uri="{FF2B5EF4-FFF2-40B4-BE49-F238E27FC236}">
                <a16:creationId xmlns:a16="http://schemas.microsoft.com/office/drawing/2014/main" id="{60B7BD41-89F9-0C36-C603-D911A3C62D33}"/>
              </a:ext>
            </a:extLst>
          </p:cNvPr>
          <p:cNvPicPr>
            <a:picLocks noChangeAspect="1"/>
          </p:cNvPicPr>
          <p:nvPr/>
        </p:nvPicPr>
        <p:blipFill>
          <a:blip r:embed="rId4"/>
          <a:srcRect l="14354" r="8543"/>
          <a:stretch/>
        </p:blipFill>
        <p:spPr>
          <a:xfrm>
            <a:off x="5143500" y="-7"/>
            <a:ext cx="7048500" cy="6858000"/>
          </a:xfrm>
          <a:prstGeom prst="rect">
            <a:avLst/>
          </a:prstGeom>
        </p:spPr>
      </p:pic>
      <p:pic>
        <p:nvPicPr>
          <p:cNvPr id="4" name="Picture 3" descr="blackopacity30.png">
            <a:extLst>
              <a:ext uri="{FF2B5EF4-FFF2-40B4-BE49-F238E27FC236}">
                <a16:creationId xmlns:a16="http://schemas.microsoft.com/office/drawing/2014/main" id="{23C797AE-42A8-4EA8-41B4-27D47FE4E8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4E7055BF-7663-D09C-C658-57106FF3EB3C}"/>
              </a:ext>
            </a:extLst>
          </p:cNvPr>
          <p:cNvSpPr txBox="1"/>
          <p:nvPr/>
        </p:nvSpPr>
        <p:spPr>
          <a:xfrm>
            <a:off x="247649" y="5562511"/>
            <a:ext cx="11696700" cy="1200329"/>
          </a:xfrm>
          <a:prstGeom prst="rect">
            <a:avLst/>
          </a:prstGeom>
          <a:noFill/>
        </p:spPr>
        <p:txBody>
          <a:bodyPr wrap="square" rtlCol="0">
            <a:spAutoFit/>
          </a:bodyPr>
          <a:lstStyle/>
          <a:p>
            <a:r>
              <a:rPr lang="en-US" sz="3600" dirty="0">
                <a:solidFill>
                  <a:schemeClr val="bg1"/>
                </a:solidFill>
              </a:rPr>
              <a:t>Public worship launch on </a:t>
            </a:r>
            <a:r>
              <a:rPr lang="en-US" sz="3600" b="1" dirty="0">
                <a:solidFill>
                  <a:schemeClr val="bg1"/>
                </a:solidFill>
                <a:effectLst>
                  <a:outerShdw blurRad="38100" dist="38100" dir="2700000" algn="tl">
                    <a:srgbClr val="000000">
                      <a:alpha val="43137"/>
                    </a:srgbClr>
                  </a:outerShdw>
                </a:effectLst>
              </a:rPr>
              <a:t>September 8, 2024</a:t>
            </a:r>
            <a:r>
              <a:rPr lang="en-US" sz="3600" dirty="0">
                <a:solidFill>
                  <a:schemeClr val="bg1"/>
                </a:solidFill>
              </a:rPr>
              <a:t>, at</a:t>
            </a:r>
          </a:p>
          <a:p>
            <a:r>
              <a:rPr lang="en-US" sz="3600" b="1" dirty="0">
                <a:solidFill>
                  <a:schemeClr val="bg1"/>
                </a:solidFill>
                <a:effectLst>
                  <a:outerShdw blurRad="38100" dist="38100" dir="2700000" algn="tl">
                    <a:srgbClr val="000000">
                      <a:alpha val="43137"/>
                    </a:srgbClr>
                  </a:outerShdw>
                </a:effectLst>
              </a:rPr>
              <a:t>Divine Savior – North Collin County, Tex.</a:t>
            </a:r>
          </a:p>
        </p:txBody>
      </p:sp>
    </p:spTree>
    <p:extLst>
      <p:ext uri="{BB962C8B-B14F-4D97-AF65-F5344CB8AC3E}">
        <p14:creationId xmlns:p14="http://schemas.microsoft.com/office/powerpoint/2010/main" val="4419271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with medium confidence">
            <a:extLst>
              <a:ext uri="{FF2B5EF4-FFF2-40B4-BE49-F238E27FC236}">
                <a16:creationId xmlns:a16="http://schemas.microsoft.com/office/drawing/2014/main" id="{AE0CCE63-0C77-F90C-1709-1301E4E47699}"/>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2910" b="3244"/>
          <a:stretch/>
        </p:blipFill>
        <p:spPr>
          <a:xfrm>
            <a:off x="0" y="223283"/>
            <a:ext cx="12192000" cy="4138563"/>
          </a:xfrm>
        </p:spPr>
      </p:pic>
    </p:spTree>
    <p:extLst>
      <p:ext uri="{BB962C8B-B14F-4D97-AF65-F5344CB8AC3E}">
        <p14:creationId xmlns:p14="http://schemas.microsoft.com/office/powerpoint/2010/main" val="29851358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tanding in a building&#10;&#10;AI-generated content may be incorrect.">
            <a:extLst>
              <a:ext uri="{FF2B5EF4-FFF2-40B4-BE49-F238E27FC236}">
                <a16:creationId xmlns:a16="http://schemas.microsoft.com/office/drawing/2014/main" id="{B4F09FDA-11D1-834C-8F15-F98A6CAAA929}"/>
              </a:ext>
            </a:extLst>
          </p:cNvPr>
          <p:cNvPicPr>
            <a:picLocks noChangeAspect="1"/>
          </p:cNvPicPr>
          <p:nvPr/>
        </p:nvPicPr>
        <p:blipFill>
          <a:blip r:embed="rId3"/>
          <a:srcRect t="25000"/>
          <a:stretch/>
        </p:blipFill>
        <p:spPr>
          <a:xfrm>
            <a:off x="0" y="0"/>
            <a:ext cx="12192000" cy="6858000"/>
          </a:xfrm>
          <a:prstGeom prst="rect">
            <a:avLst/>
          </a:prstGeom>
        </p:spPr>
      </p:pic>
      <p:pic>
        <p:nvPicPr>
          <p:cNvPr id="8" name="Picture 7" descr="blackopacity30.png">
            <a:extLst>
              <a:ext uri="{FF2B5EF4-FFF2-40B4-BE49-F238E27FC236}">
                <a16:creationId xmlns:a16="http://schemas.microsoft.com/office/drawing/2014/main" id="{A236F98B-7D5A-3293-F050-D46C9AF8E3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299364"/>
            <a:ext cx="12192000" cy="1558635"/>
          </a:xfrm>
          <a:prstGeom prst="rect">
            <a:avLst/>
          </a:prstGeom>
        </p:spPr>
      </p:pic>
      <p:sp>
        <p:nvSpPr>
          <p:cNvPr id="9" name="TextBox 8">
            <a:extLst>
              <a:ext uri="{FF2B5EF4-FFF2-40B4-BE49-F238E27FC236}">
                <a16:creationId xmlns:a16="http://schemas.microsoft.com/office/drawing/2014/main" id="{5F20604A-CBB4-9898-D3ED-AC3DB734EF08}"/>
              </a:ext>
            </a:extLst>
          </p:cNvPr>
          <p:cNvSpPr txBox="1"/>
          <p:nvPr/>
        </p:nvSpPr>
        <p:spPr>
          <a:xfrm>
            <a:off x="339078" y="5478516"/>
            <a:ext cx="1151384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uLnTx/>
                <a:uFillTx/>
                <a:latin typeface="Trebuchet MS" panose="020B0703020202090204" pitchFamily="34" charset="0"/>
                <a:ea typeface="+mn-ea"/>
                <a:cs typeface="Arial" panose="020B0604020202020204" pitchFamily="34" charset="0"/>
              </a:rPr>
              <a:t>Beam signing event at </a:t>
            </a: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703020202090204" pitchFamily="34" charset="0"/>
                <a:ea typeface="+mn-ea"/>
                <a:cs typeface="Arial" panose="020B0604020202020204" pitchFamily="34" charset="0"/>
              </a:rPr>
              <a:t>Sure Foundation, </a:t>
            </a:r>
            <a:b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703020202090204" pitchFamily="34" charset="0"/>
                <a:ea typeface="+mn-ea"/>
                <a:cs typeface="Arial" panose="020B0604020202020204" pitchFamily="34" charset="0"/>
              </a:rPr>
            </a:b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703020202090204" pitchFamily="34" charset="0"/>
                <a:ea typeface="+mn-ea"/>
                <a:cs typeface="Arial" panose="020B0604020202020204" pitchFamily="34" charset="0"/>
              </a:rPr>
              <a:t>Brandon, S.D. </a:t>
            </a:r>
            <a:r>
              <a:rPr kumimoji="0" lang="en-US" sz="3600" b="0" i="0" u="none" strike="noStrike" kern="1200" cap="none" spc="0" normalizeH="0" baseline="0" noProof="0" dirty="0">
                <a:ln>
                  <a:noFill/>
                </a:ln>
                <a:solidFill>
                  <a:prstClr val="white"/>
                </a:solidFill>
                <a:uLnTx/>
                <a:uFillTx/>
                <a:latin typeface="Trebuchet MS" panose="020B0703020202090204" pitchFamily="34" charset="0"/>
                <a:ea typeface="+mn-ea"/>
                <a:cs typeface="Arial" panose="020B0604020202020204" pitchFamily="34" charset="0"/>
              </a:rPr>
              <a:t>in November 2024.</a:t>
            </a:r>
            <a:endParaRPr kumimoji="0" lang="en-US" sz="3600" b="1" i="0" u="none" strike="noStrike" kern="1200" cap="none" spc="0" normalizeH="0" baseline="0" noProof="0" dirty="0">
              <a:ln>
                <a:noFill/>
              </a:ln>
              <a:solidFill>
                <a:prstClr val="white"/>
              </a:solidFill>
              <a:uLnTx/>
              <a:uFillTx/>
              <a:latin typeface="Trebuchet MS" panose="020B0703020202090204" pitchFamily="34" charset="0"/>
              <a:ea typeface="+mn-ea"/>
              <a:cs typeface="Arial" panose="020B0604020202020204" pitchFamily="34" charset="0"/>
            </a:endParaRPr>
          </a:p>
        </p:txBody>
      </p:sp>
    </p:spTree>
    <p:extLst>
      <p:ext uri="{BB962C8B-B14F-4D97-AF65-F5344CB8AC3E}">
        <p14:creationId xmlns:p14="http://schemas.microsoft.com/office/powerpoint/2010/main" val="6720462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in a room&#10;&#10;Description automatically generated">
            <a:extLst>
              <a:ext uri="{FF2B5EF4-FFF2-40B4-BE49-F238E27FC236}">
                <a16:creationId xmlns:a16="http://schemas.microsoft.com/office/drawing/2014/main" id="{AC25CD93-453C-F92D-1F29-AC88A5F6AD26}"/>
              </a:ext>
            </a:extLst>
          </p:cNvPr>
          <p:cNvPicPr>
            <a:picLocks noChangeAspect="1"/>
          </p:cNvPicPr>
          <p:nvPr/>
        </p:nvPicPr>
        <p:blipFill>
          <a:blip r:embed="rId3"/>
          <a:srcRect t="9483" b="5936"/>
          <a:stretch/>
        </p:blipFill>
        <p:spPr>
          <a:xfrm>
            <a:off x="1" y="1"/>
            <a:ext cx="12191999" cy="6858000"/>
          </a:xfrm>
          <a:prstGeom prst="rect">
            <a:avLst/>
          </a:prstGeom>
        </p:spPr>
      </p:pic>
      <p:pic>
        <p:nvPicPr>
          <p:cNvPr id="2" name="Picture 1" descr="blackopacity30.png">
            <a:extLst>
              <a:ext uri="{FF2B5EF4-FFF2-40B4-BE49-F238E27FC236}">
                <a16:creationId xmlns:a16="http://schemas.microsoft.com/office/drawing/2014/main" id="{A4CC97DA-AAD0-387F-2EC8-EA49410983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299364"/>
            <a:ext cx="12192000" cy="1558635"/>
          </a:xfrm>
          <a:prstGeom prst="rect">
            <a:avLst/>
          </a:prstGeom>
        </p:spPr>
      </p:pic>
      <p:sp>
        <p:nvSpPr>
          <p:cNvPr id="6" name="TextBox 5">
            <a:extLst>
              <a:ext uri="{FF2B5EF4-FFF2-40B4-BE49-F238E27FC236}">
                <a16:creationId xmlns:a16="http://schemas.microsoft.com/office/drawing/2014/main" id="{72A1E130-2231-D707-FBCB-343202A7533B}"/>
              </a:ext>
            </a:extLst>
          </p:cNvPr>
          <p:cNvSpPr txBox="1"/>
          <p:nvPr/>
        </p:nvSpPr>
        <p:spPr>
          <a:xfrm>
            <a:off x="339078" y="5478516"/>
            <a:ext cx="1151384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703020202090204" pitchFamily="34" charset="0"/>
                <a:ea typeface="+mn-ea"/>
                <a:cs typeface="Arial" panose="020B0604020202020204" pitchFamily="34" charset="0"/>
              </a:rPr>
              <a:t>Hope in the Heights breaking ground on renovation of an old church in </a:t>
            </a: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703020202090204" pitchFamily="34" charset="0"/>
                <a:ea typeface="+mn-ea"/>
                <a:cs typeface="Arial" panose="020B0604020202020204" pitchFamily="34" charset="0"/>
              </a:rPr>
              <a:t>Houston, Texas</a:t>
            </a:r>
          </a:p>
        </p:txBody>
      </p:sp>
    </p:spTree>
    <p:extLst>
      <p:ext uri="{BB962C8B-B14F-4D97-AF65-F5344CB8AC3E}">
        <p14:creationId xmlns:p14="http://schemas.microsoft.com/office/powerpoint/2010/main" val="2892433368"/>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graphical user interface&#10;&#10;Description automatically generated">
            <a:extLst>
              <a:ext uri="{FF2B5EF4-FFF2-40B4-BE49-F238E27FC236}">
                <a16:creationId xmlns:a16="http://schemas.microsoft.com/office/drawing/2014/main" id="{14E35D27-D4A5-A785-DBCA-9A65D8AF69CE}"/>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107328"/>
            <a:ext cx="12192000" cy="4288378"/>
          </a:xfrm>
        </p:spPr>
      </p:pic>
    </p:spTree>
    <p:extLst>
      <p:ext uri="{BB962C8B-B14F-4D97-AF65-F5344CB8AC3E}">
        <p14:creationId xmlns:p14="http://schemas.microsoft.com/office/powerpoint/2010/main" val="19172903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6E1D93-2AFE-77D9-504A-3E426C9F6AD9}"/>
              </a:ext>
            </a:extLst>
          </p:cNvPr>
          <p:cNvSpPr txBox="1"/>
          <p:nvPr/>
        </p:nvSpPr>
        <p:spPr>
          <a:xfrm>
            <a:off x="0" y="476858"/>
            <a:ext cx="12192000" cy="707886"/>
          </a:xfrm>
          <a:prstGeom prst="rect">
            <a:avLst/>
          </a:prstGeom>
          <a:noFill/>
        </p:spPr>
        <p:txBody>
          <a:bodyPr wrap="square" rtlCol="0">
            <a:spAutoFit/>
          </a:bodyPr>
          <a:lstStyle/>
          <a:p>
            <a:pPr algn="ctr"/>
            <a:r>
              <a:rPr lang="en-US" sz="4000" dirty="0">
                <a:solidFill>
                  <a:schemeClr val="bg1"/>
                </a:solidFill>
                <a:effectLst/>
                <a:latin typeface="Trebuchet MS" panose="020B0703020202090204" pitchFamily="34" charset="0"/>
                <a:cs typeface="Arial" panose="020B0604020202020204" pitchFamily="34" charset="0"/>
              </a:rPr>
              <a:t>Grace for the unforgivable: Roy’s story</a:t>
            </a:r>
          </a:p>
        </p:txBody>
      </p:sp>
      <p:pic>
        <p:nvPicPr>
          <p:cNvPr id="2" name="Online Media 1" title="Grace for the unforgivable: Roy's story">
            <a:hlinkClick r:id="" action="ppaction://media"/>
            <a:extLst>
              <a:ext uri="{FF2B5EF4-FFF2-40B4-BE49-F238E27FC236}">
                <a16:creationId xmlns:a16="http://schemas.microsoft.com/office/drawing/2014/main" id="{64865280-686C-E6BB-2A03-05BF549F47D1}"/>
              </a:ext>
            </a:extLst>
          </p:cNvPr>
          <p:cNvPicPr>
            <a:picLocks noRot="1" noChangeAspect="1"/>
          </p:cNvPicPr>
          <p:nvPr>
            <a:videoFile r:link="rId1"/>
          </p:nvPr>
        </p:nvPicPr>
        <p:blipFill>
          <a:blip r:embed="rId4"/>
          <a:stretch>
            <a:fillRect/>
          </a:stretch>
        </p:blipFill>
        <p:spPr>
          <a:xfrm>
            <a:off x="2120566" y="1712495"/>
            <a:ext cx="7950868" cy="4479362"/>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3071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tanding outside of a building&#10;&#10;AI-generated content may be incorrect.">
            <a:extLst>
              <a:ext uri="{FF2B5EF4-FFF2-40B4-BE49-F238E27FC236}">
                <a16:creationId xmlns:a16="http://schemas.microsoft.com/office/drawing/2014/main" id="{F2135412-9B9E-DC5F-756D-959A1F0C8D8C}"/>
              </a:ext>
            </a:extLst>
          </p:cNvPr>
          <p:cNvPicPr>
            <a:picLocks noChangeAspect="1"/>
          </p:cNvPicPr>
          <p:nvPr/>
        </p:nvPicPr>
        <p:blipFill>
          <a:blip r:embed="rId3"/>
          <a:srcRect b="2901"/>
          <a:stretch/>
        </p:blipFill>
        <p:spPr>
          <a:xfrm>
            <a:off x="6929536" y="1253734"/>
            <a:ext cx="4489174" cy="43589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4">
            <a:extLst>
              <a:ext uri="{FF2B5EF4-FFF2-40B4-BE49-F238E27FC236}">
                <a16:creationId xmlns:a16="http://schemas.microsoft.com/office/drawing/2014/main" id="{36B46FB6-6DBB-4E81-BF26-C45ADB679438}"/>
              </a:ext>
            </a:extLst>
          </p:cNvPr>
          <p:cNvSpPr>
            <a:spLocks noGrp="1"/>
          </p:cNvSpPr>
          <p:nvPr>
            <p:ph type="title" idx="4294967295"/>
          </p:nvPr>
        </p:nvSpPr>
        <p:spPr>
          <a:xfrm>
            <a:off x="409074" y="271463"/>
            <a:ext cx="7839075" cy="1325562"/>
          </a:xfrm>
        </p:spPr>
        <p:txBody>
          <a:bodyPr>
            <a:normAutofit fontScale="90000"/>
          </a:bodyPr>
          <a:lstStyle/>
          <a:p>
            <a:r>
              <a:rPr lang="en-US" sz="4900" b="1" dirty="0">
                <a:latin typeface="Trebuchet MS" panose="020B0703020202090204" pitchFamily="34" charset="0"/>
                <a:cs typeface="Arial" panose="020B0604020202020204" pitchFamily="34" charset="0"/>
              </a:rPr>
              <a:t>WELS Church Extension Fund</a:t>
            </a:r>
            <a:br>
              <a:rPr lang="en-US" sz="3800" dirty="0">
                <a:latin typeface="Trebuchet MS" panose="020B0703020202090204" pitchFamily="34" charset="0"/>
                <a:cs typeface="Arial" panose="020B0604020202020204" pitchFamily="34" charset="0"/>
              </a:rPr>
            </a:br>
            <a:r>
              <a:rPr lang="en-US" sz="2900" i="1" dirty="0">
                <a:solidFill>
                  <a:srgbClr val="005EB8"/>
                </a:solidFill>
                <a:latin typeface="Trebuchet MS" panose="020B0703020202090204" pitchFamily="34" charset="0"/>
                <a:cs typeface="Arial" panose="020B0604020202020204" pitchFamily="34" charset="0"/>
              </a:rPr>
              <a:t>A valuable partner of Home Missions</a:t>
            </a:r>
            <a:endParaRPr lang="en-US" sz="2900" b="1" i="1" dirty="0">
              <a:solidFill>
                <a:srgbClr val="005EB8"/>
              </a:solidFill>
              <a:latin typeface="Trebuchet MS" panose="020B070302020209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17223BE2-A5B0-47CA-B85F-54B085166B96}"/>
              </a:ext>
            </a:extLst>
          </p:cNvPr>
          <p:cNvSpPr>
            <a:spLocks noGrp="1"/>
          </p:cNvSpPr>
          <p:nvPr>
            <p:ph sz="half" idx="4294967295"/>
          </p:nvPr>
        </p:nvSpPr>
        <p:spPr>
          <a:xfrm>
            <a:off x="512356" y="1701445"/>
            <a:ext cx="5216525" cy="4694238"/>
          </a:xfrm>
        </p:spPr>
        <p:txBody>
          <a:bodyPr>
            <a:noAutofit/>
          </a:bodyPr>
          <a:lstStyle/>
          <a:p>
            <a:pPr>
              <a:lnSpc>
                <a:spcPct val="100000"/>
              </a:lnSpc>
              <a:spcBef>
                <a:spcPts val="0"/>
              </a:spcBef>
              <a:spcAft>
                <a:spcPts val="1200"/>
              </a:spcAft>
            </a:pPr>
            <a:r>
              <a:rPr lang="en-US" sz="2700" b="1" dirty="0">
                <a:solidFill>
                  <a:srgbClr val="005EB8"/>
                </a:solidFill>
                <a:latin typeface="Trebuchet MS" panose="020B0703020202090204" pitchFamily="34" charset="0"/>
                <a:cs typeface="Arial" panose="020B0604020202020204" pitchFamily="34" charset="0"/>
              </a:rPr>
              <a:t>$209.8 million in </a:t>
            </a:r>
            <a:r>
              <a:rPr lang="en-US" sz="2700" dirty="0">
                <a:latin typeface="Trebuchet MS" panose="020B0703020202090204" pitchFamily="34" charset="0"/>
                <a:cs typeface="Arial" panose="020B0604020202020204" pitchFamily="34" charset="0"/>
              </a:rPr>
              <a:t>total loan balances to over 190 WELS congregations</a:t>
            </a:r>
          </a:p>
          <a:p>
            <a:pPr>
              <a:lnSpc>
                <a:spcPct val="100000"/>
              </a:lnSpc>
              <a:spcBef>
                <a:spcPts val="0"/>
              </a:spcBef>
              <a:spcAft>
                <a:spcPts val="1200"/>
              </a:spcAft>
            </a:pPr>
            <a:r>
              <a:rPr lang="en-US" sz="2700" b="1" dirty="0">
                <a:solidFill>
                  <a:srgbClr val="005EB8"/>
                </a:solidFill>
                <a:latin typeface="Trebuchet MS" panose="020B0703020202090204" pitchFamily="34" charset="0"/>
                <a:cs typeface="Arial" panose="020B0604020202020204" pitchFamily="34" charset="0"/>
              </a:rPr>
              <a:t>$6.9 million </a:t>
            </a:r>
            <a:r>
              <a:rPr lang="en-US" sz="2700" dirty="0">
                <a:latin typeface="Trebuchet MS" panose="020B0703020202090204" pitchFamily="34" charset="0"/>
                <a:cs typeface="Arial" panose="020B0604020202020204" pitchFamily="34" charset="0"/>
              </a:rPr>
              <a:t>in matching grants to home mission churches since June 2023</a:t>
            </a:r>
          </a:p>
          <a:p>
            <a:pPr>
              <a:lnSpc>
                <a:spcPct val="100000"/>
              </a:lnSpc>
              <a:spcBef>
                <a:spcPts val="0"/>
              </a:spcBef>
              <a:spcAft>
                <a:spcPts val="1200"/>
              </a:spcAft>
            </a:pPr>
            <a:r>
              <a:rPr lang="en-US" sz="2700" b="1" dirty="0">
                <a:solidFill>
                  <a:srgbClr val="005EB8"/>
                </a:solidFill>
                <a:latin typeface="Trebuchet MS" panose="020B0703020202090204" pitchFamily="34" charset="0"/>
                <a:cs typeface="Arial" panose="020B0604020202020204" pitchFamily="34" charset="0"/>
              </a:rPr>
              <a:t>$2.9 million</a:t>
            </a:r>
            <a:r>
              <a:rPr lang="en-US" sz="2700" b="1" dirty="0">
                <a:latin typeface="Trebuchet MS" panose="020B0703020202090204" pitchFamily="34" charset="0"/>
                <a:cs typeface="Arial" panose="020B0604020202020204" pitchFamily="34" charset="0"/>
              </a:rPr>
              <a:t> in </a:t>
            </a:r>
            <a:r>
              <a:rPr lang="en-US" sz="2700" dirty="0">
                <a:latin typeface="Trebuchet MS" panose="020B0703020202090204" pitchFamily="34" charset="0"/>
                <a:cs typeface="Arial" panose="020B0604020202020204" pitchFamily="34" charset="0"/>
              </a:rPr>
              <a:t>grants to WELS </a:t>
            </a:r>
            <a:br>
              <a:rPr lang="en-US" sz="2700" dirty="0">
                <a:latin typeface="Trebuchet MS" panose="020B0703020202090204" pitchFamily="34" charset="0"/>
                <a:cs typeface="Arial" panose="020B0604020202020204" pitchFamily="34" charset="0"/>
              </a:rPr>
            </a:br>
            <a:r>
              <a:rPr lang="en-US" sz="2700" dirty="0">
                <a:latin typeface="Trebuchet MS" panose="020B0703020202090204" pitchFamily="34" charset="0"/>
                <a:cs typeface="Arial" panose="020B0604020202020204" pitchFamily="34" charset="0"/>
              </a:rPr>
              <a:t>Home Missions since June 2023</a:t>
            </a:r>
          </a:p>
        </p:txBody>
      </p:sp>
      <p:sp>
        <p:nvSpPr>
          <p:cNvPr id="3" name="TextBox 2">
            <a:extLst>
              <a:ext uri="{FF2B5EF4-FFF2-40B4-BE49-F238E27FC236}">
                <a16:creationId xmlns:a16="http://schemas.microsoft.com/office/drawing/2014/main" id="{7943BC83-3370-77DD-72CB-8B6691812297}"/>
              </a:ext>
            </a:extLst>
          </p:cNvPr>
          <p:cNvSpPr txBox="1"/>
          <p:nvPr/>
        </p:nvSpPr>
        <p:spPr>
          <a:xfrm>
            <a:off x="7577419" y="5749352"/>
            <a:ext cx="3841291" cy="646331"/>
          </a:xfrm>
          <a:prstGeom prst="rect">
            <a:avLst/>
          </a:prstGeom>
          <a:noFill/>
        </p:spPr>
        <p:txBody>
          <a:bodyPr wrap="square" rtlCol="0">
            <a:spAutoFit/>
          </a:bodyPr>
          <a:lstStyle/>
          <a:p>
            <a:pPr algn="r"/>
            <a:r>
              <a:rPr lang="en-US" dirty="0">
                <a:solidFill>
                  <a:srgbClr val="00285F"/>
                </a:solidFill>
                <a:latin typeface="Trebuchet MS" panose="020B0703020202090204" pitchFamily="34" charset="0"/>
                <a:cs typeface="Arial" panose="020B0604020202020204" pitchFamily="34" charset="0"/>
              </a:rPr>
              <a:t>Beam signing at </a:t>
            </a:r>
            <a:r>
              <a:rPr lang="en-US" dirty="0" err="1">
                <a:solidFill>
                  <a:srgbClr val="00285F"/>
                </a:solidFill>
                <a:latin typeface="Trebuchet MS" panose="020B0703020202090204" pitchFamily="34" charset="0"/>
                <a:cs typeface="Arial" panose="020B0604020202020204" pitchFamily="34" charset="0"/>
              </a:rPr>
              <a:t>TheMission</a:t>
            </a:r>
            <a:r>
              <a:rPr lang="en-US" dirty="0">
                <a:solidFill>
                  <a:srgbClr val="00285F"/>
                </a:solidFill>
                <a:latin typeface="Trebuchet MS" panose="020B0703020202090204" pitchFamily="34" charset="0"/>
                <a:cs typeface="Arial" panose="020B0604020202020204" pitchFamily="34" charset="0"/>
              </a:rPr>
              <a:t> in Willis, Texas, in Dec. 2024</a:t>
            </a:r>
          </a:p>
        </p:txBody>
      </p:sp>
      <p:pic>
        <p:nvPicPr>
          <p:cNvPr id="6" name="Picture 5" descr="Logo&#10;&#10;Description automatically generated with medium confidence">
            <a:extLst>
              <a:ext uri="{FF2B5EF4-FFF2-40B4-BE49-F238E27FC236}">
                <a16:creationId xmlns:a16="http://schemas.microsoft.com/office/drawing/2014/main" id="{998E48DD-7524-B8D7-93C6-2D376CC3B8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28881" y="4973840"/>
            <a:ext cx="1848538" cy="1269265"/>
          </a:xfrm>
          <a:prstGeom prst="rect">
            <a:avLst/>
          </a:prstGeom>
        </p:spPr>
      </p:pic>
    </p:spTree>
    <p:extLst>
      <p:ext uri="{BB962C8B-B14F-4D97-AF65-F5344CB8AC3E}">
        <p14:creationId xmlns:p14="http://schemas.microsoft.com/office/powerpoint/2010/main" val="34971683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in a room&#10;&#10;AI-generated content may be incorrect.">
            <a:extLst>
              <a:ext uri="{FF2B5EF4-FFF2-40B4-BE49-F238E27FC236}">
                <a16:creationId xmlns:a16="http://schemas.microsoft.com/office/drawing/2014/main" id="{EC05E99D-70B1-C5B6-EF4A-6E7C648A5CBE}"/>
              </a:ext>
            </a:extLst>
          </p:cNvPr>
          <p:cNvPicPr>
            <a:picLocks noChangeAspect="1"/>
          </p:cNvPicPr>
          <p:nvPr/>
        </p:nvPicPr>
        <p:blipFill>
          <a:blip r:embed="rId3"/>
          <a:srcRect t="25000"/>
          <a:stretch/>
        </p:blipFill>
        <p:spPr>
          <a:xfrm>
            <a:off x="0" y="-1"/>
            <a:ext cx="12192000" cy="6858000"/>
          </a:xfrm>
          <a:prstGeom prst="rect">
            <a:avLst/>
          </a:prstGeom>
        </p:spPr>
      </p:pic>
      <p:pic>
        <p:nvPicPr>
          <p:cNvPr id="2" name="Picture 1" descr="blackopacity30.png">
            <a:extLst>
              <a:ext uri="{FF2B5EF4-FFF2-40B4-BE49-F238E27FC236}">
                <a16:creationId xmlns:a16="http://schemas.microsoft.com/office/drawing/2014/main" id="{7BBE3AE7-7AEE-2BC4-347D-F0DDFDF8D8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678904"/>
            <a:ext cx="12192000" cy="1179095"/>
          </a:xfrm>
          <a:prstGeom prst="rect">
            <a:avLst/>
          </a:prstGeom>
        </p:spPr>
      </p:pic>
      <p:sp>
        <p:nvSpPr>
          <p:cNvPr id="6" name="TextBox 5">
            <a:extLst>
              <a:ext uri="{FF2B5EF4-FFF2-40B4-BE49-F238E27FC236}">
                <a16:creationId xmlns:a16="http://schemas.microsoft.com/office/drawing/2014/main" id="{7FF653BB-4821-5BAD-8CFE-73EC7B6AFED0}"/>
              </a:ext>
            </a:extLst>
          </p:cNvPr>
          <p:cNvSpPr txBox="1"/>
          <p:nvPr/>
        </p:nvSpPr>
        <p:spPr>
          <a:xfrm>
            <a:off x="382688" y="5975223"/>
            <a:ext cx="11809312" cy="615553"/>
          </a:xfrm>
          <a:prstGeom prst="rect">
            <a:avLst/>
          </a:prstGeom>
          <a:noFill/>
        </p:spPr>
        <p:txBody>
          <a:bodyPr wrap="square" rtlCol="0">
            <a:spAutoFit/>
          </a:bodyPr>
          <a:lstStyle/>
          <a:p>
            <a:r>
              <a:rPr lang="en-US" sz="34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First worship service in new church - </a:t>
            </a:r>
            <a:r>
              <a:rPr lang="en-US" sz="34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Peyton, Colo.</a:t>
            </a:r>
          </a:p>
        </p:txBody>
      </p:sp>
    </p:spTree>
    <p:extLst>
      <p:ext uri="{BB962C8B-B14F-4D97-AF65-F5344CB8AC3E}">
        <p14:creationId xmlns:p14="http://schemas.microsoft.com/office/powerpoint/2010/main" val="4277666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1508A5-42C2-4FE6-97B5-50AAE9DE71A4}"/>
              </a:ext>
            </a:extLst>
          </p:cNvPr>
          <p:cNvSpPr txBox="1"/>
          <p:nvPr/>
        </p:nvSpPr>
        <p:spPr>
          <a:xfrm>
            <a:off x="0" y="280651"/>
            <a:ext cx="12192000" cy="769441"/>
          </a:xfrm>
          <a:prstGeom prst="rect">
            <a:avLst/>
          </a:prstGeom>
          <a:noFill/>
        </p:spPr>
        <p:txBody>
          <a:bodyPr wrap="square" rtlCol="0">
            <a:spAutoFit/>
          </a:bodyPr>
          <a:lstStyle/>
          <a:p>
            <a:pPr algn="ctr"/>
            <a:r>
              <a:rPr lang="en-US" sz="4400" dirty="0">
                <a:solidFill>
                  <a:schemeClr val="bg1"/>
                </a:solidFill>
                <a:effectLst/>
                <a:latin typeface="Trebuchet MS" panose="020B0703020202090204" pitchFamily="34" charset="0"/>
                <a:cs typeface="Arial" panose="020B0604020202020204" pitchFamily="34" charset="0"/>
              </a:rPr>
              <a:t>To reach more people like Lauren</a:t>
            </a:r>
          </a:p>
        </p:txBody>
      </p:sp>
      <p:pic>
        <p:nvPicPr>
          <p:cNvPr id="4" name="Online Media 3">
            <a:hlinkClick r:id="" action="ppaction://media"/>
            <a:extLst>
              <a:ext uri="{FF2B5EF4-FFF2-40B4-BE49-F238E27FC236}">
                <a16:creationId xmlns:a16="http://schemas.microsoft.com/office/drawing/2014/main" id="{99D70E20-C9CD-4EBD-8BC2-5D9376560024}"/>
              </a:ext>
            </a:extLst>
          </p:cNvPr>
          <p:cNvPicPr>
            <a:picLocks noRot="1" noChangeAspect="1"/>
          </p:cNvPicPr>
          <p:nvPr>
            <a:videoFile r:link="rId1"/>
          </p:nvPr>
        </p:nvPicPr>
        <p:blipFill>
          <a:blip r:embed="rId4"/>
          <a:stretch>
            <a:fillRect/>
          </a:stretch>
        </p:blipFill>
        <p:spPr>
          <a:xfrm>
            <a:off x="1538841" y="1303504"/>
            <a:ext cx="9114318" cy="5126804"/>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342360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uilding under construction with a road and power lines&#10;&#10;AI-generated content may be incorrect.">
            <a:extLst>
              <a:ext uri="{FF2B5EF4-FFF2-40B4-BE49-F238E27FC236}">
                <a16:creationId xmlns:a16="http://schemas.microsoft.com/office/drawing/2014/main" id="{DCF6AB50-B740-6123-8055-4FEA9F173971}"/>
              </a:ext>
            </a:extLst>
          </p:cNvPr>
          <p:cNvPicPr>
            <a:picLocks noChangeAspect="1"/>
          </p:cNvPicPr>
          <p:nvPr/>
        </p:nvPicPr>
        <p:blipFill>
          <a:blip r:embed="rId3"/>
          <a:srcRect t="20379" b="4621"/>
          <a:stretch/>
        </p:blipFill>
        <p:spPr>
          <a:xfrm>
            <a:off x="0" y="0"/>
            <a:ext cx="12192000" cy="6858000"/>
          </a:xfrm>
          <a:prstGeom prst="rect">
            <a:avLst/>
          </a:prstGeom>
        </p:spPr>
      </p:pic>
      <p:pic>
        <p:nvPicPr>
          <p:cNvPr id="4" name="Picture 3" descr="blackopacity30.png">
            <a:extLst>
              <a:ext uri="{FF2B5EF4-FFF2-40B4-BE49-F238E27FC236}">
                <a16:creationId xmlns:a16="http://schemas.microsoft.com/office/drawing/2014/main" id="{9821A118-19C1-F4C5-9202-9C49B3858A7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03274"/>
            <a:ext cx="12192000" cy="1454726"/>
          </a:xfrm>
          <a:prstGeom prst="rect">
            <a:avLst/>
          </a:prstGeom>
        </p:spPr>
      </p:pic>
      <p:sp>
        <p:nvSpPr>
          <p:cNvPr id="5" name="TextBox 4">
            <a:extLst>
              <a:ext uri="{FF2B5EF4-FFF2-40B4-BE49-F238E27FC236}">
                <a16:creationId xmlns:a16="http://schemas.microsoft.com/office/drawing/2014/main" id="{CCA1917A-89FD-85F4-221F-559F1AF0B65A}"/>
              </a:ext>
            </a:extLst>
          </p:cNvPr>
          <p:cNvSpPr txBox="1"/>
          <p:nvPr/>
        </p:nvSpPr>
        <p:spPr>
          <a:xfrm>
            <a:off x="382688" y="5561250"/>
            <a:ext cx="11809312" cy="1138773"/>
          </a:xfrm>
          <a:prstGeom prst="rect">
            <a:avLst/>
          </a:prstGeom>
          <a:noFill/>
        </p:spPr>
        <p:txBody>
          <a:bodyPr wrap="square" rtlCol="0">
            <a:spAutoFit/>
          </a:bodyPr>
          <a:lstStyle/>
          <a:p>
            <a:r>
              <a:rPr lang="en-US" sz="3400" dirty="0">
                <a:solidFill>
                  <a:schemeClr val="bg1"/>
                </a:solidFill>
                <a:latin typeface="Trebuchet MS" panose="020B0703020202090204" pitchFamily="34" charset="0"/>
                <a:cs typeface="Arial" panose="020B0604020202020204" pitchFamily="34" charset="0"/>
              </a:rPr>
              <a:t>Construction progresses in </a:t>
            </a:r>
            <a:r>
              <a:rPr lang="en-US" sz="34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Huntersville, N.C., </a:t>
            </a:r>
            <a:r>
              <a:rPr lang="en-US" sz="3400" dirty="0">
                <a:solidFill>
                  <a:schemeClr val="bg1"/>
                </a:solidFill>
                <a:latin typeface="Trebuchet MS" panose="020B0703020202090204" pitchFamily="34" charset="0"/>
                <a:cs typeface="Arial" panose="020B0604020202020204" pitchFamily="34" charset="0"/>
              </a:rPr>
              <a:t>after groundbreaking in Oct. 2024</a:t>
            </a:r>
          </a:p>
        </p:txBody>
      </p:sp>
    </p:spTree>
    <p:extLst>
      <p:ext uri="{BB962C8B-B14F-4D97-AF65-F5344CB8AC3E}">
        <p14:creationId xmlns:p14="http://schemas.microsoft.com/office/powerpoint/2010/main" val="6444229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23DDB3A-222D-B4BC-BD8F-C21F0AA8ED16}"/>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96253" y="114982"/>
            <a:ext cx="12095747" cy="4363156"/>
          </a:xfrm>
        </p:spPr>
      </p:pic>
    </p:spTree>
    <p:extLst>
      <p:ext uri="{BB962C8B-B14F-4D97-AF65-F5344CB8AC3E}">
        <p14:creationId xmlns:p14="http://schemas.microsoft.com/office/powerpoint/2010/main" val="15922310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in a room&#10;&#10;Description automatically generated">
            <a:hlinkClick r:id="rId3"/>
            <a:extLst>
              <a:ext uri="{FF2B5EF4-FFF2-40B4-BE49-F238E27FC236}">
                <a16:creationId xmlns:a16="http://schemas.microsoft.com/office/drawing/2014/main" id="{B1F82C3D-AA13-29C4-1D47-DD444949398C}"/>
              </a:ext>
            </a:extLst>
          </p:cNvPr>
          <p:cNvPicPr>
            <a:picLocks noChangeAspect="1"/>
          </p:cNvPicPr>
          <p:nvPr/>
        </p:nvPicPr>
        <p:blipFill>
          <a:blip r:embed="rId4"/>
          <a:stretch>
            <a:fillRect/>
          </a:stretch>
        </p:blipFill>
        <p:spPr>
          <a:xfrm>
            <a:off x="987378" y="554951"/>
            <a:ext cx="10217244" cy="5748098"/>
          </a:xfrm>
          <a:prstGeom prst="rect">
            <a:avLst/>
          </a:prstGeom>
        </p:spPr>
      </p:pic>
    </p:spTree>
    <p:extLst>
      <p:ext uri="{BB962C8B-B14F-4D97-AF65-F5344CB8AC3E}">
        <p14:creationId xmlns:p14="http://schemas.microsoft.com/office/powerpoint/2010/main" val="29389941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men standing on a stage&#10;&#10;Description automatically generated">
            <a:extLst>
              <a:ext uri="{FF2B5EF4-FFF2-40B4-BE49-F238E27FC236}">
                <a16:creationId xmlns:a16="http://schemas.microsoft.com/office/drawing/2014/main" id="{93CC331A-31B9-2C06-D7D0-7C966EC810E3}"/>
              </a:ext>
            </a:extLst>
          </p:cNvPr>
          <p:cNvPicPr>
            <a:picLocks noChangeAspect="1"/>
          </p:cNvPicPr>
          <p:nvPr/>
        </p:nvPicPr>
        <p:blipFill rotWithShape="1">
          <a:blip r:embed="rId3"/>
          <a:srcRect t="2421" b="7578"/>
          <a:stretch/>
        </p:blipFill>
        <p:spPr>
          <a:xfrm>
            <a:off x="6096000" y="0"/>
            <a:ext cx="6096000" cy="6858000"/>
          </a:xfrm>
          <a:prstGeom prst="rect">
            <a:avLst/>
          </a:prstGeom>
        </p:spPr>
      </p:pic>
      <p:pic>
        <p:nvPicPr>
          <p:cNvPr id="4" name="Picture 3" descr="A person standing in front of a screen&#10;&#10;Description automatically generated">
            <a:extLst>
              <a:ext uri="{FF2B5EF4-FFF2-40B4-BE49-F238E27FC236}">
                <a16:creationId xmlns:a16="http://schemas.microsoft.com/office/drawing/2014/main" id="{5FBF6CDD-E4F2-E532-48AB-DCD1D1C563B3}"/>
              </a:ext>
            </a:extLst>
          </p:cNvPr>
          <p:cNvPicPr>
            <a:picLocks noChangeAspect="1"/>
          </p:cNvPicPr>
          <p:nvPr/>
        </p:nvPicPr>
        <p:blipFill rotWithShape="1">
          <a:blip r:embed="rId4"/>
          <a:srcRect t="10073"/>
          <a:stretch/>
        </p:blipFill>
        <p:spPr>
          <a:xfrm>
            <a:off x="-4932" y="0"/>
            <a:ext cx="6100932" cy="6858000"/>
          </a:xfrm>
          <a:prstGeom prst="rect">
            <a:avLst/>
          </a:prstGeom>
        </p:spPr>
      </p:pic>
      <p:pic>
        <p:nvPicPr>
          <p:cNvPr id="7" name="Picture 6" descr="blackopacity30.png">
            <a:extLst>
              <a:ext uri="{FF2B5EF4-FFF2-40B4-BE49-F238E27FC236}">
                <a16:creationId xmlns:a16="http://schemas.microsoft.com/office/drawing/2014/main" id="{7520DF9A-D9D2-8CA0-8F7C-C767DD8A496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606716"/>
            <a:ext cx="12210256" cy="1251284"/>
          </a:xfrm>
          <a:prstGeom prst="rect">
            <a:avLst/>
          </a:prstGeom>
        </p:spPr>
      </p:pic>
      <p:sp>
        <p:nvSpPr>
          <p:cNvPr id="8" name="TextBox 7">
            <a:extLst>
              <a:ext uri="{FF2B5EF4-FFF2-40B4-BE49-F238E27FC236}">
                <a16:creationId xmlns:a16="http://schemas.microsoft.com/office/drawing/2014/main" id="{C4E2C8C9-538C-2AC2-D3B2-CD07E8087C8C}"/>
              </a:ext>
            </a:extLst>
          </p:cNvPr>
          <p:cNvSpPr txBox="1"/>
          <p:nvPr/>
        </p:nvSpPr>
        <p:spPr>
          <a:xfrm>
            <a:off x="320822" y="5909192"/>
            <a:ext cx="11513843" cy="646331"/>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Growth at Hope Lutheran Church in Toronto</a:t>
            </a:r>
            <a:endParaRPr lang="en-US" sz="36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endParaRPr>
          </a:p>
        </p:txBody>
      </p:sp>
    </p:spTree>
    <p:extLst>
      <p:ext uri="{BB962C8B-B14F-4D97-AF65-F5344CB8AC3E}">
        <p14:creationId xmlns:p14="http://schemas.microsoft.com/office/powerpoint/2010/main" val="8743588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F0289312-1F44-4A96-A7E6-FAC678799E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8" name="Rectangle 7">
            <a:extLst>
              <a:ext uri="{FF2B5EF4-FFF2-40B4-BE49-F238E27FC236}">
                <a16:creationId xmlns:a16="http://schemas.microsoft.com/office/drawing/2014/main" id="{DAFC804A-57EF-4182-9855-B551F6B80029}"/>
              </a:ext>
            </a:extLst>
          </p:cNvPr>
          <p:cNvSpPr/>
          <p:nvPr/>
        </p:nvSpPr>
        <p:spPr>
          <a:xfrm>
            <a:off x="0" y="5321508"/>
            <a:ext cx="12188389" cy="153649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E4042B4-E5B6-4E23-A385-EBE681EABBD6}"/>
              </a:ext>
            </a:extLst>
          </p:cNvPr>
          <p:cNvSpPr txBox="1"/>
          <p:nvPr/>
        </p:nvSpPr>
        <p:spPr>
          <a:xfrm>
            <a:off x="309795" y="5321508"/>
            <a:ext cx="11572407" cy="1231106"/>
          </a:xfrm>
          <a:prstGeom prst="rect">
            <a:avLst/>
          </a:prstGeom>
          <a:noFill/>
        </p:spPr>
        <p:txBody>
          <a:bodyPr wrap="square" rtlCol="0">
            <a:spAutoFit/>
          </a:bodyPr>
          <a:lstStyle/>
          <a:p>
            <a:pPr algn="ctr"/>
            <a:r>
              <a:rPr lang="en-US" sz="3700" dirty="0">
                <a:solidFill>
                  <a:schemeClr val="bg1"/>
                </a:solidFill>
                <a:effectLst>
                  <a:outerShdw blurRad="38100" dist="38100" dir="2700000" algn="tl">
                    <a:srgbClr val="000000">
                      <a:alpha val="43137"/>
                    </a:srgbClr>
                  </a:outerShdw>
                </a:effectLst>
                <a:latin typeface="Trebuchet MS" panose="020B0703020202090204" pitchFamily="34" charset="0"/>
                <a:ea typeface="Lato" panose="020F0502020204030203" pitchFamily="34" charset="0"/>
                <a:cs typeface="Arial" panose="020B0604020202020204" pitchFamily="34" charset="0"/>
              </a:rPr>
              <a:t>Share student information with </a:t>
            </a:r>
          </a:p>
          <a:p>
            <a:pPr algn="ctr"/>
            <a:r>
              <a:rPr lang="en-US" sz="3700" b="1" dirty="0">
                <a:solidFill>
                  <a:schemeClr val="bg1"/>
                </a:solidFill>
                <a:effectLst>
                  <a:outerShdw blurRad="38100" dist="38100" dir="2700000" algn="tl">
                    <a:srgbClr val="000000">
                      <a:alpha val="43137"/>
                    </a:srgbClr>
                  </a:outerShdw>
                </a:effectLst>
                <a:latin typeface="Trebuchet MS" panose="020B0703020202090204" pitchFamily="34" charset="0"/>
                <a:ea typeface="Lato" panose="020F0502020204030203" pitchFamily="34" charset="0"/>
                <a:cs typeface="Arial" panose="020B0604020202020204" pitchFamily="34" charset="0"/>
              </a:rPr>
              <a:t>WELS Campus Ministry! </a:t>
            </a:r>
          </a:p>
        </p:txBody>
      </p:sp>
    </p:spTree>
    <p:extLst>
      <p:ext uri="{BB962C8B-B14F-4D97-AF65-F5344CB8AC3E}">
        <p14:creationId xmlns:p14="http://schemas.microsoft.com/office/powerpoint/2010/main" val="37786398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F129DE1-D8EC-4A34-BAC0-21000B4CD151}"/>
              </a:ext>
            </a:extLst>
          </p:cNvPr>
          <p:cNvSpPr txBox="1"/>
          <p:nvPr/>
        </p:nvSpPr>
        <p:spPr>
          <a:xfrm>
            <a:off x="20" y="4166110"/>
            <a:ext cx="12191980" cy="1992084"/>
          </a:xfrm>
          <a:prstGeom prst="rect">
            <a:avLst/>
          </a:prstGeom>
        </p:spPr>
        <p:txBody>
          <a:bodyPr vert="horz" lIns="91440" tIns="45720" rIns="91440" bIns="45720" rtlCol="0" anchor="b">
            <a:normAutofit/>
          </a:bodyPr>
          <a:lstStyle/>
          <a:p>
            <a:pPr algn="ctr">
              <a:lnSpc>
                <a:spcPct val="90000"/>
              </a:lnSpc>
              <a:spcBef>
                <a:spcPct val="0"/>
              </a:spcBef>
            </a:pPr>
            <a:r>
              <a:rPr lang="en-US" sz="4400" b="1" kern="1200" dirty="0">
                <a:solidFill>
                  <a:srgbClr val="00285F"/>
                </a:solidFill>
                <a:latin typeface="Trebuchet MS" panose="020B0703020202090204" pitchFamily="34" charset="0"/>
                <a:ea typeface="+mj-ea"/>
                <a:cs typeface="+mj-cs"/>
              </a:rPr>
              <a:t>Growth in WELS Campus Ministry</a:t>
            </a:r>
          </a:p>
        </p:txBody>
      </p:sp>
      <p:pic>
        <p:nvPicPr>
          <p:cNvPr id="3" name="Picture 2" descr="A group of people sitting at a table&#10;&#10;Description automatically generated">
            <a:extLst>
              <a:ext uri="{FF2B5EF4-FFF2-40B4-BE49-F238E27FC236}">
                <a16:creationId xmlns:a16="http://schemas.microsoft.com/office/drawing/2014/main" id="{8AA28612-274E-6EB7-BBCA-6F0BB00424EA}"/>
              </a:ext>
            </a:extLst>
          </p:cNvPr>
          <p:cNvPicPr>
            <a:picLocks noChangeAspect="1"/>
          </p:cNvPicPr>
          <p:nvPr/>
        </p:nvPicPr>
        <p:blipFill rotWithShape="1">
          <a:blip r:embed="rId3"/>
          <a:srcRect l="9376" t="9200" r="9308" b="6815"/>
          <a:stretch/>
        </p:blipFill>
        <p:spPr>
          <a:xfrm>
            <a:off x="6095980" y="1188546"/>
            <a:ext cx="6096000" cy="3675397"/>
          </a:xfrm>
          <a:prstGeom prst="rect">
            <a:avLst/>
          </a:prstGeom>
        </p:spPr>
      </p:pic>
      <p:pic>
        <p:nvPicPr>
          <p:cNvPr id="5" name="Picture 4" descr="A group of people standing around a fire&#10;&#10;Description automatically generated">
            <a:extLst>
              <a:ext uri="{FF2B5EF4-FFF2-40B4-BE49-F238E27FC236}">
                <a16:creationId xmlns:a16="http://schemas.microsoft.com/office/drawing/2014/main" id="{4923B0C8-7FB3-925B-082D-4D28C6542B9F}"/>
              </a:ext>
            </a:extLst>
          </p:cNvPr>
          <p:cNvPicPr>
            <a:picLocks noChangeAspect="1"/>
          </p:cNvPicPr>
          <p:nvPr/>
        </p:nvPicPr>
        <p:blipFill rotWithShape="1">
          <a:blip r:embed="rId4"/>
          <a:srcRect t="32097" r="11111" b="14524"/>
          <a:stretch/>
        </p:blipFill>
        <p:spPr>
          <a:xfrm>
            <a:off x="0" y="1203159"/>
            <a:ext cx="6096000" cy="3660784"/>
          </a:xfrm>
          <a:prstGeom prst="rect">
            <a:avLst/>
          </a:prstGeom>
        </p:spPr>
      </p:pic>
    </p:spTree>
    <p:extLst>
      <p:ext uri="{BB962C8B-B14F-4D97-AF65-F5344CB8AC3E}">
        <p14:creationId xmlns:p14="http://schemas.microsoft.com/office/powerpoint/2010/main" val="1677835449"/>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a photo&#10;&#10;AI-generated content may be incorrect.">
            <a:extLst>
              <a:ext uri="{FF2B5EF4-FFF2-40B4-BE49-F238E27FC236}">
                <a16:creationId xmlns:a16="http://schemas.microsoft.com/office/drawing/2014/main" id="{1B12E7B0-4003-78E0-FBE1-DB2D7E996DFB}"/>
              </a:ext>
            </a:extLst>
          </p:cNvPr>
          <p:cNvPicPr>
            <a:picLocks noChangeAspect="1"/>
          </p:cNvPicPr>
          <p:nvPr/>
        </p:nvPicPr>
        <p:blipFill>
          <a:blip r:embed="rId3"/>
          <a:srcRect t="6680" b="19484"/>
          <a:stretch/>
        </p:blipFill>
        <p:spPr>
          <a:xfrm>
            <a:off x="-48684" y="0"/>
            <a:ext cx="12240683" cy="6858000"/>
          </a:xfrm>
          <a:prstGeom prst="rect">
            <a:avLst/>
          </a:prstGeom>
        </p:spPr>
      </p:pic>
      <p:pic>
        <p:nvPicPr>
          <p:cNvPr id="2" name="Picture 1" descr="blackopacity30.png">
            <a:extLst>
              <a:ext uri="{FF2B5EF4-FFF2-40B4-BE49-F238E27FC236}">
                <a16:creationId xmlns:a16="http://schemas.microsoft.com/office/drawing/2014/main" id="{97F7B4BF-DEE5-9C01-297E-EED9670C3C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683" y="5752669"/>
            <a:ext cx="12240683" cy="1105331"/>
          </a:xfrm>
          <a:prstGeom prst="rect">
            <a:avLst/>
          </a:prstGeom>
        </p:spPr>
      </p:pic>
      <p:sp>
        <p:nvSpPr>
          <p:cNvPr id="3" name="TextBox 2">
            <a:extLst>
              <a:ext uri="{FF2B5EF4-FFF2-40B4-BE49-F238E27FC236}">
                <a16:creationId xmlns:a16="http://schemas.microsoft.com/office/drawing/2014/main" id="{F6554273-6904-4B45-8ECC-825698ACF934}"/>
              </a:ext>
            </a:extLst>
          </p:cNvPr>
          <p:cNvSpPr txBox="1"/>
          <p:nvPr/>
        </p:nvSpPr>
        <p:spPr>
          <a:xfrm>
            <a:off x="382688" y="5971092"/>
            <a:ext cx="11513843" cy="646331"/>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Outreach</a:t>
            </a:r>
            <a:r>
              <a:rPr lang="en-US" sz="36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 through Campus Ministry</a:t>
            </a:r>
          </a:p>
        </p:txBody>
      </p:sp>
    </p:spTree>
    <p:extLst>
      <p:ext uri="{BB962C8B-B14F-4D97-AF65-F5344CB8AC3E}">
        <p14:creationId xmlns:p14="http://schemas.microsoft.com/office/powerpoint/2010/main" val="11567873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graphical user interface&#10;&#10;Description automatically generated">
            <a:extLst>
              <a:ext uri="{FF2B5EF4-FFF2-40B4-BE49-F238E27FC236}">
                <a16:creationId xmlns:a16="http://schemas.microsoft.com/office/drawing/2014/main" id="{228C524D-D08B-C79B-D1B2-CE8BE82EDECD}"/>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98071" y="224284"/>
            <a:ext cx="11995857" cy="4215368"/>
          </a:xfrm>
        </p:spPr>
      </p:pic>
    </p:spTree>
    <p:extLst>
      <p:ext uri="{BB962C8B-B14F-4D97-AF65-F5344CB8AC3E}">
        <p14:creationId xmlns:p14="http://schemas.microsoft.com/office/powerpoint/2010/main" val="10684383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6E1D93-2AFE-77D9-504A-3E426C9F6AD9}"/>
              </a:ext>
            </a:extLst>
          </p:cNvPr>
          <p:cNvSpPr txBox="1"/>
          <p:nvPr/>
        </p:nvSpPr>
        <p:spPr>
          <a:xfrm>
            <a:off x="0" y="476858"/>
            <a:ext cx="12192000" cy="707886"/>
          </a:xfrm>
          <a:prstGeom prst="rect">
            <a:avLst/>
          </a:prstGeom>
          <a:noFill/>
        </p:spPr>
        <p:txBody>
          <a:bodyPr wrap="square" rtlCol="0">
            <a:spAutoFit/>
          </a:bodyPr>
          <a:lstStyle/>
          <a:p>
            <a:pPr algn="ctr"/>
            <a:r>
              <a:rPr lang="en-US" sz="4000" dirty="0">
                <a:solidFill>
                  <a:schemeClr val="bg1"/>
                </a:solidFill>
                <a:effectLst/>
                <a:latin typeface="Trebuchet MS" panose="020B0703020202090204" pitchFamily="34" charset="0"/>
                <a:cs typeface="Arial" panose="020B0604020202020204" pitchFamily="34" charset="0"/>
              </a:rPr>
              <a:t>Complete joy over guilt: Marta and Wojtek’s story</a:t>
            </a:r>
          </a:p>
        </p:txBody>
      </p:sp>
      <p:pic>
        <p:nvPicPr>
          <p:cNvPr id="4" name="Online Media 3" title="Complete joy over guilt: Marta and Wojtek's story">
            <a:hlinkClick r:id="" action="ppaction://media"/>
            <a:extLst>
              <a:ext uri="{FF2B5EF4-FFF2-40B4-BE49-F238E27FC236}">
                <a16:creationId xmlns:a16="http://schemas.microsoft.com/office/drawing/2014/main" id="{21890C87-CA39-5F0D-995A-9DD816A99E14}"/>
              </a:ext>
            </a:extLst>
          </p:cNvPr>
          <p:cNvPicPr>
            <a:picLocks noRot="1" noChangeAspect="1"/>
          </p:cNvPicPr>
          <p:nvPr>
            <a:videoFile r:link="rId1"/>
          </p:nvPr>
        </p:nvPicPr>
        <p:blipFill>
          <a:blip r:embed="rId4"/>
          <a:stretch>
            <a:fillRect/>
          </a:stretch>
        </p:blipFill>
        <p:spPr>
          <a:xfrm>
            <a:off x="2014788" y="1782594"/>
            <a:ext cx="8162423" cy="4598548"/>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Tree>
    <p:extLst>
      <p:ext uri="{BB962C8B-B14F-4D97-AF65-F5344CB8AC3E}">
        <p14:creationId xmlns:p14="http://schemas.microsoft.com/office/powerpoint/2010/main" val="312242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outside a building&#10;&#10;Description automatically generated with low confidence">
            <a:extLst>
              <a:ext uri="{FF2B5EF4-FFF2-40B4-BE49-F238E27FC236}">
                <a16:creationId xmlns:a16="http://schemas.microsoft.com/office/drawing/2014/main" id="{7A993396-949C-7530-5079-AE86681E85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2" name="Picture 1" descr="blackopacity30.png">
            <a:extLst>
              <a:ext uri="{FF2B5EF4-FFF2-40B4-BE49-F238E27FC236}">
                <a16:creationId xmlns:a16="http://schemas.microsoft.com/office/drawing/2014/main" id="{D9D1542E-C8E1-8CFC-F045-E5C0E11C81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220823"/>
            <a:ext cx="12192000" cy="1637176"/>
          </a:xfrm>
          <a:prstGeom prst="rect">
            <a:avLst/>
          </a:prstGeom>
        </p:spPr>
      </p:pic>
      <p:sp>
        <p:nvSpPr>
          <p:cNvPr id="6" name="TextBox 5">
            <a:extLst>
              <a:ext uri="{FF2B5EF4-FFF2-40B4-BE49-F238E27FC236}">
                <a16:creationId xmlns:a16="http://schemas.microsoft.com/office/drawing/2014/main" id="{BAA560AB-3981-0B79-3ECB-5B9B845A402F}"/>
              </a:ext>
            </a:extLst>
          </p:cNvPr>
          <p:cNvSpPr txBox="1"/>
          <p:nvPr/>
        </p:nvSpPr>
        <p:spPr>
          <a:xfrm>
            <a:off x="382688" y="5439247"/>
            <a:ext cx="11513843" cy="1200329"/>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Peace – Aiken, South Carolina</a:t>
            </a:r>
          </a:p>
          <a:p>
            <a:r>
              <a:rPr lang="en-US" sz="36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Fully self-supported after eight years</a:t>
            </a:r>
          </a:p>
        </p:txBody>
      </p:sp>
    </p:spTree>
    <p:extLst>
      <p:ext uri="{BB962C8B-B14F-4D97-AF65-F5344CB8AC3E}">
        <p14:creationId xmlns:p14="http://schemas.microsoft.com/office/powerpoint/2010/main" val="3549076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7F66C6C-9BDF-4D1C-8CC5-F52A59A32965}"/>
              </a:ext>
            </a:extLst>
          </p:cNvPr>
          <p:cNvSpPr>
            <a:spLocks noGrp="1"/>
          </p:cNvSpPr>
          <p:nvPr>
            <p:ph type="title"/>
          </p:nvPr>
        </p:nvSpPr>
        <p:spPr>
          <a:xfrm>
            <a:off x="831850" y="1022953"/>
            <a:ext cx="10515600" cy="2852737"/>
          </a:xfrm>
        </p:spPr>
        <p:txBody>
          <a:bodyPr>
            <a:normAutofit/>
          </a:bodyPr>
          <a:lstStyle/>
          <a:p>
            <a:r>
              <a:rPr lang="en-US" sz="6500" b="1" dirty="0">
                <a:latin typeface="Trebuchet MS" panose="020B0703020202090204" pitchFamily="34" charset="0"/>
              </a:rPr>
              <a:t>How are we </a:t>
            </a:r>
            <a:br>
              <a:rPr lang="en-US" sz="6500" b="1" dirty="0">
                <a:latin typeface="Trebuchet MS" panose="020B0703020202090204" pitchFamily="34" charset="0"/>
              </a:rPr>
            </a:br>
            <a:r>
              <a:rPr lang="en-US" sz="6500" b="1" dirty="0">
                <a:latin typeface="Trebuchet MS" panose="020B0703020202090204" pitchFamily="34" charset="0"/>
              </a:rPr>
              <a:t>going to do this?</a:t>
            </a:r>
            <a:endParaRPr lang="en-US" sz="6500" b="1" dirty="0"/>
          </a:p>
        </p:txBody>
      </p:sp>
      <p:sp>
        <p:nvSpPr>
          <p:cNvPr id="11" name="Text Placeholder 10">
            <a:extLst>
              <a:ext uri="{FF2B5EF4-FFF2-40B4-BE49-F238E27FC236}">
                <a16:creationId xmlns:a16="http://schemas.microsoft.com/office/drawing/2014/main" id="{BBAEE322-7009-16C6-6C3A-C7D9A2DEDD3E}"/>
              </a:ext>
            </a:extLst>
          </p:cNvPr>
          <p:cNvSpPr>
            <a:spLocks noGrp="1"/>
          </p:cNvSpPr>
          <p:nvPr>
            <p:ph type="body" idx="1"/>
          </p:nvPr>
        </p:nvSpPr>
        <p:spPr>
          <a:xfrm>
            <a:off x="831850" y="4081463"/>
            <a:ext cx="10515600" cy="1500187"/>
          </a:xfrm>
        </p:spPr>
        <p:txBody>
          <a:bodyPr>
            <a:normAutofit/>
          </a:bodyPr>
          <a:lstStyle/>
          <a:p>
            <a:r>
              <a:rPr lang="en-US" sz="3600" dirty="0">
                <a:solidFill>
                  <a:srgbClr val="0094FF"/>
                </a:solidFill>
              </a:rPr>
              <a:t>100 Mission in 10 Years</a:t>
            </a:r>
          </a:p>
        </p:txBody>
      </p:sp>
      <p:pic>
        <p:nvPicPr>
          <p:cNvPr id="13" name="Picture 12">
            <a:extLst>
              <a:ext uri="{FF2B5EF4-FFF2-40B4-BE49-F238E27FC236}">
                <a16:creationId xmlns:a16="http://schemas.microsoft.com/office/drawing/2014/main" id="{41FC0153-590D-029F-09B5-821149D9E07A}"/>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rot="494149">
            <a:off x="7507062" y="-8850"/>
            <a:ext cx="4381043" cy="4381043"/>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E276A42D-9375-0051-B0E1-979185B0D5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30098" y="3682484"/>
            <a:ext cx="3898550" cy="2676869"/>
          </a:xfrm>
          <a:prstGeom prst="rect">
            <a:avLst/>
          </a:prstGeom>
        </p:spPr>
      </p:pic>
    </p:spTree>
    <p:extLst>
      <p:ext uri="{BB962C8B-B14F-4D97-AF65-F5344CB8AC3E}">
        <p14:creationId xmlns:p14="http://schemas.microsoft.com/office/powerpoint/2010/main" val="22554034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table of food&#10;&#10;Description automatically generated with low confidence">
            <a:extLst>
              <a:ext uri="{FF2B5EF4-FFF2-40B4-BE49-F238E27FC236}">
                <a16:creationId xmlns:a16="http://schemas.microsoft.com/office/drawing/2014/main" id="{85E65655-FD33-3D00-6B42-166C304F25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 name="Picture 1" descr="blackopacity30.png">
            <a:extLst>
              <a:ext uri="{FF2B5EF4-FFF2-40B4-BE49-F238E27FC236}">
                <a16:creationId xmlns:a16="http://schemas.microsoft.com/office/drawing/2014/main" id="{AFD4BC6D-7699-EE63-7415-9F34AE528F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220824"/>
            <a:ext cx="12192000" cy="1637176"/>
          </a:xfrm>
          <a:prstGeom prst="rect">
            <a:avLst/>
          </a:prstGeom>
        </p:spPr>
      </p:pic>
      <p:sp>
        <p:nvSpPr>
          <p:cNvPr id="6" name="TextBox 5">
            <a:extLst>
              <a:ext uri="{FF2B5EF4-FFF2-40B4-BE49-F238E27FC236}">
                <a16:creationId xmlns:a16="http://schemas.microsoft.com/office/drawing/2014/main" id="{A5847D1B-2C75-061B-1CE6-3DBF93308875}"/>
              </a:ext>
            </a:extLst>
          </p:cNvPr>
          <p:cNvSpPr txBox="1"/>
          <p:nvPr/>
        </p:nvSpPr>
        <p:spPr>
          <a:xfrm>
            <a:off x="382688" y="5439247"/>
            <a:ext cx="11513843" cy="1200329"/>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Thriving Hispanic ministry </a:t>
            </a:r>
            <a:r>
              <a:rPr lang="en-US" sz="36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at Bethel in Menasha, Wisconsin</a:t>
            </a:r>
          </a:p>
        </p:txBody>
      </p:sp>
    </p:spTree>
    <p:extLst>
      <p:ext uri="{BB962C8B-B14F-4D97-AF65-F5344CB8AC3E}">
        <p14:creationId xmlns:p14="http://schemas.microsoft.com/office/powerpoint/2010/main" val="42263480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imeline&#10;&#10;Description automatically generated">
            <a:extLst>
              <a:ext uri="{FF2B5EF4-FFF2-40B4-BE49-F238E27FC236}">
                <a16:creationId xmlns:a16="http://schemas.microsoft.com/office/drawing/2014/main" id="{E5332BBA-C05E-7BCB-70AF-382F0EEF1E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4987" y="244947"/>
            <a:ext cx="11986908" cy="4210963"/>
          </a:xfrm>
          <a:prstGeom prst="rect">
            <a:avLst/>
          </a:prstGeom>
        </p:spPr>
      </p:pic>
    </p:spTree>
    <p:extLst>
      <p:ext uri="{BB962C8B-B14F-4D97-AF65-F5344CB8AC3E}">
        <p14:creationId xmlns:p14="http://schemas.microsoft.com/office/powerpoint/2010/main" val="34649448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group of children&#10;&#10;Description automatically generated with medium confidence">
            <a:extLst>
              <a:ext uri="{FF2B5EF4-FFF2-40B4-BE49-F238E27FC236}">
                <a16:creationId xmlns:a16="http://schemas.microsoft.com/office/drawing/2014/main" id="{55E9A2B7-FCAA-FE2F-CBEC-EDC8570F567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248401" cy="6858000"/>
          </a:xfrm>
          <a:prstGeom prst="rect">
            <a:avLst/>
          </a:prstGeom>
        </p:spPr>
      </p:pic>
      <p:pic>
        <p:nvPicPr>
          <p:cNvPr id="4" name="Picture 3" descr="A group of men in white robes and red scarves&#10;&#10;Description automatically generated">
            <a:extLst>
              <a:ext uri="{FF2B5EF4-FFF2-40B4-BE49-F238E27FC236}">
                <a16:creationId xmlns:a16="http://schemas.microsoft.com/office/drawing/2014/main" id="{B0B03BE8-1FFA-7CD9-EF8E-4B40779DDB8B}"/>
              </a:ext>
            </a:extLst>
          </p:cNvPr>
          <p:cNvPicPr>
            <a:picLocks noChangeAspect="1"/>
          </p:cNvPicPr>
          <p:nvPr/>
        </p:nvPicPr>
        <p:blipFill rotWithShape="1">
          <a:blip r:embed="rId4"/>
          <a:srcRect l="19616" r="14297"/>
          <a:stretch/>
        </p:blipFill>
        <p:spPr>
          <a:xfrm>
            <a:off x="6176471" y="1"/>
            <a:ext cx="6042913" cy="6858000"/>
          </a:xfrm>
          <a:prstGeom prst="rect">
            <a:avLst/>
          </a:prstGeom>
        </p:spPr>
      </p:pic>
      <p:pic>
        <p:nvPicPr>
          <p:cNvPr id="8" name="Picture 7" descr="blackopacity30.png">
            <a:extLst>
              <a:ext uri="{FF2B5EF4-FFF2-40B4-BE49-F238E27FC236}">
                <a16:creationId xmlns:a16="http://schemas.microsoft.com/office/drawing/2014/main" id="{8AD54643-44D2-A351-4D9A-6BBA5D1B06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
            <a:ext cx="12210256" cy="1318460"/>
          </a:xfrm>
          <a:prstGeom prst="rect">
            <a:avLst/>
          </a:prstGeom>
        </p:spPr>
      </p:pic>
      <p:sp>
        <p:nvSpPr>
          <p:cNvPr id="6" name="Arrow: Right 5">
            <a:extLst>
              <a:ext uri="{FF2B5EF4-FFF2-40B4-BE49-F238E27FC236}">
                <a16:creationId xmlns:a16="http://schemas.microsoft.com/office/drawing/2014/main" id="{1C7C85AD-B1B7-B142-5DD3-4B123208C331}"/>
              </a:ext>
            </a:extLst>
          </p:cNvPr>
          <p:cNvSpPr/>
          <p:nvPr/>
        </p:nvSpPr>
        <p:spPr>
          <a:xfrm>
            <a:off x="5257801" y="182981"/>
            <a:ext cx="1981200" cy="952500"/>
          </a:xfrm>
          <a:prstGeom prst="rightArrow">
            <a:avLst/>
          </a:prstGeom>
          <a:solidFill>
            <a:srgbClr val="FFD9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CBD2BCE-E8DC-AB1F-DE40-35CB311385B4}"/>
              </a:ext>
            </a:extLst>
          </p:cNvPr>
          <p:cNvSpPr txBox="1"/>
          <p:nvPr/>
        </p:nvSpPr>
        <p:spPr>
          <a:xfrm>
            <a:off x="1" y="366843"/>
            <a:ext cx="5239544"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rebuchet MS" panose="020B0703020202090204" pitchFamily="34" charset="0"/>
              </a:rPr>
              <a:t>Former Home Mission</a:t>
            </a:r>
          </a:p>
        </p:txBody>
      </p:sp>
      <p:sp>
        <p:nvSpPr>
          <p:cNvPr id="9" name="TextBox 8">
            <a:extLst>
              <a:ext uri="{FF2B5EF4-FFF2-40B4-BE49-F238E27FC236}">
                <a16:creationId xmlns:a16="http://schemas.microsoft.com/office/drawing/2014/main" id="{68E4428C-D97E-AEBF-E207-F7A16198F0C1}"/>
              </a:ext>
            </a:extLst>
          </p:cNvPr>
          <p:cNvSpPr txBox="1"/>
          <p:nvPr/>
        </p:nvSpPr>
        <p:spPr>
          <a:xfrm>
            <a:off x="7239002" y="404061"/>
            <a:ext cx="4952998"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rebuchet MS" panose="020B0703020202090204" pitchFamily="34" charset="0"/>
              </a:rPr>
              <a:t>New Start</a:t>
            </a:r>
          </a:p>
        </p:txBody>
      </p:sp>
    </p:spTree>
    <p:extLst>
      <p:ext uri="{BB962C8B-B14F-4D97-AF65-F5344CB8AC3E}">
        <p14:creationId xmlns:p14="http://schemas.microsoft.com/office/powerpoint/2010/main" val="39913962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posing for a photo&#10;&#10;Description automatically generated">
            <a:extLst>
              <a:ext uri="{FF2B5EF4-FFF2-40B4-BE49-F238E27FC236}">
                <a16:creationId xmlns:a16="http://schemas.microsoft.com/office/drawing/2014/main" id="{BB433755-580A-BAB9-EB4E-04913422D84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257" y="1"/>
            <a:ext cx="6400008" cy="6858000"/>
          </a:xfrm>
          <a:prstGeom prst="rect">
            <a:avLst/>
          </a:prstGeom>
        </p:spPr>
      </p:pic>
      <p:pic>
        <p:nvPicPr>
          <p:cNvPr id="4" name="Picture 3" descr="A group of people posing for a photo&#10;&#10;Description automatically generated">
            <a:extLst>
              <a:ext uri="{FF2B5EF4-FFF2-40B4-BE49-F238E27FC236}">
                <a16:creationId xmlns:a16="http://schemas.microsoft.com/office/drawing/2014/main" id="{E098CE9C-4679-CBC7-4EB0-8A80D0800F6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5999" y="1"/>
            <a:ext cx="6096000" cy="6858000"/>
          </a:xfrm>
          <a:prstGeom prst="rect">
            <a:avLst/>
          </a:prstGeom>
        </p:spPr>
      </p:pic>
      <p:pic>
        <p:nvPicPr>
          <p:cNvPr id="8" name="Picture 7" descr="blackopacity30.png">
            <a:extLst>
              <a:ext uri="{FF2B5EF4-FFF2-40B4-BE49-F238E27FC236}">
                <a16:creationId xmlns:a16="http://schemas.microsoft.com/office/drawing/2014/main" id="{8AD54643-44D2-A351-4D9A-6BBA5D1B06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
            <a:ext cx="12210256" cy="1318460"/>
          </a:xfrm>
          <a:prstGeom prst="rect">
            <a:avLst/>
          </a:prstGeom>
        </p:spPr>
      </p:pic>
      <p:sp>
        <p:nvSpPr>
          <p:cNvPr id="6" name="Arrow: Right 5">
            <a:extLst>
              <a:ext uri="{FF2B5EF4-FFF2-40B4-BE49-F238E27FC236}">
                <a16:creationId xmlns:a16="http://schemas.microsoft.com/office/drawing/2014/main" id="{1C7C85AD-B1B7-B142-5DD3-4B123208C331}"/>
              </a:ext>
            </a:extLst>
          </p:cNvPr>
          <p:cNvSpPr/>
          <p:nvPr/>
        </p:nvSpPr>
        <p:spPr>
          <a:xfrm>
            <a:off x="5257801" y="182981"/>
            <a:ext cx="1981200" cy="952500"/>
          </a:xfrm>
          <a:prstGeom prst="rightArrow">
            <a:avLst/>
          </a:prstGeom>
          <a:solidFill>
            <a:srgbClr val="FFD960"/>
          </a:solidFill>
          <a:ln>
            <a:solidFill>
              <a:srgbClr val="FFD9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CBD2BCE-E8DC-AB1F-DE40-35CB311385B4}"/>
              </a:ext>
            </a:extLst>
          </p:cNvPr>
          <p:cNvSpPr txBox="1"/>
          <p:nvPr/>
        </p:nvSpPr>
        <p:spPr>
          <a:xfrm>
            <a:off x="1" y="366843"/>
            <a:ext cx="5239544"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rebuchet MS" panose="020B0703020202090204" pitchFamily="34" charset="0"/>
              </a:rPr>
              <a:t>Former Home Mission</a:t>
            </a:r>
          </a:p>
        </p:txBody>
      </p:sp>
      <p:sp>
        <p:nvSpPr>
          <p:cNvPr id="9" name="TextBox 8">
            <a:extLst>
              <a:ext uri="{FF2B5EF4-FFF2-40B4-BE49-F238E27FC236}">
                <a16:creationId xmlns:a16="http://schemas.microsoft.com/office/drawing/2014/main" id="{68E4428C-D97E-AEBF-E207-F7A16198F0C1}"/>
              </a:ext>
            </a:extLst>
          </p:cNvPr>
          <p:cNvSpPr txBox="1"/>
          <p:nvPr/>
        </p:nvSpPr>
        <p:spPr>
          <a:xfrm>
            <a:off x="7239002" y="404061"/>
            <a:ext cx="4952998"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rebuchet MS" panose="020B0703020202090204" pitchFamily="34" charset="0"/>
              </a:rPr>
              <a:t>Second site</a:t>
            </a:r>
          </a:p>
        </p:txBody>
      </p:sp>
    </p:spTree>
    <p:extLst>
      <p:ext uri="{BB962C8B-B14F-4D97-AF65-F5344CB8AC3E}">
        <p14:creationId xmlns:p14="http://schemas.microsoft.com/office/powerpoint/2010/main" val="42722977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tanding at a podium with a group of people around him&#10;&#10;Description automatically generated with low confidence">
            <a:extLst>
              <a:ext uri="{FF2B5EF4-FFF2-40B4-BE49-F238E27FC236}">
                <a16:creationId xmlns:a16="http://schemas.microsoft.com/office/drawing/2014/main" id="{EE52E1B5-6595-F72D-5895-A7B093704DB1}"/>
              </a:ext>
            </a:extLst>
          </p:cNvPr>
          <p:cNvPicPr>
            <a:picLocks noChangeAspect="1"/>
          </p:cNvPicPr>
          <p:nvPr/>
        </p:nvPicPr>
        <p:blipFill rotWithShape="1">
          <a:blip r:embed="rId3"/>
          <a:srcRect t="18321" b="39491"/>
          <a:stretch/>
        </p:blipFill>
        <p:spPr>
          <a:xfrm>
            <a:off x="0" y="1"/>
            <a:ext cx="12192000" cy="6858000"/>
          </a:xfrm>
          <a:prstGeom prst="rect">
            <a:avLst/>
          </a:prstGeom>
        </p:spPr>
      </p:pic>
      <p:pic>
        <p:nvPicPr>
          <p:cNvPr id="4" name="Picture 3" descr="blackopacity30.png">
            <a:extLst>
              <a:ext uri="{FF2B5EF4-FFF2-40B4-BE49-F238E27FC236}">
                <a16:creationId xmlns:a16="http://schemas.microsoft.com/office/drawing/2014/main" id="{EEF2F5E6-1F88-4FA0-8F31-46043873C4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8" y="5173579"/>
            <a:ext cx="12210256" cy="1684421"/>
          </a:xfrm>
          <a:prstGeom prst="rect">
            <a:avLst/>
          </a:prstGeom>
        </p:spPr>
      </p:pic>
      <p:sp>
        <p:nvSpPr>
          <p:cNvPr id="6" name="Arrow: Right 5">
            <a:extLst>
              <a:ext uri="{FF2B5EF4-FFF2-40B4-BE49-F238E27FC236}">
                <a16:creationId xmlns:a16="http://schemas.microsoft.com/office/drawing/2014/main" id="{0DDD84A5-A97D-0E42-0916-1EF711CC4776}"/>
              </a:ext>
            </a:extLst>
          </p:cNvPr>
          <p:cNvSpPr/>
          <p:nvPr/>
        </p:nvSpPr>
        <p:spPr>
          <a:xfrm>
            <a:off x="5105400" y="5539539"/>
            <a:ext cx="1981200" cy="952500"/>
          </a:xfrm>
          <a:prstGeom prst="rightArrow">
            <a:avLst/>
          </a:prstGeom>
          <a:solidFill>
            <a:srgbClr val="FFD960"/>
          </a:solidFill>
          <a:ln>
            <a:solidFill>
              <a:srgbClr val="FFD9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947F029-C9E1-5318-CCFD-F8E737FEDF04}"/>
              </a:ext>
            </a:extLst>
          </p:cNvPr>
          <p:cNvSpPr txBox="1"/>
          <p:nvPr/>
        </p:nvSpPr>
        <p:spPr>
          <a:xfrm>
            <a:off x="0" y="5415624"/>
            <a:ext cx="5105400" cy="1200329"/>
          </a:xfrm>
          <a:prstGeom prst="rect">
            <a:avLst/>
          </a:prstGeom>
          <a:noFill/>
        </p:spPr>
        <p:txBody>
          <a:bodyPr wrap="square" rtlCol="0">
            <a:spAutoFit/>
          </a:bodyPr>
          <a:lstStyle/>
          <a:p>
            <a:pPr algn="ctr"/>
            <a:r>
              <a:rPr lang="en-US" sz="3600" dirty="0">
                <a:solidFill>
                  <a:schemeClr val="bg1"/>
                </a:solidFill>
                <a:latin typeface="Trebuchet MS" panose="020B0703020202090204" pitchFamily="34" charset="0"/>
              </a:rPr>
              <a:t>Self-Supporting Congregation</a:t>
            </a:r>
          </a:p>
        </p:txBody>
      </p:sp>
      <p:sp>
        <p:nvSpPr>
          <p:cNvPr id="7" name="TextBox 6">
            <a:extLst>
              <a:ext uri="{FF2B5EF4-FFF2-40B4-BE49-F238E27FC236}">
                <a16:creationId xmlns:a16="http://schemas.microsoft.com/office/drawing/2014/main" id="{9A29173F-A137-7AAC-D8C5-9AC63451924E}"/>
              </a:ext>
            </a:extLst>
          </p:cNvPr>
          <p:cNvSpPr txBox="1"/>
          <p:nvPr/>
        </p:nvSpPr>
        <p:spPr>
          <a:xfrm>
            <a:off x="7086600" y="5415624"/>
            <a:ext cx="5105400" cy="1200329"/>
          </a:xfrm>
          <a:prstGeom prst="rect">
            <a:avLst/>
          </a:prstGeom>
          <a:noFill/>
        </p:spPr>
        <p:txBody>
          <a:bodyPr wrap="square" rtlCol="0">
            <a:spAutoFit/>
          </a:bodyPr>
          <a:lstStyle/>
          <a:p>
            <a:pPr algn="ctr"/>
            <a:r>
              <a:rPr lang="en-US" sz="3600" dirty="0">
                <a:solidFill>
                  <a:schemeClr val="bg1"/>
                </a:solidFill>
                <a:latin typeface="Trebuchet MS" panose="020B0703020202090204" pitchFamily="34" charset="0"/>
              </a:rPr>
              <a:t>Enhancing </a:t>
            </a:r>
            <a:br>
              <a:rPr lang="en-US" sz="3600" dirty="0">
                <a:solidFill>
                  <a:schemeClr val="bg1"/>
                </a:solidFill>
                <a:latin typeface="Trebuchet MS" panose="020B0703020202090204" pitchFamily="34" charset="0"/>
              </a:rPr>
            </a:br>
            <a:r>
              <a:rPr lang="en-US" sz="3600" dirty="0">
                <a:solidFill>
                  <a:schemeClr val="bg1"/>
                </a:solidFill>
                <a:latin typeface="Trebuchet MS" panose="020B0703020202090204" pitchFamily="34" charset="0"/>
              </a:rPr>
              <a:t>a ministry</a:t>
            </a:r>
          </a:p>
        </p:txBody>
      </p:sp>
    </p:spTree>
    <p:extLst>
      <p:ext uri="{BB962C8B-B14F-4D97-AF65-F5344CB8AC3E}">
        <p14:creationId xmlns:p14="http://schemas.microsoft.com/office/powerpoint/2010/main" val="5353984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people sitting in a church&#10;&#10;Description automatically generated with medium confidence">
            <a:extLst>
              <a:ext uri="{FF2B5EF4-FFF2-40B4-BE49-F238E27FC236}">
                <a16:creationId xmlns:a16="http://schemas.microsoft.com/office/drawing/2014/main" id="{7C47092A-743A-3E20-6DF4-2727085052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19641" y="0"/>
            <a:ext cx="4272359" cy="6858000"/>
          </a:xfrm>
          <a:prstGeom prst="rect">
            <a:avLst/>
          </a:prstGeom>
        </p:spPr>
      </p:pic>
      <p:pic>
        <p:nvPicPr>
          <p:cNvPr id="10" name="Picture 9" descr="A picture containing indoor, wall, ceiling, furniture&#10;&#10;Description automatically generated">
            <a:extLst>
              <a:ext uri="{FF2B5EF4-FFF2-40B4-BE49-F238E27FC236}">
                <a16:creationId xmlns:a16="http://schemas.microsoft.com/office/drawing/2014/main" id="{93BD4363-8FAD-0037-E0CE-2AC18917D2E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94956" y="0"/>
            <a:ext cx="3824685" cy="6858000"/>
          </a:xfrm>
          <a:prstGeom prst="rect">
            <a:avLst/>
          </a:prstGeom>
        </p:spPr>
      </p:pic>
      <p:pic>
        <p:nvPicPr>
          <p:cNvPr id="8" name="Picture 7" descr="A sign in front of a building&#10;&#10;Description automatically generated with medium confidence">
            <a:extLst>
              <a:ext uri="{FF2B5EF4-FFF2-40B4-BE49-F238E27FC236}">
                <a16:creationId xmlns:a16="http://schemas.microsoft.com/office/drawing/2014/main" id="{6F0C2AA8-8CD1-6511-92A7-DAEC09BDCBD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28" y="0"/>
            <a:ext cx="4085828" cy="6858000"/>
          </a:xfrm>
          <a:prstGeom prst="rect">
            <a:avLst/>
          </a:prstGeom>
        </p:spPr>
      </p:pic>
      <p:pic>
        <p:nvPicPr>
          <p:cNvPr id="4" name="Picture 3" descr="blackopacity30.png">
            <a:extLst>
              <a:ext uri="{FF2B5EF4-FFF2-40B4-BE49-F238E27FC236}">
                <a16:creationId xmlns:a16="http://schemas.microsoft.com/office/drawing/2014/main" id="{EEF2F5E6-1F88-4FA0-8F31-46043873C47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28" y="5173579"/>
            <a:ext cx="12210256" cy="1684421"/>
          </a:xfrm>
          <a:prstGeom prst="rect">
            <a:avLst/>
          </a:prstGeom>
        </p:spPr>
      </p:pic>
      <p:sp>
        <p:nvSpPr>
          <p:cNvPr id="6" name="Arrow: Right 5">
            <a:extLst>
              <a:ext uri="{FF2B5EF4-FFF2-40B4-BE49-F238E27FC236}">
                <a16:creationId xmlns:a16="http://schemas.microsoft.com/office/drawing/2014/main" id="{0DDD84A5-A97D-0E42-0916-1EF711CC4776}"/>
              </a:ext>
            </a:extLst>
          </p:cNvPr>
          <p:cNvSpPr/>
          <p:nvPr/>
        </p:nvSpPr>
        <p:spPr>
          <a:xfrm>
            <a:off x="3829050" y="5653246"/>
            <a:ext cx="590252" cy="722487"/>
          </a:xfrm>
          <a:prstGeom prst="rightArrow">
            <a:avLst/>
          </a:prstGeom>
          <a:solidFill>
            <a:srgbClr val="FFD960"/>
          </a:solidFill>
          <a:ln>
            <a:solidFill>
              <a:srgbClr val="FFD9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947F029-C9E1-5318-CCFD-F8E737FEDF04}"/>
              </a:ext>
            </a:extLst>
          </p:cNvPr>
          <p:cNvSpPr txBox="1"/>
          <p:nvPr/>
        </p:nvSpPr>
        <p:spPr>
          <a:xfrm>
            <a:off x="15775" y="5229659"/>
            <a:ext cx="4076700" cy="1569660"/>
          </a:xfrm>
          <a:prstGeom prst="rect">
            <a:avLst/>
          </a:prstGeom>
          <a:noFill/>
        </p:spPr>
        <p:txBody>
          <a:bodyPr wrap="square" rtlCol="0">
            <a:spAutoFit/>
          </a:bodyPr>
          <a:lstStyle/>
          <a:p>
            <a:pPr algn="ctr"/>
            <a:r>
              <a:rPr lang="en-US" sz="3200" dirty="0">
                <a:solidFill>
                  <a:schemeClr val="bg1"/>
                </a:solidFill>
                <a:latin typeface="Trebuchet MS" panose="020B0703020202090204" pitchFamily="34" charset="0"/>
              </a:rPr>
              <a:t>Shepherd of the Mountains</a:t>
            </a:r>
            <a:br>
              <a:rPr lang="en-US" sz="3200" dirty="0">
                <a:solidFill>
                  <a:schemeClr val="bg1"/>
                </a:solidFill>
                <a:latin typeface="Trebuchet MS" panose="020B0703020202090204" pitchFamily="34" charset="0"/>
              </a:rPr>
            </a:br>
            <a:r>
              <a:rPr lang="en-US" sz="3200" dirty="0">
                <a:solidFill>
                  <a:schemeClr val="bg1"/>
                </a:solidFill>
                <a:latin typeface="Trebuchet MS" panose="020B0703020202090204" pitchFamily="34" charset="0"/>
              </a:rPr>
              <a:t>Reno, NV</a:t>
            </a:r>
          </a:p>
        </p:txBody>
      </p:sp>
      <p:sp>
        <p:nvSpPr>
          <p:cNvPr id="7" name="TextBox 6">
            <a:extLst>
              <a:ext uri="{FF2B5EF4-FFF2-40B4-BE49-F238E27FC236}">
                <a16:creationId xmlns:a16="http://schemas.microsoft.com/office/drawing/2014/main" id="{9A29173F-A137-7AAC-D8C5-9AC63451924E}"/>
              </a:ext>
            </a:extLst>
          </p:cNvPr>
          <p:cNvSpPr txBox="1"/>
          <p:nvPr/>
        </p:nvSpPr>
        <p:spPr>
          <a:xfrm>
            <a:off x="8134943" y="5475880"/>
            <a:ext cx="4070749" cy="1077218"/>
          </a:xfrm>
          <a:prstGeom prst="rect">
            <a:avLst/>
          </a:prstGeom>
          <a:noFill/>
        </p:spPr>
        <p:txBody>
          <a:bodyPr wrap="square" rtlCol="0">
            <a:spAutoFit/>
          </a:bodyPr>
          <a:lstStyle/>
          <a:p>
            <a:pPr algn="ctr"/>
            <a:r>
              <a:rPr lang="en-US" sz="3200" dirty="0">
                <a:solidFill>
                  <a:schemeClr val="bg1"/>
                </a:solidFill>
                <a:latin typeface="Trebuchet MS" panose="020B0703020202090204" pitchFamily="34" charset="0"/>
              </a:rPr>
              <a:t>Light of the Valleys</a:t>
            </a:r>
          </a:p>
          <a:p>
            <a:pPr algn="ctr"/>
            <a:r>
              <a:rPr lang="en-US" sz="3200" dirty="0">
                <a:solidFill>
                  <a:schemeClr val="bg1"/>
                </a:solidFill>
                <a:latin typeface="Trebuchet MS" panose="020B0703020202090204" pitchFamily="34" charset="0"/>
              </a:rPr>
              <a:t>Reno, NV</a:t>
            </a:r>
          </a:p>
        </p:txBody>
      </p:sp>
      <p:sp>
        <p:nvSpPr>
          <p:cNvPr id="14" name="TextBox 13">
            <a:extLst>
              <a:ext uri="{FF2B5EF4-FFF2-40B4-BE49-F238E27FC236}">
                <a16:creationId xmlns:a16="http://schemas.microsoft.com/office/drawing/2014/main" id="{5310BDBF-8B9A-D610-80DA-B63EAC159AA5}"/>
              </a:ext>
            </a:extLst>
          </p:cNvPr>
          <p:cNvSpPr txBox="1"/>
          <p:nvPr/>
        </p:nvSpPr>
        <p:spPr>
          <a:xfrm>
            <a:off x="4291507" y="5475880"/>
            <a:ext cx="3549850" cy="1077218"/>
          </a:xfrm>
          <a:prstGeom prst="rect">
            <a:avLst/>
          </a:prstGeom>
          <a:noFill/>
        </p:spPr>
        <p:txBody>
          <a:bodyPr wrap="square" rtlCol="0">
            <a:spAutoFit/>
          </a:bodyPr>
          <a:lstStyle/>
          <a:p>
            <a:pPr algn="ctr"/>
            <a:r>
              <a:rPr lang="en-US" sz="3200" dirty="0">
                <a:solidFill>
                  <a:schemeClr val="bg1"/>
                </a:solidFill>
                <a:latin typeface="Trebuchet MS" panose="020B0703020202090204" pitchFamily="34" charset="0"/>
              </a:rPr>
              <a:t>The Springs</a:t>
            </a:r>
            <a:br>
              <a:rPr lang="en-US" sz="3200" dirty="0">
                <a:solidFill>
                  <a:schemeClr val="bg1"/>
                </a:solidFill>
                <a:latin typeface="Trebuchet MS" panose="020B0703020202090204" pitchFamily="34" charset="0"/>
              </a:rPr>
            </a:br>
            <a:r>
              <a:rPr lang="en-US" sz="3200" dirty="0">
                <a:solidFill>
                  <a:schemeClr val="bg1"/>
                </a:solidFill>
                <a:latin typeface="Trebuchet MS" panose="020B0703020202090204" pitchFamily="34" charset="0"/>
              </a:rPr>
              <a:t>Sparks, NV</a:t>
            </a:r>
          </a:p>
        </p:txBody>
      </p:sp>
      <p:sp>
        <p:nvSpPr>
          <p:cNvPr id="11" name="Arrow: Right 10">
            <a:extLst>
              <a:ext uri="{FF2B5EF4-FFF2-40B4-BE49-F238E27FC236}">
                <a16:creationId xmlns:a16="http://schemas.microsoft.com/office/drawing/2014/main" id="{474959FA-6AC1-3AB6-8061-5279A66C9172}"/>
              </a:ext>
            </a:extLst>
          </p:cNvPr>
          <p:cNvSpPr/>
          <p:nvPr/>
        </p:nvSpPr>
        <p:spPr>
          <a:xfrm>
            <a:off x="7671922" y="5653246"/>
            <a:ext cx="590252" cy="722487"/>
          </a:xfrm>
          <a:prstGeom prst="rightArrow">
            <a:avLst/>
          </a:prstGeom>
          <a:solidFill>
            <a:srgbClr val="FFD960"/>
          </a:solidFill>
          <a:ln>
            <a:solidFill>
              <a:srgbClr val="FFD9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23260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DC0BBD6-1C74-4C42-96D5-DF34704B0C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5" y="428"/>
            <a:ext cx="12187429" cy="6857143"/>
          </a:xfrm>
          <a:prstGeom prst="rect">
            <a:avLst/>
          </a:prstGeom>
        </p:spPr>
      </p:pic>
    </p:spTree>
    <p:extLst>
      <p:ext uri="{BB962C8B-B14F-4D97-AF65-F5344CB8AC3E}">
        <p14:creationId xmlns:p14="http://schemas.microsoft.com/office/powerpoint/2010/main" val="40626630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6E0A84-4A85-631B-CD55-C83B3072F4FB}"/>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rot="494149">
            <a:off x="7507062" y="-8850"/>
            <a:ext cx="4381043" cy="4381043"/>
          </a:xfrm>
          <a:prstGeom prst="rect">
            <a:avLst/>
          </a:prstGeom>
        </p:spPr>
      </p:pic>
      <p:sp>
        <p:nvSpPr>
          <p:cNvPr id="2" name="TextBox 1">
            <a:extLst>
              <a:ext uri="{FF2B5EF4-FFF2-40B4-BE49-F238E27FC236}">
                <a16:creationId xmlns:a16="http://schemas.microsoft.com/office/drawing/2014/main" id="{60A12FB7-DFA9-CB98-2408-B30E50187D04}"/>
              </a:ext>
            </a:extLst>
          </p:cNvPr>
          <p:cNvSpPr txBox="1"/>
          <p:nvPr/>
        </p:nvSpPr>
        <p:spPr>
          <a:xfrm>
            <a:off x="923731" y="1891858"/>
            <a:ext cx="10437845" cy="4154984"/>
          </a:xfrm>
          <a:prstGeom prst="rect">
            <a:avLst/>
          </a:prstGeom>
          <a:noFill/>
        </p:spPr>
        <p:txBody>
          <a:bodyPr wrap="square" rtlCol="0">
            <a:spAutoFit/>
          </a:bodyPr>
          <a:lstStyle/>
          <a:p>
            <a:r>
              <a:rPr lang="en-US" sz="2400" dirty="0">
                <a:solidFill>
                  <a:schemeClr val="bg1"/>
                </a:solidFill>
                <a:latin typeface="Trebuchet MS" panose="020B0703020202090204" pitchFamily="34" charset="0"/>
              </a:rPr>
              <a:t>Lord, you know that countless souls are still searching for the peace that transcends all understanding. You have commissioned us to find the lost and have equipped us with your Word and Sacraments and your faithful promises. You assure us that you are able to do immeasurably more than all we ask or imagine. Confident of these truths, we humbly and boldly ask for your rich blessing upon the 100 missions in 10 years initiative. Bless our current missionaries and the fields that they serve. Provide ample manpower, money, and ministry resources. Grant wisdom, strength, perseverance, and joy to all involved in this effort. In all we do, move us to see and do our part in spreading the gospel so that more may know your saving peace, all to your glory. Amen.</a:t>
            </a:r>
          </a:p>
        </p:txBody>
      </p:sp>
      <p:grpSp>
        <p:nvGrpSpPr>
          <p:cNvPr id="7" name="Group 6">
            <a:extLst>
              <a:ext uri="{FF2B5EF4-FFF2-40B4-BE49-F238E27FC236}">
                <a16:creationId xmlns:a16="http://schemas.microsoft.com/office/drawing/2014/main" id="{AF8330D9-7713-B188-0D99-D701B5A8FA4F}"/>
              </a:ext>
            </a:extLst>
          </p:cNvPr>
          <p:cNvGrpSpPr/>
          <p:nvPr/>
        </p:nvGrpSpPr>
        <p:grpSpPr>
          <a:xfrm>
            <a:off x="2232349" y="445308"/>
            <a:ext cx="7727302" cy="1052614"/>
            <a:chOff x="-1" y="248340"/>
            <a:chExt cx="12191999" cy="1052614"/>
          </a:xfrm>
        </p:grpSpPr>
        <p:sp>
          <p:nvSpPr>
            <p:cNvPr id="5" name="Arrow: Pentagon 4">
              <a:extLst>
                <a:ext uri="{FF2B5EF4-FFF2-40B4-BE49-F238E27FC236}">
                  <a16:creationId xmlns:a16="http://schemas.microsoft.com/office/drawing/2014/main" id="{71FD96F2-EB22-9798-6C85-4C998E66F01D}"/>
                </a:ext>
              </a:extLst>
            </p:cNvPr>
            <p:cNvSpPr/>
            <p:nvPr/>
          </p:nvSpPr>
          <p:spPr>
            <a:xfrm>
              <a:off x="1564103" y="248340"/>
              <a:ext cx="10627895" cy="1052614"/>
            </a:xfrm>
            <a:prstGeom prst="homePlat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Arrow: Pentagon 5">
              <a:extLst>
                <a:ext uri="{FF2B5EF4-FFF2-40B4-BE49-F238E27FC236}">
                  <a16:creationId xmlns:a16="http://schemas.microsoft.com/office/drawing/2014/main" id="{2D744502-9A11-CBF7-F6BF-EAF67366DE0B}"/>
                </a:ext>
              </a:extLst>
            </p:cNvPr>
            <p:cNvSpPr/>
            <p:nvPr/>
          </p:nvSpPr>
          <p:spPr>
            <a:xfrm rot="10800000">
              <a:off x="-1" y="248340"/>
              <a:ext cx="1564105" cy="1052614"/>
            </a:xfrm>
            <a:prstGeom prst="homePlat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3" name="TextBox 2">
            <a:extLst>
              <a:ext uri="{FF2B5EF4-FFF2-40B4-BE49-F238E27FC236}">
                <a16:creationId xmlns:a16="http://schemas.microsoft.com/office/drawing/2014/main" id="{A9E206C1-99D0-2E7D-9D5A-1BCEB435B241}"/>
              </a:ext>
            </a:extLst>
          </p:cNvPr>
          <p:cNvSpPr txBox="1"/>
          <p:nvPr/>
        </p:nvSpPr>
        <p:spPr>
          <a:xfrm>
            <a:off x="877077" y="325284"/>
            <a:ext cx="10437845" cy="1292662"/>
          </a:xfrm>
          <a:prstGeom prst="rect">
            <a:avLst/>
          </a:prstGeom>
          <a:noFill/>
        </p:spPr>
        <p:txBody>
          <a:bodyPr wrap="square" rtlCol="0">
            <a:spAutoFit/>
          </a:bodyPr>
          <a:lstStyle/>
          <a:p>
            <a:pPr algn="ctr"/>
            <a:r>
              <a:rPr lang="en-US" sz="7800" b="1" dirty="0">
                <a:solidFill>
                  <a:srgbClr val="FFBE48"/>
                </a:solidFill>
                <a:latin typeface="Arial" panose="020B0604020202020204" pitchFamily="34" charset="0"/>
                <a:cs typeface="Arial" panose="020B0604020202020204" pitchFamily="34" charset="0"/>
              </a:rPr>
              <a:t>PRAY!</a:t>
            </a:r>
          </a:p>
        </p:txBody>
      </p:sp>
    </p:spTree>
    <p:extLst>
      <p:ext uri="{BB962C8B-B14F-4D97-AF65-F5344CB8AC3E}">
        <p14:creationId xmlns:p14="http://schemas.microsoft.com/office/powerpoint/2010/main" val="32938572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48A5D8-CE07-FBD0-3800-F97FFBFE1AAA}"/>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rot="494149">
            <a:off x="7507062" y="-8850"/>
            <a:ext cx="4381043" cy="4381043"/>
          </a:xfrm>
          <a:prstGeom prst="rect">
            <a:avLst/>
          </a:prstGeom>
        </p:spPr>
      </p:pic>
      <p:grpSp>
        <p:nvGrpSpPr>
          <p:cNvPr id="7" name="Group 6">
            <a:extLst>
              <a:ext uri="{FF2B5EF4-FFF2-40B4-BE49-F238E27FC236}">
                <a16:creationId xmlns:a16="http://schemas.microsoft.com/office/drawing/2014/main" id="{D6E30969-80F4-CADD-6A4C-4AFD96FFF119}"/>
              </a:ext>
            </a:extLst>
          </p:cNvPr>
          <p:cNvGrpSpPr/>
          <p:nvPr/>
        </p:nvGrpSpPr>
        <p:grpSpPr>
          <a:xfrm>
            <a:off x="648475" y="658794"/>
            <a:ext cx="10895045" cy="1052614"/>
            <a:chOff x="-2" y="971615"/>
            <a:chExt cx="12192000" cy="1052614"/>
          </a:xfrm>
        </p:grpSpPr>
        <p:sp>
          <p:nvSpPr>
            <p:cNvPr id="6" name="Arrow: Pentagon 5">
              <a:extLst>
                <a:ext uri="{FF2B5EF4-FFF2-40B4-BE49-F238E27FC236}">
                  <a16:creationId xmlns:a16="http://schemas.microsoft.com/office/drawing/2014/main" id="{7C3F7FF9-3E58-8AE4-683C-2F635FC4EC30}"/>
                </a:ext>
              </a:extLst>
            </p:cNvPr>
            <p:cNvSpPr/>
            <p:nvPr/>
          </p:nvSpPr>
          <p:spPr>
            <a:xfrm rot="10800000">
              <a:off x="-2" y="971615"/>
              <a:ext cx="1564105" cy="1052614"/>
            </a:xfrm>
            <a:prstGeom prst="homePlat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Arrow: Pentagon 4">
              <a:extLst>
                <a:ext uri="{FF2B5EF4-FFF2-40B4-BE49-F238E27FC236}">
                  <a16:creationId xmlns:a16="http://schemas.microsoft.com/office/drawing/2014/main" id="{F055B259-FBAD-702C-88C3-4FA76B286B5F}"/>
                </a:ext>
              </a:extLst>
            </p:cNvPr>
            <p:cNvSpPr/>
            <p:nvPr/>
          </p:nvSpPr>
          <p:spPr>
            <a:xfrm>
              <a:off x="1564103" y="971615"/>
              <a:ext cx="10627895" cy="1052614"/>
            </a:xfrm>
            <a:prstGeom prst="homePlat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3" name="TextBox 2">
            <a:extLst>
              <a:ext uri="{FF2B5EF4-FFF2-40B4-BE49-F238E27FC236}">
                <a16:creationId xmlns:a16="http://schemas.microsoft.com/office/drawing/2014/main" id="{A9E206C1-99D0-2E7D-9D5A-1BCEB435B241}"/>
              </a:ext>
            </a:extLst>
          </p:cNvPr>
          <p:cNvSpPr txBox="1"/>
          <p:nvPr/>
        </p:nvSpPr>
        <p:spPr>
          <a:xfrm>
            <a:off x="1089346" y="538770"/>
            <a:ext cx="10013304" cy="1292662"/>
          </a:xfrm>
          <a:prstGeom prst="rect">
            <a:avLst/>
          </a:prstGeom>
          <a:noFill/>
        </p:spPr>
        <p:txBody>
          <a:bodyPr wrap="square" rtlCol="0">
            <a:spAutoFit/>
          </a:bodyPr>
          <a:lstStyle/>
          <a:p>
            <a:pPr algn="ctr"/>
            <a:r>
              <a:rPr lang="en-US" sz="7800" b="1" dirty="0">
                <a:solidFill>
                  <a:srgbClr val="0094FF"/>
                </a:solidFill>
                <a:latin typeface="Arial" panose="020B0604020202020204" pitchFamily="34" charset="0"/>
                <a:cs typeface="Arial" panose="020B0604020202020204" pitchFamily="34" charset="0"/>
              </a:rPr>
              <a:t>GET INVOLVED!</a:t>
            </a:r>
          </a:p>
        </p:txBody>
      </p:sp>
      <p:sp>
        <p:nvSpPr>
          <p:cNvPr id="8" name="TextBox 7">
            <a:extLst>
              <a:ext uri="{FF2B5EF4-FFF2-40B4-BE49-F238E27FC236}">
                <a16:creationId xmlns:a16="http://schemas.microsoft.com/office/drawing/2014/main" id="{7D11E8B3-484D-B240-3AF2-36B6C5051066}"/>
              </a:ext>
            </a:extLst>
          </p:cNvPr>
          <p:cNvSpPr txBox="1"/>
          <p:nvPr/>
        </p:nvSpPr>
        <p:spPr>
          <a:xfrm>
            <a:off x="1089347" y="2052685"/>
            <a:ext cx="10013303" cy="3354765"/>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US" sz="2600" dirty="0">
                <a:solidFill>
                  <a:schemeClr val="bg1"/>
                </a:solidFill>
                <a:latin typeface="Trebuchet MS" panose="020B0703020202090204" pitchFamily="34" charset="0"/>
              </a:rPr>
              <a:t>Talk with your pastor and/or district mission board to see what you or your congregation might do to get involved in this </a:t>
            </a:r>
            <a:r>
              <a:rPr lang="en-US" sz="2600" dirty="0" err="1">
                <a:solidFill>
                  <a:schemeClr val="bg1"/>
                </a:solidFill>
                <a:latin typeface="Trebuchet MS" panose="020B0703020202090204" pitchFamily="34" charset="0"/>
              </a:rPr>
              <a:t>synodwide</a:t>
            </a:r>
            <a:r>
              <a:rPr lang="en-US" sz="2600" dirty="0">
                <a:solidFill>
                  <a:schemeClr val="bg1"/>
                </a:solidFill>
                <a:latin typeface="Trebuchet MS" panose="020B0703020202090204" pitchFamily="34" charset="0"/>
              </a:rPr>
              <a:t> church planting effort.</a:t>
            </a:r>
          </a:p>
          <a:p>
            <a:pPr marL="285750" indent="-285750">
              <a:spcAft>
                <a:spcPts val="1800"/>
              </a:spcAft>
              <a:buFont typeface="Arial" panose="020B0604020202020204" pitchFamily="34" charset="0"/>
              <a:buChar char="•"/>
            </a:pPr>
            <a:r>
              <a:rPr lang="en-US" sz="2600" dirty="0">
                <a:solidFill>
                  <a:schemeClr val="bg1"/>
                </a:solidFill>
                <a:latin typeface="Trebuchet MS" panose="020B0703020202090204" pitchFamily="34" charset="0"/>
              </a:rPr>
              <a:t>Encourage young men and women in your church to consider full-time ministry</a:t>
            </a:r>
          </a:p>
          <a:p>
            <a:pPr marL="285750" indent="-285750">
              <a:spcAft>
                <a:spcPts val="1800"/>
              </a:spcAft>
              <a:buFont typeface="Arial" panose="020B0604020202020204" pitchFamily="34" charset="0"/>
              <a:buChar char="•"/>
            </a:pPr>
            <a:r>
              <a:rPr lang="en-US" sz="2600" dirty="0">
                <a:solidFill>
                  <a:schemeClr val="bg1"/>
                </a:solidFill>
                <a:latin typeface="Trebuchet MS" panose="020B0703020202090204" pitchFamily="34" charset="0"/>
              </a:rPr>
              <a:t>Ask you pastor to keep our synod’s work in your congregational prayers and provide updates on a regular basis. </a:t>
            </a:r>
          </a:p>
        </p:txBody>
      </p:sp>
      <p:sp>
        <p:nvSpPr>
          <p:cNvPr id="9" name="TextBox 8">
            <a:extLst>
              <a:ext uri="{FF2B5EF4-FFF2-40B4-BE49-F238E27FC236}">
                <a16:creationId xmlns:a16="http://schemas.microsoft.com/office/drawing/2014/main" id="{3F8EC531-C848-FB8D-E3E0-9F5CDE90B4BE}"/>
              </a:ext>
            </a:extLst>
          </p:cNvPr>
          <p:cNvSpPr txBox="1"/>
          <p:nvPr/>
        </p:nvSpPr>
        <p:spPr>
          <a:xfrm>
            <a:off x="0" y="5664413"/>
            <a:ext cx="12192000" cy="584775"/>
          </a:xfrm>
          <a:prstGeom prst="rect">
            <a:avLst/>
          </a:prstGeom>
          <a:noFill/>
        </p:spPr>
        <p:txBody>
          <a:bodyPr wrap="square" rtlCol="0">
            <a:spAutoFit/>
          </a:bodyPr>
          <a:lstStyle/>
          <a:p>
            <a:pPr algn="ctr"/>
            <a:r>
              <a:rPr lang="en-US" sz="3200" dirty="0">
                <a:solidFill>
                  <a:srgbClr val="FFD960"/>
                </a:solidFill>
                <a:latin typeface="Trebuchet MS" panose="020B0703020202090204" pitchFamily="34" charset="0"/>
              </a:rPr>
              <a:t>Learn more at </a:t>
            </a:r>
            <a:r>
              <a:rPr lang="en-US" sz="3200" b="1" dirty="0">
                <a:solidFill>
                  <a:srgbClr val="FFD960"/>
                </a:solidFill>
                <a:latin typeface="Trebuchet MS" panose="020B0703020202090204" pitchFamily="34" charset="0"/>
              </a:rPr>
              <a:t>wels100in10.net/getinvolved.</a:t>
            </a:r>
          </a:p>
        </p:txBody>
      </p:sp>
    </p:spTree>
    <p:extLst>
      <p:ext uri="{BB962C8B-B14F-4D97-AF65-F5344CB8AC3E}">
        <p14:creationId xmlns:p14="http://schemas.microsoft.com/office/powerpoint/2010/main" val="22559927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F781131A-E71E-4949-81D6-67B8F640A8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Tree>
    <p:extLst>
      <p:ext uri="{BB962C8B-B14F-4D97-AF65-F5344CB8AC3E}">
        <p14:creationId xmlns:p14="http://schemas.microsoft.com/office/powerpoint/2010/main" val="3073252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45F10F-62A6-6435-08D5-5BB963FAA204}"/>
              </a:ext>
            </a:extLst>
          </p:cNvPr>
          <p:cNvSpPr>
            <a:spLocks noGrp="1"/>
          </p:cNvSpPr>
          <p:nvPr>
            <p:ph type="title"/>
          </p:nvPr>
        </p:nvSpPr>
        <p:spPr>
          <a:xfrm>
            <a:off x="575442" y="140893"/>
            <a:ext cx="10515600" cy="1325563"/>
          </a:xfrm>
        </p:spPr>
        <p:txBody>
          <a:bodyPr/>
          <a:lstStyle/>
          <a:p>
            <a:r>
              <a:rPr lang="en-US" b="1" dirty="0">
                <a:latin typeface="Trebuchet MS" panose="020B0703020202090204" pitchFamily="34" charset="0"/>
              </a:rPr>
              <a:t>Home Missions Task Force</a:t>
            </a:r>
            <a:endParaRPr lang="en-US" dirty="0"/>
          </a:p>
        </p:txBody>
      </p:sp>
      <p:sp>
        <p:nvSpPr>
          <p:cNvPr id="5" name="Content Placeholder 4">
            <a:extLst>
              <a:ext uri="{FF2B5EF4-FFF2-40B4-BE49-F238E27FC236}">
                <a16:creationId xmlns:a16="http://schemas.microsoft.com/office/drawing/2014/main" id="{A868B4CB-ED62-4318-9B66-EA2FD0C875D8}"/>
              </a:ext>
            </a:extLst>
          </p:cNvPr>
          <p:cNvSpPr>
            <a:spLocks noGrp="1"/>
          </p:cNvSpPr>
          <p:nvPr>
            <p:ph idx="1"/>
          </p:nvPr>
        </p:nvSpPr>
        <p:spPr>
          <a:xfrm>
            <a:off x="7598979" y="1582409"/>
            <a:ext cx="4593022" cy="3199798"/>
          </a:xfrm>
        </p:spPr>
        <p:txBody>
          <a:bodyPr>
            <a:normAutofit lnSpcReduction="10000"/>
          </a:bodyPr>
          <a:lstStyle/>
          <a:p>
            <a:pPr marL="514350" indent="-514350">
              <a:buFont typeface="+mj-lt"/>
              <a:buAutoNum type="arabicPeriod"/>
            </a:pPr>
            <a:r>
              <a:rPr lang="en-US" sz="3200" dirty="0"/>
              <a:t>Missionaries</a:t>
            </a:r>
          </a:p>
          <a:p>
            <a:pPr marL="514350" indent="-514350">
              <a:buFont typeface="+mj-lt"/>
              <a:buAutoNum type="arabicPeriod"/>
            </a:pPr>
            <a:r>
              <a:rPr lang="en-US" sz="3200" dirty="0"/>
              <a:t>Money</a:t>
            </a:r>
          </a:p>
          <a:p>
            <a:pPr marL="514350" indent="-514350">
              <a:spcAft>
                <a:spcPts val="1200"/>
              </a:spcAft>
              <a:buFont typeface="+mj-lt"/>
              <a:buAutoNum type="arabicPeriod"/>
            </a:pPr>
            <a:r>
              <a:rPr lang="en-US" sz="3200" dirty="0"/>
              <a:t>Internal Operations </a:t>
            </a:r>
            <a:br>
              <a:rPr lang="en-US" sz="3200" dirty="0"/>
            </a:br>
            <a:r>
              <a:rPr lang="en-US" sz="3200" dirty="0"/>
              <a:t>and Resources</a:t>
            </a:r>
          </a:p>
          <a:p>
            <a:pPr marL="0" indent="0" algn="ctr">
              <a:buNone/>
            </a:pPr>
            <a:r>
              <a:rPr lang="en-US" sz="3200" dirty="0">
                <a:solidFill>
                  <a:srgbClr val="005EB8"/>
                </a:solidFill>
              </a:rPr>
              <a:t>The report included </a:t>
            </a:r>
            <a:br>
              <a:rPr lang="en-US" sz="3200" dirty="0">
                <a:solidFill>
                  <a:srgbClr val="005EB8"/>
                </a:solidFill>
              </a:rPr>
            </a:br>
            <a:r>
              <a:rPr lang="en-US" sz="3200" dirty="0">
                <a:solidFill>
                  <a:srgbClr val="005EB8"/>
                </a:solidFill>
              </a:rPr>
              <a:t>55 recommendations</a:t>
            </a:r>
          </a:p>
        </p:txBody>
      </p:sp>
      <p:pic>
        <p:nvPicPr>
          <p:cNvPr id="6" name="Picture 5" descr="A group of men posing for a photo&#10;&#10;Description automatically generated">
            <a:extLst>
              <a:ext uri="{FF2B5EF4-FFF2-40B4-BE49-F238E27FC236}">
                <a16:creationId xmlns:a16="http://schemas.microsoft.com/office/drawing/2014/main" id="{5A2BF072-6DD5-5A09-72D2-0EB05DE437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2131" y="1582409"/>
            <a:ext cx="6771796" cy="38091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Logo&#10;&#10;Description automatically generated with medium confidence">
            <a:extLst>
              <a:ext uri="{FF2B5EF4-FFF2-40B4-BE49-F238E27FC236}">
                <a16:creationId xmlns:a16="http://schemas.microsoft.com/office/drawing/2014/main" id="{D067C3E0-DBF6-A440-DFD1-A11A8C1120F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6231"/>
          <a:stretch/>
        </p:blipFill>
        <p:spPr>
          <a:xfrm>
            <a:off x="0" y="4363057"/>
            <a:ext cx="2209948" cy="2056973"/>
          </a:xfrm>
          <a:prstGeom prst="rect">
            <a:avLst/>
          </a:prstGeom>
        </p:spPr>
      </p:pic>
    </p:spTree>
    <p:extLst>
      <p:ext uri="{BB962C8B-B14F-4D97-AF65-F5344CB8AC3E}">
        <p14:creationId xmlns:p14="http://schemas.microsoft.com/office/powerpoint/2010/main" val="34677872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person standing next to a car with boxes in the trunk&#10;&#10;Description automatically generated">
            <a:extLst>
              <a:ext uri="{FF2B5EF4-FFF2-40B4-BE49-F238E27FC236}">
                <a16:creationId xmlns:a16="http://schemas.microsoft.com/office/drawing/2014/main" id="{2F2442EF-4EC5-768E-6EB6-09BACE6EA9CF}"/>
              </a:ext>
            </a:extLst>
          </p:cNvPr>
          <p:cNvPicPr>
            <a:picLocks noChangeAspect="1"/>
          </p:cNvPicPr>
          <p:nvPr/>
        </p:nvPicPr>
        <p:blipFill>
          <a:blip r:embed="rId3"/>
          <a:srcRect l="14152" r="39558"/>
          <a:stretch/>
        </p:blipFill>
        <p:spPr>
          <a:xfrm>
            <a:off x="-1" y="0"/>
            <a:ext cx="4769225" cy="6858000"/>
          </a:xfrm>
          <a:prstGeom prst="rect">
            <a:avLst/>
          </a:prstGeom>
        </p:spPr>
      </p:pic>
      <p:pic>
        <p:nvPicPr>
          <p:cNvPr id="5" name="Picture 4" descr="A group of women holding paper bags&#10;&#10;Description automatically generated">
            <a:extLst>
              <a:ext uri="{FF2B5EF4-FFF2-40B4-BE49-F238E27FC236}">
                <a16:creationId xmlns:a16="http://schemas.microsoft.com/office/drawing/2014/main" id="{2A1B71DC-B223-EB60-D8DF-3B5AA7AA032E}"/>
              </a:ext>
            </a:extLst>
          </p:cNvPr>
          <p:cNvPicPr>
            <a:picLocks noChangeAspect="1"/>
          </p:cNvPicPr>
          <p:nvPr/>
        </p:nvPicPr>
        <p:blipFill>
          <a:blip r:embed="rId4"/>
          <a:srcRect l="8890" r="18944"/>
          <a:stretch/>
        </p:blipFill>
        <p:spPr>
          <a:xfrm>
            <a:off x="4769224" y="0"/>
            <a:ext cx="7422776" cy="6858000"/>
          </a:xfrm>
          <a:prstGeom prst="rect">
            <a:avLst/>
          </a:prstGeom>
        </p:spPr>
      </p:pic>
      <p:pic>
        <p:nvPicPr>
          <p:cNvPr id="6" name="Picture 5" descr="blackopacity30.png">
            <a:extLst>
              <a:ext uri="{FF2B5EF4-FFF2-40B4-BE49-F238E27FC236}">
                <a16:creationId xmlns:a16="http://schemas.microsoft.com/office/drawing/2014/main" id="{60A2DD4C-5F84-F67F-DA3C-77920B729EB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7" name="TextBox 6">
            <a:extLst>
              <a:ext uri="{FF2B5EF4-FFF2-40B4-BE49-F238E27FC236}">
                <a16:creationId xmlns:a16="http://schemas.microsoft.com/office/drawing/2014/main" id="{7E956532-AFD6-90A1-0E3F-F065585A82C8}"/>
              </a:ext>
            </a:extLst>
          </p:cNvPr>
          <p:cNvSpPr txBox="1"/>
          <p:nvPr/>
        </p:nvSpPr>
        <p:spPr>
          <a:xfrm>
            <a:off x="247649" y="5562511"/>
            <a:ext cx="11696700" cy="1200329"/>
          </a:xfrm>
          <a:prstGeom prst="rect">
            <a:avLst/>
          </a:prstGeom>
          <a:noFill/>
        </p:spPr>
        <p:txBody>
          <a:bodyPr wrap="square" rtlCol="0">
            <a:spAutoFit/>
          </a:bodyPr>
          <a:lstStyle/>
          <a:p>
            <a:r>
              <a:rPr lang="en-US" sz="3600" dirty="0">
                <a:solidFill>
                  <a:schemeClr val="bg1"/>
                </a:solidFill>
              </a:rPr>
              <a:t>Mission Journeys opportunities at home mission congregations (Pictured: Trip to Bentonville, Ark.)</a:t>
            </a:r>
            <a:endParaRPr lang="en-US" sz="3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112800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circles with text&#10;&#10;Description automatically generated">
            <a:extLst>
              <a:ext uri="{FF2B5EF4-FFF2-40B4-BE49-F238E27FC236}">
                <a16:creationId xmlns:a16="http://schemas.microsoft.com/office/drawing/2014/main" id="{D4D9EC07-B632-75FD-460F-407670C25A6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914568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oster with a truck and text&#10;&#10;AI-generated content may be incorrect.">
            <a:extLst>
              <a:ext uri="{FF2B5EF4-FFF2-40B4-BE49-F238E27FC236}">
                <a16:creationId xmlns:a16="http://schemas.microsoft.com/office/drawing/2014/main" id="{03D9D246-309C-BE4D-1EC5-40D7CE2B7A8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652566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laying instruments&#10;&#10;AI-generated content may be incorrect.">
            <a:extLst>
              <a:ext uri="{FF2B5EF4-FFF2-40B4-BE49-F238E27FC236}">
                <a16:creationId xmlns:a16="http://schemas.microsoft.com/office/drawing/2014/main" id="{BDC855D7-8EAD-2671-56E1-36D1AA936D17}"/>
              </a:ext>
            </a:extLst>
          </p:cNvPr>
          <p:cNvPicPr>
            <a:picLocks noChangeAspect="1"/>
          </p:cNvPicPr>
          <p:nvPr/>
        </p:nvPicPr>
        <p:blipFill>
          <a:blip r:embed="rId3"/>
          <a:srcRect t="31236"/>
          <a:stretch/>
        </p:blipFill>
        <p:spPr>
          <a:xfrm>
            <a:off x="478578" y="796636"/>
            <a:ext cx="5764610" cy="52647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EF68BA94-1AC4-E942-2C53-F1E557B681F3}"/>
              </a:ext>
            </a:extLst>
          </p:cNvPr>
          <p:cNvSpPr txBox="1"/>
          <p:nvPr/>
        </p:nvSpPr>
        <p:spPr>
          <a:xfrm>
            <a:off x="6483929" y="3999260"/>
            <a:ext cx="5229493" cy="2062103"/>
          </a:xfrm>
          <a:prstGeom prst="rect">
            <a:avLst/>
          </a:prstGeom>
          <a:noFill/>
        </p:spPr>
        <p:txBody>
          <a:bodyPr wrap="square" rtlCol="0">
            <a:spAutoFit/>
          </a:bodyPr>
          <a:lstStyle/>
          <a:p>
            <a:pPr algn="ctr"/>
            <a:r>
              <a:rPr lang="en-US" sz="3200" dirty="0">
                <a:solidFill>
                  <a:schemeClr val="bg1"/>
                </a:solidFill>
              </a:rPr>
              <a:t>Support</a:t>
            </a:r>
            <a:br>
              <a:rPr lang="en-US" sz="3200" dirty="0">
                <a:solidFill>
                  <a:schemeClr val="bg1"/>
                </a:solidFill>
              </a:rPr>
            </a:br>
            <a:r>
              <a:rPr lang="en-US" sz="3200" b="1" dirty="0">
                <a:solidFill>
                  <a:schemeClr val="bg1"/>
                </a:solidFill>
                <a:effectLst>
                  <a:outerShdw blurRad="38100" dist="38100" dir="2700000" algn="tl">
                    <a:srgbClr val="000000">
                      <a:alpha val="43137"/>
                    </a:srgbClr>
                  </a:outerShdw>
                </a:effectLst>
              </a:rPr>
              <a:t>musical assistance grants </a:t>
            </a:r>
            <a:r>
              <a:rPr lang="en-US" sz="3200" dirty="0">
                <a:solidFill>
                  <a:schemeClr val="bg1"/>
                </a:solidFill>
              </a:rPr>
              <a:t>as part of the </a:t>
            </a:r>
            <a:br>
              <a:rPr lang="en-US" sz="3200" dirty="0">
                <a:solidFill>
                  <a:schemeClr val="bg1"/>
                </a:solidFill>
              </a:rPr>
            </a:br>
            <a:r>
              <a:rPr lang="en-US" sz="3200" dirty="0">
                <a:solidFill>
                  <a:schemeClr val="bg1"/>
                </a:solidFill>
              </a:rPr>
              <a:t>Taste of Missions offering</a:t>
            </a:r>
          </a:p>
        </p:txBody>
      </p:sp>
      <p:pic>
        <p:nvPicPr>
          <p:cNvPr id="16" name="Picture 15" descr="A black and white logo&#10;&#10;AI-generated content may be incorrect.">
            <a:extLst>
              <a:ext uri="{FF2B5EF4-FFF2-40B4-BE49-F238E27FC236}">
                <a16:creationId xmlns:a16="http://schemas.microsoft.com/office/drawing/2014/main" id="{2BDB7D01-FCC9-B673-CFC1-571C7447F471}"/>
              </a:ext>
            </a:extLst>
          </p:cNvPr>
          <p:cNvPicPr>
            <a:picLocks noChangeAspect="1"/>
          </p:cNvPicPr>
          <p:nvPr/>
        </p:nvPicPr>
        <p:blipFill>
          <a:blip r:embed="rId4"/>
          <a:stretch>
            <a:fillRect/>
          </a:stretch>
        </p:blipFill>
        <p:spPr>
          <a:xfrm>
            <a:off x="6903118" y="548634"/>
            <a:ext cx="4810304" cy="2642870"/>
          </a:xfrm>
          <a:prstGeom prst="rect">
            <a:avLst/>
          </a:prstGeom>
        </p:spPr>
      </p:pic>
    </p:spTree>
    <p:extLst>
      <p:ext uri="{BB962C8B-B14F-4D97-AF65-F5344CB8AC3E}">
        <p14:creationId xmlns:p14="http://schemas.microsoft.com/office/powerpoint/2010/main" val="20201292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tanding in a room with flags&#10;&#10;Description automatically generated with low confidence">
            <a:extLst>
              <a:ext uri="{FF2B5EF4-FFF2-40B4-BE49-F238E27FC236}">
                <a16:creationId xmlns:a16="http://schemas.microsoft.com/office/drawing/2014/main" id="{8846FD74-09FF-5C49-622C-8A4D835D3EAE}"/>
              </a:ext>
            </a:extLst>
          </p:cNvPr>
          <p:cNvPicPr>
            <a:picLocks noChangeAspect="1"/>
          </p:cNvPicPr>
          <p:nvPr/>
        </p:nvPicPr>
        <p:blipFill rotWithShape="1">
          <a:blip r:embed="rId3"/>
          <a:srcRect t="15605"/>
          <a:stretch/>
        </p:blipFill>
        <p:spPr>
          <a:xfrm>
            <a:off x="0" y="0"/>
            <a:ext cx="12192000" cy="6858000"/>
          </a:xfrm>
          <a:prstGeom prst="rect">
            <a:avLst/>
          </a:prstGeom>
        </p:spPr>
      </p:pic>
      <p:pic>
        <p:nvPicPr>
          <p:cNvPr id="3" name="Picture 2" descr="Text, company name&#10;&#10;Description automatically generated">
            <a:extLst>
              <a:ext uri="{FF2B5EF4-FFF2-40B4-BE49-F238E27FC236}">
                <a16:creationId xmlns:a16="http://schemas.microsoft.com/office/drawing/2014/main" id="{059F6DA2-C579-2EE6-75FC-407E6B7D83E0}"/>
              </a:ext>
            </a:extLst>
          </p:cNvPr>
          <p:cNvPicPr>
            <a:picLocks noChangeAspect="1"/>
          </p:cNvPicPr>
          <p:nvPr/>
        </p:nvPicPr>
        <p:blipFill>
          <a:blip r:embed="rId4"/>
          <a:stretch>
            <a:fillRect/>
          </a:stretch>
        </p:blipFill>
        <p:spPr>
          <a:xfrm>
            <a:off x="312822" y="3800714"/>
            <a:ext cx="5582652" cy="27818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blackopacity30.png">
            <a:extLst>
              <a:ext uri="{FF2B5EF4-FFF2-40B4-BE49-F238E27FC236}">
                <a16:creationId xmlns:a16="http://schemas.microsoft.com/office/drawing/2014/main" id="{44E48A0E-55BC-9064-2D08-A83FC073DBF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6000" y="4817934"/>
            <a:ext cx="5676897" cy="1764643"/>
          </a:xfrm>
          <a:prstGeom prst="rect">
            <a:avLst/>
          </a:prstGeom>
        </p:spPr>
      </p:pic>
      <p:sp>
        <p:nvSpPr>
          <p:cNvPr id="9" name="TextBox 8">
            <a:extLst>
              <a:ext uri="{FF2B5EF4-FFF2-40B4-BE49-F238E27FC236}">
                <a16:creationId xmlns:a16="http://schemas.microsoft.com/office/drawing/2014/main" id="{51A7CFD1-9FBC-2D15-AF73-8D6773544A3C}"/>
              </a:ext>
            </a:extLst>
          </p:cNvPr>
          <p:cNvSpPr txBox="1"/>
          <p:nvPr/>
        </p:nvSpPr>
        <p:spPr>
          <a:xfrm>
            <a:off x="6285496" y="5038535"/>
            <a:ext cx="5297904" cy="1323439"/>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rPr>
              <a:t>A valuable partner of WELS Missions</a:t>
            </a:r>
          </a:p>
        </p:txBody>
      </p:sp>
    </p:spTree>
    <p:extLst>
      <p:ext uri="{BB962C8B-B14F-4D97-AF65-F5344CB8AC3E}">
        <p14:creationId xmlns:p14="http://schemas.microsoft.com/office/powerpoint/2010/main" val="19352969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B44148-A986-319B-52F7-0250EC10C01B}"/>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rot="494149">
            <a:off x="7507062" y="-8850"/>
            <a:ext cx="4381043" cy="4381043"/>
          </a:xfrm>
          <a:prstGeom prst="rect">
            <a:avLst/>
          </a:prstGeom>
        </p:spPr>
      </p:pic>
      <p:grpSp>
        <p:nvGrpSpPr>
          <p:cNvPr id="3" name="Group 2">
            <a:extLst>
              <a:ext uri="{FF2B5EF4-FFF2-40B4-BE49-F238E27FC236}">
                <a16:creationId xmlns:a16="http://schemas.microsoft.com/office/drawing/2014/main" id="{9540BCB0-CB58-9E74-A38A-242F564BC9EE}"/>
              </a:ext>
            </a:extLst>
          </p:cNvPr>
          <p:cNvGrpSpPr/>
          <p:nvPr/>
        </p:nvGrpSpPr>
        <p:grpSpPr>
          <a:xfrm>
            <a:off x="0" y="784976"/>
            <a:ext cx="12192000" cy="1052614"/>
            <a:chOff x="-2" y="971615"/>
            <a:chExt cx="12192000" cy="1052614"/>
          </a:xfrm>
        </p:grpSpPr>
        <p:sp>
          <p:nvSpPr>
            <p:cNvPr id="4" name="Arrow: Pentagon 3">
              <a:extLst>
                <a:ext uri="{FF2B5EF4-FFF2-40B4-BE49-F238E27FC236}">
                  <a16:creationId xmlns:a16="http://schemas.microsoft.com/office/drawing/2014/main" id="{0AA7512A-8CB5-0EB6-7B38-42F05F8CEC8C}"/>
                </a:ext>
              </a:extLst>
            </p:cNvPr>
            <p:cNvSpPr/>
            <p:nvPr/>
          </p:nvSpPr>
          <p:spPr>
            <a:xfrm rot="10800000">
              <a:off x="-2" y="971615"/>
              <a:ext cx="1564105" cy="1052614"/>
            </a:xfrm>
            <a:prstGeom prst="homePlat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Arrow: Pentagon 4">
              <a:extLst>
                <a:ext uri="{FF2B5EF4-FFF2-40B4-BE49-F238E27FC236}">
                  <a16:creationId xmlns:a16="http://schemas.microsoft.com/office/drawing/2014/main" id="{5AE7536F-ACF8-7A10-E503-600F56E7E8A7}"/>
                </a:ext>
              </a:extLst>
            </p:cNvPr>
            <p:cNvSpPr/>
            <p:nvPr/>
          </p:nvSpPr>
          <p:spPr>
            <a:xfrm>
              <a:off x="1564103" y="971615"/>
              <a:ext cx="10627895" cy="1052614"/>
            </a:xfrm>
            <a:prstGeom prst="homePlat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6" name="TextBox 5">
            <a:extLst>
              <a:ext uri="{FF2B5EF4-FFF2-40B4-BE49-F238E27FC236}">
                <a16:creationId xmlns:a16="http://schemas.microsoft.com/office/drawing/2014/main" id="{67855873-BF0D-F707-41AA-09C3DD65FEE3}"/>
              </a:ext>
            </a:extLst>
          </p:cNvPr>
          <p:cNvSpPr txBox="1"/>
          <p:nvPr/>
        </p:nvSpPr>
        <p:spPr>
          <a:xfrm>
            <a:off x="0" y="664952"/>
            <a:ext cx="12192000" cy="1292662"/>
          </a:xfrm>
          <a:prstGeom prst="rect">
            <a:avLst/>
          </a:prstGeom>
          <a:noFill/>
        </p:spPr>
        <p:txBody>
          <a:bodyPr wrap="square" rtlCol="0">
            <a:spAutoFit/>
          </a:bodyPr>
          <a:lstStyle/>
          <a:p>
            <a:pPr algn="ctr"/>
            <a:r>
              <a:rPr lang="en-US" sz="7800" b="1" dirty="0">
                <a:solidFill>
                  <a:srgbClr val="B42651"/>
                </a:solidFill>
                <a:latin typeface="Arial" panose="020B0604020202020204" pitchFamily="34" charset="0"/>
                <a:cs typeface="Arial" panose="020B0604020202020204" pitchFamily="34" charset="0"/>
              </a:rPr>
              <a:t>GIVE GENEROUSLY!</a:t>
            </a:r>
          </a:p>
        </p:txBody>
      </p:sp>
      <p:pic>
        <p:nvPicPr>
          <p:cNvPr id="8" name="Picture 7" descr="A picture containing text, person, screenshot&#10;&#10;Description automatically generated">
            <a:extLst>
              <a:ext uri="{FF2B5EF4-FFF2-40B4-BE49-F238E27FC236}">
                <a16:creationId xmlns:a16="http://schemas.microsoft.com/office/drawing/2014/main" id="{65110EBB-2467-D3C7-00BC-21811EDF02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05" y="0"/>
            <a:ext cx="12190195" cy="6859016"/>
          </a:xfrm>
          <a:prstGeom prst="rect">
            <a:avLst/>
          </a:prstGeom>
        </p:spPr>
      </p:pic>
    </p:spTree>
    <p:extLst>
      <p:ext uri="{BB962C8B-B14F-4D97-AF65-F5344CB8AC3E}">
        <p14:creationId xmlns:p14="http://schemas.microsoft.com/office/powerpoint/2010/main" val="30065043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048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looking at a sign&#10;&#10;Description automatically generated">
            <a:extLst>
              <a:ext uri="{FF2B5EF4-FFF2-40B4-BE49-F238E27FC236}">
                <a16:creationId xmlns:a16="http://schemas.microsoft.com/office/drawing/2014/main" id="{385A3603-6278-5760-AC7E-0151275DDBEB}"/>
              </a:ext>
            </a:extLst>
          </p:cNvPr>
          <p:cNvPicPr>
            <a:picLocks noChangeAspect="1"/>
          </p:cNvPicPr>
          <p:nvPr/>
        </p:nvPicPr>
        <p:blipFill>
          <a:blip r:embed="rId3"/>
          <a:stretch>
            <a:fillRect/>
          </a:stretch>
        </p:blipFill>
        <p:spPr>
          <a:xfrm>
            <a:off x="2386037" y="1661374"/>
            <a:ext cx="7419925" cy="47663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BB7B4BD7-335D-B366-6288-12D33777E5AD}"/>
              </a:ext>
            </a:extLst>
          </p:cNvPr>
          <p:cNvSpPr txBox="1"/>
          <p:nvPr/>
        </p:nvSpPr>
        <p:spPr>
          <a:xfrm>
            <a:off x="-103030" y="385231"/>
            <a:ext cx="12295030" cy="923330"/>
          </a:xfrm>
          <a:prstGeom prst="rect">
            <a:avLst/>
          </a:prstGeom>
          <a:noFill/>
        </p:spPr>
        <p:txBody>
          <a:bodyPr wrap="square">
            <a:spAutoFit/>
          </a:bodyPr>
          <a:lstStyle/>
          <a:p>
            <a:pPr algn="ctr"/>
            <a:r>
              <a:rPr kumimoji="0" lang="en-US" sz="5400" b="1" i="0" u="none" strike="noStrike" kern="1200" cap="none" spc="0" normalizeH="0" baseline="0" noProof="0">
                <a:ln>
                  <a:noFill/>
                </a:ln>
                <a:solidFill>
                  <a:prstClr val="white"/>
                </a:solidFill>
                <a:effectLst/>
                <a:uLnTx/>
                <a:uFillTx/>
                <a:latin typeface="Trebuchet MS" panose="020B0703020202090204" pitchFamily="34" charset="0"/>
                <a:ea typeface="+mj-ea"/>
                <a:cs typeface="+mj-cs"/>
              </a:rPr>
              <a:t>One soul at a time </a:t>
            </a:r>
            <a:endParaRPr lang="en-US" sz="1400"/>
          </a:p>
        </p:txBody>
      </p:sp>
    </p:spTree>
    <p:extLst>
      <p:ext uri="{BB962C8B-B14F-4D97-AF65-F5344CB8AC3E}">
        <p14:creationId xmlns:p14="http://schemas.microsoft.com/office/powerpoint/2010/main" val="22404317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3626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B46FB6-6DBB-4E81-BF26-C45ADB679438}"/>
              </a:ext>
            </a:extLst>
          </p:cNvPr>
          <p:cNvSpPr>
            <a:spLocks noGrp="1"/>
          </p:cNvSpPr>
          <p:nvPr>
            <p:ph type="title"/>
          </p:nvPr>
        </p:nvSpPr>
        <p:spPr>
          <a:xfrm>
            <a:off x="606973" y="418278"/>
            <a:ext cx="6393873" cy="1325563"/>
          </a:xfrm>
        </p:spPr>
        <p:txBody>
          <a:bodyPr>
            <a:normAutofit fontScale="90000"/>
          </a:bodyPr>
          <a:lstStyle/>
          <a:p>
            <a:r>
              <a:rPr lang="en-US" sz="3800" i="1" dirty="0">
                <a:effectLst/>
                <a:latin typeface="Trebuchet MS" panose="020B0703020202090204" pitchFamily="34" charset="0"/>
                <a:cs typeface="Arial" panose="020B0604020202020204" pitchFamily="34" charset="0"/>
              </a:rPr>
              <a:t>We don’t have enough pastors for our current churches, </a:t>
            </a:r>
            <a:r>
              <a:rPr lang="en-US" sz="3800" b="1" i="1" dirty="0">
                <a:solidFill>
                  <a:srgbClr val="005EB8"/>
                </a:solidFill>
                <a:effectLst/>
                <a:latin typeface="Trebuchet MS" panose="020B0703020202090204" pitchFamily="34" charset="0"/>
                <a:cs typeface="Arial" panose="020B0604020202020204" pitchFamily="34" charset="0"/>
              </a:rPr>
              <a:t>why should we start more? </a:t>
            </a:r>
            <a:endParaRPr lang="en-US" sz="3800" b="1" i="1" dirty="0">
              <a:solidFill>
                <a:srgbClr val="005EB8"/>
              </a:solidFill>
              <a:latin typeface="Trebuchet MS" panose="020B070302020209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17223BE2-A5B0-47CA-B85F-54B085166B96}"/>
              </a:ext>
            </a:extLst>
          </p:cNvPr>
          <p:cNvSpPr>
            <a:spLocks noGrp="1"/>
          </p:cNvSpPr>
          <p:nvPr>
            <p:ph idx="1"/>
          </p:nvPr>
        </p:nvSpPr>
        <p:spPr>
          <a:xfrm>
            <a:off x="778005" y="2216727"/>
            <a:ext cx="6670964" cy="3960236"/>
          </a:xfrm>
        </p:spPr>
        <p:txBody>
          <a:bodyPr>
            <a:noAutofit/>
          </a:bodyPr>
          <a:lstStyle/>
          <a:p>
            <a:pPr>
              <a:lnSpc>
                <a:spcPct val="100000"/>
              </a:lnSpc>
              <a:spcBef>
                <a:spcPts val="0"/>
              </a:spcBef>
              <a:spcAft>
                <a:spcPts val="2400"/>
              </a:spcAft>
            </a:pPr>
            <a:r>
              <a:rPr lang="en-US" sz="2700" dirty="0">
                <a:latin typeface="Trebuchet MS" panose="020B0703020202090204" pitchFamily="34" charset="0"/>
                <a:cs typeface="Arial" panose="020B0604020202020204" pitchFamily="34" charset="0"/>
              </a:rPr>
              <a:t>Martin Luther College and Wisconsin Lutheran Seminary classes are the </a:t>
            </a:r>
            <a:r>
              <a:rPr lang="en-US" sz="2700" b="1" dirty="0">
                <a:solidFill>
                  <a:srgbClr val="005EB8"/>
                </a:solidFill>
                <a:latin typeface="Trebuchet MS" panose="020B0703020202090204" pitchFamily="34" charset="0"/>
                <a:cs typeface="Arial" panose="020B0604020202020204" pitchFamily="34" charset="0"/>
              </a:rPr>
              <a:t>largest we’ve seen in awhile</a:t>
            </a:r>
            <a:r>
              <a:rPr lang="en-US" sz="2700" dirty="0">
                <a:solidFill>
                  <a:srgbClr val="005EB8"/>
                </a:solidFill>
                <a:latin typeface="Trebuchet MS" panose="020B0703020202090204" pitchFamily="34" charset="0"/>
                <a:cs typeface="Arial" panose="020B0604020202020204" pitchFamily="34" charset="0"/>
              </a:rPr>
              <a:t>.</a:t>
            </a:r>
          </a:p>
          <a:p>
            <a:pPr>
              <a:lnSpc>
                <a:spcPct val="100000"/>
              </a:lnSpc>
              <a:spcBef>
                <a:spcPts val="0"/>
              </a:spcBef>
              <a:spcAft>
                <a:spcPts val="2400"/>
              </a:spcAft>
            </a:pPr>
            <a:r>
              <a:rPr lang="en-US" sz="2700" dirty="0">
                <a:latin typeface="Trebuchet MS" panose="020B0703020202090204" pitchFamily="34" charset="0"/>
                <a:cs typeface="Arial" panose="020B0604020202020204" pitchFamily="34" charset="0"/>
              </a:rPr>
              <a:t>We pray 100 in 10 helps with </a:t>
            </a:r>
            <a:r>
              <a:rPr lang="en-US" sz="2700" b="1" dirty="0">
                <a:solidFill>
                  <a:srgbClr val="005EB8"/>
                </a:solidFill>
                <a:latin typeface="Trebuchet MS" panose="020B0703020202090204" pitchFamily="34" charset="0"/>
                <a:cs typeface="Arial" panose="020B0604020202020204" pitchFamily="34" charset="0"/>
              </a:rPr>
              <a:t>recruitment</a:t>
            </a:r>
            <a:r>
              <a:rPr lang="en-US" sz="2700" dirty="0">
                <a:solidFill>
                  <a:srgbClr val="005EB8"/>
                </a:solidFill>
                <a:latin typeface="Trebuchet MS" panose="020B0703020202090204" pitchFamily="34" charset="0"/>
                <a:cs typeface="Arial" panose="020B0604020202020204" pitchFamily="34" charset="0"/>
              </a:rPr>
              <a:t>. </a:t>
            </a:r>
          </a:p>
          <a:p>
            <a:pPr>
              <a:lnSpc>
                <a:spcPct val="100000"/>
              </a:lnSpc>
              <a:spcBef>
                <a:spcPts val="0"/>
              </a:spcBef>
              <a:spcAft>
                <a:spcPts val="2400"/>
              </a:spcAft>
            </a:pPr>
            <a:r>
              <a:rPr lang="en-US" sz="2700" dirty="0">
                <a:latin typeface="Trebuchet MS" panose="020B0703020202090204" pitchFamily="34" charset="0"/>
                <a:cs typeface="Arial" panose="020B0604020202020204" pitchFamily="34" charset="0"/>
              </a:rPr>
              <a:t>30 different churches are considering merging or closing their doors. As churches merge/close, </a:t>
            </a:r>
            <a:r>
              <a:rPr lang="en-US" sz="2700" b="1" dirty="0">
                <a:solidFill>
                  <a:srgbClr val="005EB8"/>
                </a:solidFill>
                <a:latin typeface="Trebuchet MS" panose="020B0703020202090204" pitchFamily="34" charset="0"/>
                <a:cs typeface="Arial" panose="020B0604020202020204" pitchFamily="34" charset="0"/>
              </a:rPr>
              <a:t>vacancies will also decline</a:t>
            </a:r>
            <a:r>
              <a:rPr lang="en-US" sz="2700" dirty="0">
                <a:solidFill>
                  <a:srgbClr val="005EB8"/>
                </a:solidFill>
                <a:latin typeface="Trebuchet MS" panose="020B0703020202090204" pitchFamily="34" charset="0"/>
                <a:cs typeface="Arial" panose="020B0604020202020204" pitchFamily="34" charset="0"/>
              </a:rPr>
              <a:t>. </a:t>
            </a:r>
            <a:endParaRPr lang="en-US" sz="2700" dirty="0">
              <a:solidFill>
                <a:srgbClr val="005EB8"/>
              </a:solidFill>
              <a:latin typeface="Trebuchet MS" panose="020B0703020202090204" pitchFamily="34" charset="0"/>
            </a:endParaRPr>
          </a:p>
        </p:txBody>
      </p:sp>
      <p:pic>
        <p:nvPicPr>
          <p:cNvPr id="4" name="Picture 3" descr="A person standing in front of a group of children&#10;&#10;Description automatically generated with medium confidence">
            <a:extLst>
              <a:ext uri="{FF2B5EF4-FFF2-40B4-BE49-F238E27FC236}">
                <a16:creationId xmlns:a16="http://schemas.microsoft.com/office/drawing/2014/main" id="{89E27E15-64B1-4D45-ADDD-7918C94902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97091" y="-152400"/>
            <a:ext cx="6171970" cy="7162800"/>
          </a:xfrm>
          <a:prstGeom prst="rect">
            <a:avLst/>
          </a:prstGeom>
          <a:solidFill>
            <a:srgbClr val="FFFFFF">
              <a:shade val="85000"/>
            </a:srgbClr>
          </a:solidFill>
          <a:ln w="88900" cap="sq">
            <a:noFill/>
            <a:miter lim="800000"/>
          </a:ln>
          <a:effectLst/>
        </p:spPr>
      </p:pic>
      <p:pic>
        <p:nvPicPr>
          <p:cNvPr id="6" name="Picture 5" descr="Logo&#10;&#10;Description automatically generated with medium confidence">
            <a:extLst>
              <a:ext uri="{FF2B5EF4-FFF2-40B4-BE49-F238E27FC236}">
                <a16:creationId xmlns:a16="http://schemas.microsoft.com/office/drawing/2014/main" id="{998E48DD-7524-B8D7-93C6-2D376CC3B8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09164" y="4119990"/>
            <a:ext cx="2995744" cy="2056973"/>
          </a:xfrm>
          <a:prstGeom prst="rect">
            <a:avLst/>
          </a:prstGeom>
        </p:spPr>
      </p:pic>
    </p:spTree>
    <p:extLst>
      <p:ext uri="{BB962C8B-B14F-4D97-AF65-F5344CB8AC3E}">
        <p14:creationId xmlns:p14="http://schemas.microsoft.com/office/powerpoint/2010/main" val="3843771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0A7E0-910A-42FA-839E-403BFD93C710}"/>
              </a:ext>
            </a:extLst>
          </p:cNvPr>
          <p:cNvSpPr>
            <a:spLocks noGrp="1"/>
          </p:cNvSpPr>
          <p:nvPr>
            <p:ph type="title"/>
          </p:nvPr>
        </p:nvSpPr>
        <p:spPr>
          <a:xfrm>
            <a:off x="722586" y="341969"/>
            <a:ext cx="10515600" cy="1325563"/>
          </a:xfrm>
        </p:spPr>
        <p:txBody>
          <a:bodyPr>
            <a:normAutofit fontScale="90000"/>
          </a:bodyPr>
          <a:lstStyle/>
          <a:p>
            <a:r>
              <a:rPr lang="en-US" sz="4800" i="1" dirty="0">
                <a:latin typeface="Trebuchet MS" panose="020B0703020202090204" pitchFamily="34" charset="0"/>
                <a:cs typeface="Arial" panose="020B0604020202020204" pitchFamily="34" charset="0"/>
              </a:rPr>
              <a:t>How are we going to fund this </a:t>
            </a:r>
            <a:br>
              <a:rPr lang="en-US" sz="4800" i="1" dirty="0">
                <a:latin typeface="Trebuchet MS" panose="020B0703020202090204" pitchFamily="34" charset="0"/>
                <a:cs typeface="Arial" panose="020B0604020202020204" pitchFamily="34" charset="0"/>
              </a:rPr>
            </a:br>
            <a:r>
              <a:rPr lang="en-US" sz="4800" i="1" dirty="0">
                <a:latin typeface="Trebuchet MS" panose="020B0703020202090204" pitchFamily="34" charset="0"/>
                <a:cs typeface="Arial" panose="020B0604020202020204" pitchFamily="34" charset="0"/>
              </a:rPr>
              <a:t>ambitious initiative? </a:t>
            </a:r>
          </a:p>
        </p:txBody>
      </p:sp>
      <p:sp>
        <p:nvSpPr>
          <p:cNvPr id="3" name="Content Placeholder 2">
            <a:extLst>
              <a:ext uri="{FF2B5EF4-FFF2-40B4-BE49-F238E27FC236}">
                <a16:creationId xmlns:a16="http://schemas.microsoft.com/office/drawing/2014/main" id="{FFCF6A55-14D1-30C4-CEC9-9CA033C07BF8}"/>
              </a:ext>
            </a:extLst>
          </p:cNvPr>
          <p:cNvSpPr>
            <a:spLocks noGrp="1"/>
          </p:cNvSpPr>
          <p:nvPr>
            <p:ph idx="1"/>
          </p:nvPr>
        </p:nvSpPr>
        <p:spPr>
          <a:xfrm>
            <a:off x="722586" y="2056467"/>
            <a:ext cx="10515600" cy="4351338"/>
          </a:xfrm>
        </p:spPr>
        <p:txBody>
          <a:bodyPr>
            <a:normAutofit/>
          </a:bodyPr>
          <a:lstStyle/>
          <a:p>
            <a:pPr>
              <a:spcAft>
                <a:spcPts val="1200"/>
              </a:spcAft>
            </a:pPr>
            <a:r>
              <a:rPr lang="en-US" dirty="0">
                <a:latin typeface="Trebuchet MS" panose="020B0703020202090204" pitchFamily="34" charset="0"/>
                <a:cs typeface="Arial" panose="020B0604020202020204" pitchFamily="34" charset="0"/>
              </a:rPr>
              <a:t>Prior to 2023, Home Missions</a:t>
            </a:r>
            <a:r>
              <a:rPr lang="en-US" b="1" dirty="0">
                <a:solidFill>
                  <a:srgbClr val="005EB8"/>
                </a:solidFill>
                <a:latin typeface="Trebuchet MS" panose="020B0703020202090204" pitchFamily="34" charset="0"/>
                <a:cs typeface="Arial" panose="020B0604020202020204" pitchFamily="34" charset="0"/>
              </a:rPr>
              <a:t> funded about six new home missions per year. </a:t>
            </a:r>
            <a:r>
              <a:rPr lang="en-US" dirty="0">
                <a:latin typeface="Trebuchet MS" panose="020B0703020202090204" pitchFamily="34" charset="0"/>
                <a:cs typeface="Arial" panose="020B0604020202020204" pitchFamily="34" charset="0"/>
              </a:rPr>
              <a:t>We would be looking to increase that number to around 10 new missions per year.</a:t>
            </a:r>
          </a:p>
          <a:p>
            <a:r>
              <a:rPr lang="en-US" dirty="0">
                <a:latin typeface="Trebuchet MS" panose="020B0703020202090204" pitchFamily="34" charset="0"/>
                <a:cs typeface="Arial" panose="020B0604020202020204" pitchFamily="34" charset="0"/>
              </a:rPr>
              <a:t>Additional funds: </a:t>
            </a:r>
          </a:p>
          <a:p>
            <a:pPr marL="914400" lvl="1" indent="-457200">
              <a:defRPr/>
            </a:pPr>
            <a:r>
              <a:rPr lang="en-US" sz="2800" dirty="0">
                <a:latin typeface="Trebuchet MS" panose="020B0703020202090204" pitchFamily="34" charset="0"/>
                <a:cs typeface="Arial" panose="020B0604020202020204" pitchFamily="34" charset="0"/>
              </a:rPr>
              <a:t>Increased Congregation Mission Offerings (CMO) allocation</a:t>
            </a:r>
          </a:p>
          <a:p>
            <a:pPr marL="914400" lvl="1" indent="-457200">
              <a:defRPr/>
            </a:pPr>
            <a:r>
              <a:rPr lang="en-US" sz="2800" dirty="0">
                <a:latin typeface="Trebuchet MS" panose="020B0703020202090204" pitchFamily="34" charset="0"/>
                <a:cs typeface="Arial" panose="020B0604020202020204" pitchFamily="34" charset="0"/>
              </a:rPr>
              <a:t>Synod reserves </a:t>
            </a:r>
          </a:p>
          <a:p>
            <a:pPr marL="914400" lvl="1" indent="-457200">
              <a:defRPr/>
            </a:pPr>
            <a:r>
              <a:rPr lang="en-US" sz="2800" dirty="0">
                <a:latin typeface="Trebuchet MS" panose="020B0703020202090204" pitchFamily="34" charset="0"/>
                <a:cs typeface="Arial" panose="020B0604020202020204" pitchFamily="34" charset="0"/>
              </a:rPr>
              <a:t>Proceeds from closing WELS churches</a:t>
            </a:r>
          </a:p>
          <a:p>
            <a:pPr marL="914400" lvl="1" indent="-457200">
              <a:defRPr/>
            </a:pPr>
            <a:r>
              <a:rPr lang="en-US" sz="2800" dirty="0">
                <a:latin typeface="Trebuchet MS" panose="020B0703020202090204" pitchFamily="34" charset="0"/>
                <a:cs typeface="Arial" panose="020B0604020202020204" pitchFamily="34" charset="0"/>
              </a:rPr>
              <a:t>Generous gifts from WELS members</a:t>
            </a:r>
            <a:endParaRPr lang="en-US" sz="3000" dirty="0">
              <a:latin typeface="Trebuchet MS" panose="020B0703020202090204" pitchFamily="34" charset="0"/>
            </a:endParaRPr>
          </a:p>
        </p:txBody>
      </p:sp>
      <p:pic>
        <p:nvPicPr>
          <p:cNvPr id="4" name="Picture 3" descr="Logo&#10;&#10;Description automatically generated">
            <a:extLst>
              <a:ext uri="{FF2B5EF4-FFF2-40B4-BE49-F238E27FC236}">
                <a16:creationId xmlns:a16="http://schemas.microsoft.com/office/drawing/2014/main" id="{6BC90B2B-127F-5AC5-C964-5F9409CA32F2}"/>
              </a:ext>
            </a:extLst>
          </p:cNvPr>
          <p:cNvPicPr>
            <a:picLocks noChangeAspect="1"/>
          </p:cNvPicPr>
          <p:nvPr/>
        </p:nvPicPr>
        <p:blipFill>
          <a:blip r:embed="rId3">
            <a:alphaModFix amt="5000"/>
          </a:blip>
          <a:stretch>
            <a:fillRect/>
          </a:stretch>
        </p:blipFill>
        <p:spPr>
          <a:xfrm rot="494149">
            <a:off x="5879910" y="432605"/>
            <a:ext cx="6508529" cy="6508529"/>
          </a:xfrm>
          <a:prstGeom prst="rect">
            <a:avLst/>
          </a:prstGeom>
        </p:spPr>
      </p:pic>
    </p:spTree>
    <p:extLst>
      <p:ext uri="{BB962C8B-B14F-4D97-AF65-F5344CB8AC3E}">
        <p14:creationId xmlns:p14="http://schemas.microsoft.com/office/powerpoint/2010/main" val="1260974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0A7E0-910A-42FA-839E-403BFD93C710}"/>
              </a:ext>
            </a:extLst>
          </p:cNvPr>
          <p:cNvSpPr>
            <a:spLocks noGrp="1"/>
          </p:cNvSpPr>
          <p:nvPr>
            <p:ph type="title"/>
          </p:nvPr>
        </p:nvSpPr>
        <p:spPr>
          <a:xfrm>
            <a:off x="594743" y="498833"/>
            <a:ext cx="6005945" cy="1325563"/>
          </a:xfrm>
        </p:spPr>
        <p:txBody>
          <a:bodyPr>
            <a:noAutofit/>
          </a:bodyPr>
          <a:lstStyle/>
          <a:p>
            <a:r>
              <a:rPr lang="en-US" sz="3700" i="1" dirty="0">
                <a:solidFill>
                  <a:srgbClr val="00285F"/>
                </a:solidFill>
                <a:latin typeface="Trebuchet MS" panose="020B0703020202090204" pitchFamily="34" charset="0"/>
                <a:cs typeface="Arial" panose="020B0604020202020204" pitchFamily="34" charset="0"/>
              </a:rPr>
              <a:t>Do we have the </a:t>
            </a:r>
            <a:r>
              <a:rPr lang="en-US" sz="3700" b="1" i="1" dirty="0">
                <a:solidFill>
                  <a:srgbClr val="005EB8"/>
                </a:solidFill>
                <a:latin typeface="Trebuchet MS" panose="020B0703020202090204" pitchFamily="34" charset="0"/>
                <a:cs typeface="Arial" panose="020B0604020202020204" pitchFamily="34" charset="0"/>
              </a:rPr>
              <a:t>manpower</a:t>
            </a:r>
            <a:r>
              <a:rPr lang="en-US" sz="3700" b="1" i="1" dirty="0">
                <a:solidFill>
                  <a:srgbClr val="00285F"/>
                </a:solidFill>
                <a:latin typeface="Trebuchet MS" panose="020B0703020202090204" pitchFamily="34" charset="0"/>
                <a:cs typeface="Arial" panose="020B0604020202020204" pitchFamily="34" charset="0"/>
              </a:rPr>
              <a:t> </a:t>
            </a:r>
            <a:br>
              <a:rPr lang="en-US" sz="3700" b="1" i="1" dirty="0">
                <a:solidFill>
                  <a:srgbClr val="00285F"/>
                </a:solidFill>
                <a:latin typeface="Trebuchet MS" panose="020B0703020202090204" pitchFamily="34" charset="0"/>
                <a:cs typeface="Arial" panose="020B0604020202020204" pitchFamily="34" charset="0"/>
              </a:rPr>
            </a:br>
            <a:r>
              <a:rPr lang="en-US" sz="3700" i="1" dirty="0">
                <a:solidFill>
                  <a:srgbClr val="00285F"/>
                </a:solidFill>
                <a:latin typeface="Trebuchet MS" panose="020B0703020202090204" pitchFamily="34" charset="0"/>
                <a:cs typeface="Arial" panose="020B0604020202020204" pitchFamily="34" charset="0"/>
              </a:rPr>
              <a:t>and </a:t>
            </a:r>
            <a:r>
              <a:rPr lang="en-US" sz="3700" b="1" i="1" dirty="0">
                <a:solidFill>
                  <a:srgbClr val="005EB8"/>
                </a:solidFill>
                <a:latin typeface="Trebuchet MS" panose="020B0703020202090204" pitchFamily="34" charset="0"/>
                <a:cs typeface="Arial" panose="020B0604020202020204" pitchFamily="34" charset="0"/>
              </a:rPr>
              <a:t>resources </a:t>
            </a:r>
            <a:r>
              <a:rPr lang="en-US" sz="3700" i="1" dirty="0">
                <a:solidFill>
                  <a:srgbClr val="00285F"/>
                </a:solidFill>
                <a:latin typeface="Trebuchet MS" panose="020B0703020202090204" pitchFamily="34" charset="0"/>
                <a:cs typeface="Arial" panose="020B0604020202020204" pitchFamily="34" charset="0"/>
              </a:rPr>
              <a:t>to pull </a:t>
            </a:r>
            <a:br>
              <a:rPr lang="en-US" sz="3700" i="1" dirty="0">
                <a:solidFill>
                  <a:srgbClr val="00285F"/>
                </a:solidFill>
                <a:latin typeface="Trebuchet MS" panose="020B0703020202090204" pitchFamily="34" charset="0"/>
                <a:cs typeface="Arial" panose="020B0604020202020204" pitchFamily="34" charset="0"/>
              </a:rPr>
            </a:br>
            <a:r>
              <a:rPr lang="en-US" sz="3700" i="1" dirty="0">
                <a:solidFill>
                  <a:srgbClr val="00285F"/>
                </a:solidFill>
                <a:latin typeface="Trebuchet MS" panose="020B0703020202090204" pitchFamily="34" charset="0"/>
                <a:cs typeface="Arial" panose="020B0604020202020204" pitchFamily="34" charset="0"/>
              </a:rPr>
              <a:t>this off?</a:t>
            </a:r>
          </a:p>
        </p:txBody>
      </p:sp>
      <p:pic>
        <p:nvPicPr>
          <p:cNvPr id="7" name="Picture 6" descr="A group of people posing for a photo&#10;&#10;Description automatically generated with medium confidence">
            <a:extLst>
              <a:ext uri="{FF2B5EF4-FFF2-40B4-BE49-F238E27FC236}">
                <a16:creationId xmlns:a16="http://schemas.microsoft.com/office/drawing/2014/main" id="{02DB33E5-680A-42F5-8927-11FC7C03C5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10535">
            <a:off x="7119405" y="1350730"/>
            <a:ext cx="4339925" cy="32541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ontent Placeholder 7">
            <a:extLst>
              <a:ext uri="{FF2B5EF4-FFF2-40B4-BE49-F238E27FC236}">
                <a16:creationId xmlns:a16="http://schemas.microsoft.com/office/drawing/2014/main" id="{5B22B2E2-8B13-1995-A900-0334ABCC3236}"/>
              </a:ext>
            </a:extLst>
          </p:cNvPr>
          <p:cNvSpPr txBox="1">
            <a:spLocks/>
          </p:cNvSpPr>
          <p:nvPr/>
        </p:nvSpPr>
        <p:spPr>
          <a:xfrm>
            <a:off x="639133" y="2311253"/>
            <a:ext cx="5917163" cy="40479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85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85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85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8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8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2400"/>
              </a:spcAft>
            </a:pPr>
            <a:r>
              <a:rPr lang="en-US" sz="2300" dirty="0">
                <a:latin typeface="Trebuchet MS" panose="020B0703020202090204" pitchFamily="34" charset="0"/>
                <a:cs typeface="Arial" panose="020B0604020202020204" pitchFamily="34" charset="0"/>
              </a:rPr>
              <a:t>Continued encouragement and support to </a:t>
            </a:r>
            <a:r>
              <a:rPr lang="en-US" sz="2300" b="1" dirty="0">
                <a:solidFill>
                  <a:srgbClr val="005EB8"/>
                </a:solidFill>
                <a:latin typeface="Trebuchet MS" panose="020B0703020202090204" pitchFamily="34" charset="0"/>
                <a:cs typeface="Arial" panose="020B0604020202020204" pitchFamily="34" charset="0"/>
              </a:rPr>
              <a:t>District Mission Boards (DMBs), </a:t>
            </a:r>
            <a:r>
              <a:rPr lang="en-US" sz="2300" dirty="0">
                <a:latin typeface="Trebuchet MS" panose="020B0703020202090204" pitchFamily="34" charset="0"/>
                <a:cs typeface="Arial" panose="020B0604020202020204" pitchFamily="34" charset="0"/>
              </a:rPr>
              <a:t>the heart and core of Home Missions</a:t>
            </a:r>
          </a:p>
          <a:p>
            <a:pPr>
              <a:lnSpc>
                <a:spcPct val="100000"/>
              </a:lnSpc>
              <a:spcBef>
                <a:spcPts val="0"/>
              </a:spcBef>
              <a:spcAft>
                <a:spcPts val="2400"/>
              </a:spcAft>
            </a:pPr>
            <a:r>
              <a:rPr lang="en-US" sz="2300" dirty="0">
                <a:latin typeface="Trebuchet MS" panose="020B0703020202090204" pitchFamily="34" charset="0"/>
                <a:cs typeface="Arial" panose="020B0604020202020204" pitchFamily="34" charset="0"/>
              </a:rPr>
              <a:t>Home Missions administration, Mission Counselors, and Missions staff are in place to support growth</a:t>
            </a:r>
          </a:p>
          <a:p>
            <a:pPr>
              <a:lnSpc>
                <a:spcPct val="100000"/>
              </a:lnSpc>
              <a:spcBef>
                <a:spcPts val="0"/>
              </a:spcBef>
              <a:spcAft>
                <a:spcPts val="2400"/>
              </a:spcAft>
            </a:pPr>
            <a:r>
              <a:rPr lang="en-US" sz="2300" dirty="0">
                <a:latin typeface="Trebuchet MS" panose="020B0703020202090204" pitchFamily="34" charset="0"/>
                <a:cs typeface="Arial" panose="020B0604020202020204" pitchFamily="34" charset="0"/>
              </a:rPr>
              <a:t>Encouraging home mission congregations to </a:t>
            </a:r>
            <a:r>
              <a:rPr lang="en-US" sz="2300" b="1" dirty="0">
                <a:solidFill>
                  <a:srgbClr val="005EB8"/>
                </a:solidFill>
                <a:latin typeface="Trebuchet MS" panose="020B0703020202090204" pitchFamily="34" charset="0"/>
                <a:cs typeface="Arial" panose="020B0604020202020204" pitchFamily="34" charset="0"/>
              </a:rPr>
              <a:t>partner with affiliated ministries </a:t>
            </a:r>
            <a:r>
              <a:rPr lang="en-US" sz="2300" dirty="0">
                <a:latin typeface="Trebuchet MS" panose="020B0703020202090204" pitchFamily="34" charset="0"/>
                <a:cs typeface="Arial" panose="020B0604020202020204" pitchFamily="34" charset="0"/>
              </a:rPr>
              <a:t>to support ministry </a:t>
            </a:r>
          </a:p>
        </p:txBody>
      </p:sp>
    </p:spTree>
    <p:extLst>
      <p:ext uri="{BB962C8B-B14F-4D97-AF65-F5344CB8AC3E}">
        <p14:creationId xmlns:p14="http://schemas.microsoft.com/office/powerpoint/2010/main" val="2503155683"/>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978C57143B2F4EB3BF9402E7B06E40" ma:contentTypeVersion="17" ma:contentTypeDescription="Create a new document." ma:contentTypeScope="" ma:versionID="6d450e6af8594b6a6aa1b85dfa6d6602">
  <xsd:schema xmlns:xsd="http://www.w3.org/2001/XMLSchema" xmlns:xs="http://www.w3.org/2001/XMLSchema" xmlns:p="http://schemas.microsoft.com/office/2006/metadata/properties" xmlns:ns2="131891c9-c40f-43c8-94b9-d64b4055cbfa" xmlns:ns3="5cd1452d-5967-4622-9749-a306807ee3c9" xmlns:ns4="9d1aa794-ada9-4a3e-9c2a-189f245fcbb8" targetNamespace="http://schemas.microsoft.com/office/2006/metadata/properties" ma:root="true" ma:fieldsID="5fcec68ebb794bb6eb1c8d0c575f375b" ns2:_="" ns3:_="" ns4:_="">
    <xsd:import namespace="131891c9-c40f-43c8-94b9-d64b4055cbfa"/>
    <xsd:import namespace="5cd1452d-5967-4622-9749-a306807ee3c9"/>
    <xsd:import namespace="9d1aa794-ada9-4a3e-9c2a-189f245fcbb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4:TaxCatchAll" minOccurs="0"/>
                <xsd:element ref="ns2:MediaServiceSearchPropertie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1891c9-c40f-43c8-94b9-d64b4055cbf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50e1b83-9df9-4a26-aedb-ff3d8b0dda66"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cd1452d-5967-4622-9749-a306807ee3c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1aa794-ada9-4a3e-9c2a-189f245fcbb8"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45bd596-0f8a-4080-98bd-aff5be4fd504}" ma:internalName="TaxCatchAll" ma:showField="CatchAllData" ma:web="5cd1452d-5967-4622-9749-a306807ee3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d1aa794-ada9-4a3e-9c2a-189f245fcbb8" xsi:nil="true"/>
    <lcf76f155ced4ddcb4097134ff3c332f xmlns="131891c9-c40f-43c8-94b9-d64b4055cbf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F541725-F0CE-4DA9-B6B6-3CF00EA74A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1891c9-c40f-43c8-94b9-d64b4055cbfa"/>
    <ds:schemaRef ds:uri="5cd1452d-5967-4622-9749-a306807ee3c9"/>
    <ds:schemaRef ds:uri="9d1aa794-ada9-4a3e-9c2a-189f245fcb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299D642-F337-4E9D-808D-3B7EB6B43667}">
  <ds:schemaRefs>
    <ds:schemaRef ds:uri="http://schemas.microsoft.com/sharepoint/v3/contenttype/forms"/>
  </ds:schemaRefs>
</ds:datastoreItem>
</file>

<file path=customXml/itemProps3.xml><?xml version="1.0" encoding="utf-8"?>
<ds:datastoreItem xmlns:ds="http://schemas.openxmlformats.org/officeDocument/2006/customXml" ds:itemID="{8CC0EE5A-525E-434D-9B4D-2CCCD9FF0D14}">
  <ds:schemaRefs>
    <ds:schemaRef ds:uri="http://schemas.microsoft.com/office/infopath/2007/PartnerControls"/>
    <ds:schemaRef ds:uri="5cd1452d-5967-4622-9749-a306807ee3c9"/>
    <ds:schemaRef ds:uri="http://purl.org/dc/elements/1.1/"/>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131891c9-c40f-43c8-94b9-d64b4055cbfa"/>
    <ds:schemaRef ds:uri="http://purl.org/dc/dcmitype/"/>
    <ds:schemaRef ds:uri="http://purl.org/dc/terms/"/>
    <ds:schemaRef ds:uri="9d1aa794-ada9-4a3e-9c2a-189f245fcbb8"/>
    <ds:schemaRef ds:uri="b08356ad-c91c-4af8-a10f-e9f9e2b64d37"/>
  </ds:schemaRefs>
</ds:datastoreItem>
</file>

<file path=docProps/app.xml><?xml version="1.0" encoding="utf-8"?>
<Properties xmlns="http://schemas.openxmlformats.org/officeDocument/2006/extended-properties" xmlns:vt="http://schemas.openxmlformats.org/officeDocument/2006/docPropsVTypes">
  <TotalTime>3793</TotalTime>
  <Words>9328</Words>
  <Application>Microsoft Office PowerPoint</Application>
  <PresentationFormat>Widescreen</PresentationFormat>
  <Paragraphs>430</Paragraphs>
  <Slides>68</Slides>
  <Notes>68</Notes>
  <HiddenSlides>0</HiddenSlides>
  <MMClips>4</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68</vt:i4>
      </vt:variant>
    </vt:vector>
  </HeadingPairs>
  <TitlesOfParts>
    <vt:vector size="86" baseType="lpstr">
      <vt:lpstr>Aptos</vt:lpstr>
      <vt:lpstr>Arial</vt:lpstr>
      <vt:lpstr>Calibri</vt:lpstr>
      <vt:lpstr>inherit</vt:lpstr>
      <vt:lpstr>lato</vt:lpstr>
      <vt:lpstr>lora</vt:lpstr>
      <vt:lpstr>MrsEavesXLSerifOT</vt:lpstr>
      <vt:lpstr>Open Sans</vt:lpstr>
      <vt:lpstr>Segoe UI</vt:lpstr>
      <vt:lpstr>Trebuchet MS</vt:lpstr>
      <vt:lpstr>2_Office Theme</vt:lpstr>
      <vt:lpstr>5_Office Theme</vt:lpstr>
      <vt:lpstr>6_Office Theme</vt:lpstr>
      <vt:lpstr>3_Custom Design</vt:lpstr>
      <vt:lpstr>4_Custom Design</vt:lpstr>
      <vt:lpstr>5_Custom Design</vt:lpstr>
      <vt:lpstr>10_Office Theme</vt:lpstr>
      <vt:lpstr>1_Office Theme</vt:lpstr>
      <vt:lpstr>PowerPoint Presentation</vt:lpstr>
      <vt:lpstr>PowerPoint Presentation</vt:lpstr>
      <vt:lpstr>This is a big goal. Why start 100 new home missions?</vt:lpstr>
      <vt:lpstr>PowerPoint Presentation</vt:lpstr>
      <vt:lpstr>How are we  going to do this?</vt:lpstr>
      <vt:lpstr>Home Missions Task Force</vt:lpstr>
      <vt:lpstr>We don’t have enough pastors for our current churches, why should we start more? </vt:lpstr>
      <vt:lpstr>How are we going to fund this  ambitious initiative? </vt:lpstr>
      <vt:lpstr>Do we have the manpower  and resources to pull  this off?</vt:lpstr>
      <vt:lpstr>How does our synod  plant churches?</vt:lpstr>
      <vt:lpstr>PowerPoint Presentation</vt:lpstr>
      <vt:lpstr>PowerPoint Presentation</vt:lpstr>
      <vt:lpstr>PowerPoint Presentation</vt:lpstr>
      <vt:lpstr>PowerPoint Presentation</vt:lpstr>
      <vt:lpstr>Life of a Home Mission church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WELS Church Extension Fund A valuable partner of Home Missions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Briana Lambrecht</dc:creator>
  <cp:lastModifiedBy>Marissa Krogmann</cp:lastModifiedBy>
  <cp:revision>88</cp:revision>
  <dcterms:created xsi:type="dcterms:W3CDTF">2018-10-17T20:27:17Z</dcterms:created>
  <dcterms:modified xsi:type="dcterms:W3CDTF">2025-04-10T16:14:09Z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0x0101004F978C57143B2F4EB3BF9402E7B06E40</vt:lpwstr>
  </property>
  <property fmtid="{D5CDD505-2E9C-101B-9397-08002B2CF9AE}" pid="3" name="MediaServiceImageTags">
    <vt:lpwstr/>
  </property>
</Properties>
</file>