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18.jpg" ContentType="image/jpeg"/>
  <Override PartName="/ppt/notesSlides/notesSlide12.xml" ContentType="application/vnd.openxmlformats-officedocument.presentationml.notesSlide+xml"/>
  <Override PartName="/ppt/media/image19.jpg" ContentType="image/jpeg"/>
  <Override PartName="/ppt/media/image20.jp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23.jpg" ContentType="image/jpeg"/>
  <Override PartName="/ppt/notesSlides/notesSlide16.xml" ContentType="application/vnd.openxmlformats-officedocument.presentationml.notesSlide+xml"/>
  <Override PartName="/ppt/media/image24.jpg" ContentType="image/jpeg"/>
  <Override PartName="/ppt/notesSlides/notesSlide17.xml" ContentType="application/vnd.openxmlformats-officedocument.presentationml.notesSlide+xml"/>
  <Override PartName="/ppt/media/image25.jpg" ContentType="image/jpeg"/>
  <Override PartName="/ppt/notesSlides/notesSlide18.xml" ContentType="application/vnd.openxmlformats-officedocument.presentationml.notesSlide+xml"/>
  <Override PartName="/ppt/media/image26.jpg" ContentType="image/jpeg"/>
  <Override PartName="/ppt/notesSlides/notesSlide19.xml" ContentType="application/vnd.openxmlformats-officedocument.presentationml.notesSlide+xml"/>
  <Override PartName="/ppt/media/image27.jpg" ContentType="image/jpeg"/>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30.jpg" ContentType="image/jpe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39.jpg" ContentType="image/jpeg"/>
  <Override PartName="/ppt/media/image40.jpg" ContentType="image/jpeg"/>
  <Override PartName="/ppt/media/image41.jpg" ContentType="image/jpeg"/>
  <Override PartName="/ppt/media/image42.jpg" ContentType="image/jpeg"/>
  <Override PartName="/ppt/media/image43.jpg" ContentType="image/jpeg"/>
  <Override PartName="/ppt/media/image44.jpg" ContentType="image/jpeg"/>
  <Override PartName="/ppt/media/image45.jpg" ContentType="image/jpeg"/>
  <Override PartName="/ppt/notesSlides/notesSlide31.xml" ContentType="application/vnd.openxmlformats-officedocument.presentationml.notesSlide+xml"/>
  <Override PartName="/ppt/media/image46.jpg" ContentType="image/jpeg"/>
  <Override PartName="/ppt/notesSlides/notesSlide32.xml" ContentType="application/vnd.openxmlformats-officedocument.presentationml.notesSlide+xml"/>
  <Override PartName="/ppt/media/image47.jpg" ContentType="image/jpeg"/>
  <Override PartName="/ppt/media/image48.jpg" ContentType="image/jpeg"/>
  <Override PartName="/ppt/notesSlides/notesSlide33.xml" ContentType="application/vnd.openxmlformats-officedocument.presentationml.notesSlide+xml"/>
  <Override PartName="/ppt/media/image49.jpg" ContentType="image/jpeg"/>
  <Override PartName="/ppt/notesSlides/notesSlide34.xml" ContentType="application/vnd.openxmlformats-officedocument.presentationml.notesSlide+xml"/>
  <Override PartName="/ppt/media/image50.jpg" ContentType="image/jpeg"/>
  <Override PartName="/ppt/notesSlides/notesSlide35.xml" ContentType="application/vnd.openxmlformats-officedocument.presentationml.notesSlide+xml"/>
  <Override PartName="/ppt/media/image52.jpg" ContentType="image/jpeg"/>
  <Override PartName="/ppt/media/image53.jpg" ContentType="image/jpeg"/>
  <Override PartName="/ppt/media/image54.jpg" ContentType="image/jpeg"/>
  <Override PartName="/ppt/media/image55.jpg" ContentType="image/jpeg"/>
  <Override PartName="/ppt/notesSlides/notesSlide36.xml" ContentType="application/vnd.openxmlformats-officedocument.presentationml.notesSlide+xml"/>
  <Override PartName="/ppt/media/image56.jpg" ContentType="image/jpeg"/>
  <Override PartName="/ppt/notesSlides/notesSlide37.xml" ContentType="application/vnd.openxmlformats-officedocument.presentationml.notesSlide+xml"/>
  <Override PartName="/ppt/media/image57.jpg" ContentType="image/jpeg"/>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59.jpg" ContentType="image/jpeg"/>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media/image62.jpg" ContentType="image/jpeg"/>
  <Override PartName="/ppt/media/image63.jpg" ContentType="image/jpeg"/>
  <Override PartName="/ppt/notesSlides/notesSlide43.xml" ContentType="application/vnd.openxmlformats-officedocument.presentationml.notesSlide+xml"/>
  <Override PartName="/ppt/media/image64.jpg" ContentType="image/jpeg"/>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4"/>
    <p:sldMasterId id="2147483736" r:id="rId5"/>
    <p:sldMasterId id="2147483753" r:id="rId6"/>
    <p:sldMasterId id="2147483804" r:id="rId7"/>
    <p:sldMasterId id="2147483828" r:id="rId8"/>
    <p:sldMasterId id="2147483840" r:id="rId9"/>
    <p:sldMasterId id="2147483893" r:id="rId10"/>
  </p:sldMasterIdLst>
  <p:notesMasterIdLst>
    <p:notesMasterId r:id="rId57"/>
  </p:notesMasterIdLst>
  <p:sldIdLst>
    <p:sldId id="695" r:id="rId11"/>
    <p:sldId id="890" r:id="rId12"/>
    <p:sldId id="701" r:id="rId13"/>
    <p:sldId id="889" r:id="rId14"/>
    <p:sldId id="986" r:id="rId15"/>
    <p:sldId id="984" r:id="rId16"/>
    <p:sldId id="980" r:id="rId17"/>
    <p:sldId id="807" r:id="rId18"/>
    <p:sldId id="872" r:id="rId19"/>
    <p:sldId id="785" r:id="rId20"/>
    <p:sldId id="985" r:id="rId21"/>
    <p:sldId id="837" r:id="rId22"/>
    <p:sldId id="812" r:id="rId23"/>
    <p:sldId id="990" r:id="rId24"/>
    <p:sldId id="991" r:id="rId25"/>
    <p:sldId id="992" r:id="rId26"/>
    <p:sldId id="993" r:id="rId27"/>
    <p:sldId id="994" r:id="rId28"/>
    <p:sldId id="995" r:id="rId29"/>
    <p:sldId id="996" r:id="rId30"/>
    <p:sldId id="997" r:id="rId31"/>
    <p:sldId id="998" r:id="rId32"/>
    <p:sldId id="817" r:id="rId33"/>
    <p:sldId id="877" r:id="rId34"/>
    <p:sldId id="878" r:id="rId35"/>
    <p:sldId id="879" r:id="rId36"/>
    <p:sldId id="880" r:id="rId37"/>
    <p:sldId id="881" r:id="rId38"/>
    <p:sldId id="999" r:id="rId39"/>
    <p:sldId id="847" r:id="rId40"/>
    <p:sldId id="1000" r:id="rId41"/>
    <p:sldId id="988" r:id="rId42"/>
    <p:sldId id="858" r:id="rId43"/>
    <p:sldId id="1001" r:id="rId44"/>
    <p:sldId id="857" r:id="rId45"/>
    <p:sldId id="989" r:id="rId46"/>
    <p:sldId id="875" r:id="rId47"/>
    <p:sldId id="885" r:id="rId48"/>
    <p:sldId id="697" r:id="rId49"/>
    <p:sldId id="709" r:id="rId50"/>
    <p:sldId id="721" r:id="rId51"/>
    <p:sldId id="873" r:id="rId52"/>
    <p:sldId id="788" r:id="rId53"/>
    <p:sldId id="786" r:id="rId54"/>
    <p:sldId id="687" r:id="rId55"/>
    <p:sldId id="851"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ssa Krogmann" initials="MK"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5F"/>
    <a:srgbClr val="005EB8"/>
    <a:srgbClr val="FFBE48"/>
    <a:srgbClr val="FFD960"/>
    <a:srgbClr val="0094FF"/>
    <a:srgbClr val="B42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A84DA3-51D7-4945-8104-2DF6B3D664A9}" v="23" dt="2025-09-22T18:46:17.2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51368" autoAdjust="0"/>
  </p:normalViewPr>
  <p:slideViewPr>
    <p:cSldViewPr snapToGrid="0" snapToObjects="1">
      <p:cViewPr varScale="1">
        <p:scale>
          <a:sx n="24" d="100"/>
          <a:sy n="24" d="100"/>
        </p:scale>
        <p:origin x="2220" y="2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notesMaster" Target="notesMasters/notesMaster1.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ssa Krogmann" userId="d947f805-5955-4c43-a5c2-60811c714023" providerId="ADAL" clId="{E2F86464-5FA0-466C-9775-4C19C5A357FA}"/>
    <pc:docChg chg="custSel addSld delSld modSld sldOrd">
      <pc:chgData name="Marissa Krogmann" userId="d947f805-5955-4c43-a5c2-60811c714023" providerId="ADAL" clId="{E2F86464-5FA0-466C-9775-4C19C5A357FA}" dt="2025-09-22T18:46:21.246" v="58" actId="47"/>
      <pc:docMkLst>
        <pc:docMk/>
      </pc:docMkLst>
      <pc:sldChg chg="add del">
        <pc:chgData name="Marissa Krogmann" userId="d947f805-5955-4c43-a5c2-60811c714023" providerId="ADAL" clId="{E2F86464-5FA0-466C-9775-4C19C5A357FA}" dt="2025-09-22T18:46:21.246" v="58" actId="47"/>
        <pc:sldMkLst>
          <pc:docMk/>
          <pc:sldMk cId="2243626851" sldId="271"/>
        </pc:sldMkLst>
      </pc:sldChg>
      <pc:sldChg chg="del">
        <pc:chgData name="Marissa Krogmann" userId="d947f805-5955-4c43-a5c2-60811c714023" providerId="ADAL" clId="{E2F86464-5FA0-466C-9775-4C19C5A357FA}" dt="2025-09-22T18:37:36.956" v="15" actId="47"/>
        <pc:sldMkLst>
          <pc:docMk/>
          <pc:sldMk cId="3318786456" sldId="696"/>
        </pc:sldMkLst>
      </pc:sldChg>
      <pc:sldChg chg="del">
        <pc:chgData name="Marissa Krogmann" userId="d947f805-5955-4c43-a5c2-60811c714023" providerId="ADAL" clId="{E2F86464-5FA0-466C-9775-4C19C5A357FA}" dt="2025-09-22T18:36:53.808" v="8" actId="47"/>
        <pc:sldMkLst>
          <pc:docMk/>
          <pc:sldMk cId="4043015343" sldId="725"/>
        </pc:sldMkLst>
      </pc:sldChg>
      <pc:sldChg chg="add del">
        <pc:chgData name="Marissa Krogmann" userId="d947f805-5955-4c43-a5c2-60811c714023" providerId="ADAL" clId="{E2F86464-5FA0-466C-9775-4C19C5A357FA}" dt="2025-09-22T18:45:53.552" v="54"/>
        <pc:sldMkLst>
          <pc:docMk/>
          <pc:sldMk cId="3006504346" sldId="786"/>
        </pc:sldMkLst>
      </pc:sldChg>
      <pc:sldChg chg="del">
        <pc:chgData name="Marissa Krogmann" userId="d947f805-5955-4c43-a5c2-60811c714023" providerId="ADAL" clId="{E2F86464-5FA0-466C-9775-4C19C5A357FA}" dt="2025-09-22T18:39:32.548" v="36" actId="47"/>
        <pc:sldMkLst>
          <pc:docMk/>
          <pc:sldMk cId="3497168368" sldId="808"/>
        </pc:sldMkLst>
      </pc:sldChg>
      <pc:sldChg chg="add del">
        <pc:chgData name="Marissa Krogmann" userId="d947f805-5955-4c43-a5c2-60811c714023" providerId="ADAL" clId="{E2F86464-5FA0-466C-9775-4C19C5A357FA}" dt="2025-09-22T18:37:46.589" v="17"/>
        <pc:sldMkLst>
          <pc:docMk/>
          <pc:sldMk cId="2165280209" sldId="837"/>
        </pc:sldMkLst>
      </pc:sldChg>
      <pc:sldChg chg="add mod modClrScheme chgLayout">
        <pc:chgData name="Marissa Krogmann" userId="d947f805-5955-4c43-a5c2-60811c714023" providerId="ADAL" clId="{E2F86464-5FA0-466C-9775-4C19C5A357FA}" dt="2025-09-22T18:38:50.988" v="25" actId="700"/>
        <pc:sldMkLst>
          <pc:docMk/>
          <pc:sldMk cId="3470143621" sldId="847"/>
        </pc:sldMkLst>
      </pc:sldChg>
      <pc:sldChg chg="add del mod modClrScheme chgLayout">
        <pc:chgData name="Marissa Krogmann" userId="d947f805-5955-4c43-a5c2-60811c714023" providerId="ADAL" clId="{E2F86464-5FA0-466C-9775-4C19C5A357FA}" dt="2025-09-22T18:46:13.691" v="56" actId="700"/>
        <pc:sldMkLst>
          <pc:docMk/>
          <pc:sldMk cId="2240431756" sldId="851"/>
        </pc:sldMkLst>
      </pc:sldChg>
      <pc:sldChg chg="del">
        <pc:chgData name="Marissa Krogmann" userId="d947f805-5955-4c43-a5c2-60811c714023" providerId="ADAL" clId="{E2F86464-5FA0-466C-9775-4C19C5A357FA}" dt="2025-09-22T18:39:14.115" v="31" actId="47"/>
        <pc:sldMkLst>
          <pc:docMk/>
          <pc:sldMk cId="1130857947" sldId="854"/>
        </pc:sldMkLst>
      </pc:sldChg>
      <pc:sldChg chg="del">
        <pc:chgData name="Marissa Krogmann" userId="d947f805-5955-4c43-a5c2-60811c714023" providerId="ADAL" clId="{E2F86464-5FA0-466C-9775-4C19C5A357FA}" dt="2025-09-22T18:39:15.623" v="32" actId="47"/>
        <pc:sldMkLst>
          <pc:docMk/>
          <pc:sldMk cId="2796169916" sldId="855"/>
        </pc:sldMkLst>
      </pc:sldChg>
      <pc:sldChg chg="del">
        <pc:chgData name="Marissa Krogmann" userId="d947f805-5955-4c43-a5c2-60811c714023" providerId="ADAL" clId="{E2F86464-5FA0-466C-9775-4C19C5A357FA}" dt="2025-09-22T18:39:11.646" v="30" actId="47"/>
        <pc:sldMkLst>
          <pc:docMk/>
          <pc:sldMk cId="441927134" sldId="856"/>
        </pc:sldMkLst>
      </pc:sldChg>
      <pc:sldChg chg="modSp add mod modClrScheme chgLayout">
        <pc:chgData name="Marissa Krogmann" userId="d947f805-5955-4c43-a5c2-60811c714023" providerId="ADAL" clId="{E2F86464-5FA0-466C-9775-4C19C5A357FA}" dt="2025-09-22T18:40:11.751" v="43" actId="1076"/>
        <pc:sldMkLst>
          <pc:docMk/>
          <pc:sldMk cId="2525132265" sldId="857"/>
        </pc:sldMkLst>
        <pc:spChg chg="mod ord">
          <ac:chgData name="Marissa Krogmann" userId="d947f805-5955-4c43-a5c2-60811c714023" providerId="ADAL" clId="{E2F86464-5FA0-466C-9775-4C19C5A357FA}" dt="2025-09-22T18:40:09.541" v="42" actId="1076"/>
          <ac:spMkLst>
            <pc:docMk/>
            <pc:sldMk cId="2525132265" sldId="857"/>
            <ac:spMk id="2" creationId="{0DF95BB9-0334-1159-18B8-970B87A9E0BE}"/>
          </ac:spMkLst>
        </pc:spChg>
        <pc:spChg chg="mod ord">
          <ac:chgData name="Marissa Krogmann" userId="d947f805-5955-4c43-a5c2-60811c714023" providerId="ADAL" clId="{E2F86464-5FA0-466C-9775-4C19C5A357FA}" dt="2025-09-22T18:40:11.751" v="43" actId="1076"/>
          <ac:spMkLst>
            <pc:docMk/>
            <pc:sldMk cId="2525132265" sldId="857"/>
            <ac:spMk id="11" creationId="{E37E8904-E158-82CD-BD89-5DAC5B724A47}"/>
          </ac:spMkLst>
        </pc:spChg>
      </pc:sldChg>
      <pc:sldChg chg="add">
        <pc:chgData name="Marissa Krogmann" userId="d947f805-5955-4c43-a5c2-60811c714023" providerId="ADAL" clId="{E2F86464-5FA0-466C-9775-4C19C5A357FA}" dt="2025-09-22T18:39:09.715" v="29"/>
        <pc:sldMkLst>
          <pc:docMk/>
          <pc:sldMk cId="1439936198" sldId="858"/>
        </pc:sldMkLst>
      </pc:sldChg>
      <pc:sldChg chg="del">
        <pc:chgData name="Marissa Krogmann" userId="d947f805-5955-4c43-a5c2-60811c714023" providerId="ADAL" clId="{E2F86464-5FA0-466C-9775-4C19C5A357FA}" dt="2025-09-22T18:38:54.682" v="26" actId="47"/>
        <pc:sldMkLst>
          <pc:docMk/>
          <pc:sldMk cId="3662303221" sldId="870"/>
        </pc:sldMkLst>
      </pc:sldChg>
      <pc:sldChg chg="del">
        <pc:chgData name="Marissa Krogmann" userId="d947f805-5955-4c43-a5c2-60811c714023" providerId="ADAL" clId="{E2F86464-5FA0-466C-9775-4C19C5A357FA}" dt="2025-09-22T18:38:28.785" v="21" actId="47"/>
        <pc:sldMkLst>
          <pc:docMk/>
          <pc:sldMk cId="2225969291" sldId="873"/>
        </pc:sldMkLst>
      </pc:sldChg>
      <pc:sldChg chg="add">
        <pc:chgData name="Marissa Krogmann" userId="d947f805-5955-4c43-a5c2-60811c714023" providerId="ADAL" clId="{E2F86464-5FA0-466C-9775-4C19C5A357FA}" dt="2025-09-22T18:44:32.732" v="52"/>
        <pc:sldMkLst>
          <pc:docMk/>
          <pc:sldMk cId="3311280064" sldId="873"/>
        </pc:sldMkLst>
      </pc:sldChg>
      <pc:sldChg chg="del">
        <pc:chgData name="Marissa Krogmann" userId="d947f805-5955-4c43-a5c2-60811c714023" providerId="ADAL" clId="{E2F86464-5FA0-466C-9775-4C19C5A357FA}" dt="2025-09-22T18:39:17.082" v="33" actId="47"/>
        <pc:sldMkLst>
          <pc:docMk/>
          <pc:sldMk cId="625646054" sldId="875"/>
        </pc:sldMkLst>
      </pc:sldChg>
      <pc:sldChg chg="add">
        <pc:chgData name="Marissa Krogmann" userId="d947f805-5955-4c43-a5c2-60811c714023" providerId="ADAL" clId="{E2F86464-5FA0-466C-9775-4C19C5A357FA}" dt="2025-09-22T18:40:34.728" v="48"/>
        <pc:sldMkLst>
          <pc:docMk/>
          <pc:sldMk cId="2892433368" sldId="875"/>
        </pc:sldMkLst>
      </pc:sldChg>
      <pc:sldChg chg="del">
        <pc:chgData name="Marissa Krogmann" userId="d947f805-5955-4c43-a5c2-60811c714023" providerId="ADAL" clId="{E2F86464-5FA0-466C-9775-4C19C5A357FA}" dt="2025-09-22T18:40:32.334" v="47" actId="47"/>
        <pc:sldMkLst>
          <pc:docMk/>
          <pc:sldMk cId="2575867989" sldId="876"/>
        </pc:sldMkLst>
      </pc:sldChg>
      <pc:sldChg chg="del">
        <pc:chgData name="Marissa Krogmann" userId="d947f805-5955-4c43-a5c2-60811c714023" providerId="ADAL" clId="{E2F86464-5FA0-466C-9775-4C19C5A357FA}" dt="2025-09-22T18:38:38.345" v="23" actId="47"/>
        <pc:sldMkLst>
          <pc:docMk/>
          <pc:sldMk cId="3260168605" sldId="882"/>
        </pc:sldMkLst>
      </pc:sldChg>
      <pc:sldChg chg="del">
        <pc:chgData name="Marissa Krogmann" userId="d947f805-5955-4c43-a5c2-60811c714023" providerId="ADAL" clId="{E2F86464-5FA0-466C-9775-4C19C5A357FA}" dt="2025-09-22T18:44:23.171" v="50" actId="47"/>
        <pc:sldMkLst>
          <pc:docMk/>
          <pc:sldMk cId="2470558340" sldId="883"/>
        </pc:sldMkLst>
      </pc:sldChg>
      <pc:sldChg chg="del">
        <pc:chgData name="Marissa Krogmann" userId="d947f805-5955-4c43-a5c2-60811c714023" providerId="ADAL" clId="{E2F86464-5FA0-466C-9775-4C19C5A357FA}" dt="2025-09-22T18:44:24.832" v="51" actId="47"/>
        <pc:sldMkLst>
          <pc:docMk/>
          <pc:sldMk cId="2020129268" sldId="884"/>
        </pc:sldMkLst>
      </pc:sldChg>
      <pc:sldChg chg="del">
        <pc:chgData name="Marissa Krogmann" userId="d947f805-5955-4c43-a5c2-60811c714023" providerId="ADAL" clId="{E2F86464-5FA0-466C-9775-4C19C5A357FA}" dt="2025-09-22T18:40:17.319" v="44" actId="47"/>
        <pc:sldMkLst>
          <pc:docMk/>
          <pc:sldMk cId="3909237467" sldId="886"/>
        </pc:sldMkLst>
      </pc:sldChg>
      <pc:sldChg chg="del">
        <pc:chgData name="Marissa Krogmann" userId="d947f805-5955-4c43-a5c2-60811c714023" providerId="ADAL" clId="{E2F86464-5FA0-466C-9775-4C19C5A357FA}" dt="2025-09-22T18:40:22.349" v="46" actId="47"/>
        <pc:sldMkLst>
          <pc:docMk/>
          <pc:sldMk cId="644422986" sldId="887"/>
        </pc:sldMkLst>
      </pc:sldChg>
      <pc:sldChg chg="del">
        <pc:chgData name="Marissa Krogmann" userId="d947f805-5955-4c43-a5c2-60811c714023" providerId="ADAL" clId="{E2F86464-5FA0-466C-9775-4C19C5A357FA}" dt="2025-09-22T18:40:18.760" v="45" actId="47"/>
        <pc:sldMkLst>
          <pc:docMk/>
          <pc:sldMk cId="672046282" sldId="888"/>
        </pc:sldMkLst>
      </pc:sldChg>
      <pc:sldChg chg="add mod modClrScheme chgLayout modNotesTx">
        <pc:chgData name="Marissa Krogmann" userId="d947f805-5955-4c43-a5c2-60811c714023" providerId="ADAL" clId="{E2F86464-5FA0-466C-9775-4C19C5A357FA}" dt="2025-09-22T18:36:33.214" v="5" actId="20577"/>
        <pc:sldMkLst>
          <pc:docMk/>
          <pc:sldMk cId="2274657724" sldId="889"/>
        </pc:sldMkLst>
      </pc:sldChg>
      <pc:sldChg chg="add ord">
        <pc:chgData name="Marissa Krogmann" userId="d947f805-5955-4c43-a5c2-60811c714023" providerId="ADAL" clId="{E2F86464-5FA0-466C-9775-4C19C5A357FA}" dt="2025-09-22T18:37:10.015" v="10"/>
        <pc:sldMkLst>
          <pc:docMk/>
          <pc:sldMk cId="2909982832" sldId="890"/>
        </pc:sldMkLst>
      </pc:sldChg>
      <pc:sldChg chg="add">
        <pc:chgData name="Marissa Krogmann" userId="d947f805-5955-4c43-a5c2-60811c714023" providerId="ADAL" clId="{E2F86464-5FA0-466C-9775-4C19C5A357FA}" dt="2025-09-22T18:37:25.147" v="13"/>
        <pc:sldMkLst>
          <pc:docMk/>
          <pc:sldMk cId="2437056044" sldId="980"/>
        </pc:sldMkLst>
      </pc:sldChg>
      <pc:sldChg chg="add">
        <pc:chgData name="Marissa Krogmann" userId="d947f805-5955-4c43-a5c2-60811c714023" providerId="ADAL" clId="{E2F86464-5FA0-466C-9775-4C19C5A357FA}" dt="2025-09-22T18:37:18.830" v="12"/>
        <pc:sldMkLst>
          <pc:docMk/>
          <pc:sldMk cId="273510760" sldId="984"/>
        </pc:sldMkLst>
      </pc:sldChg>
      <pc:sldChg chg="add">
        <pc:chgData name="Marissa Krogmann" userId="d947f805-5955-4c43-a5c2-60811c714023" providerId="ADAL" clId="{E2F86464-5FA0-466C-9775-4C19C5A357FA}" dt="2025-09-22T18:37:34.326" v="14"/>
        <pc:sldMkLst>
          <pc:docMk/>
          <pc:sldMk cId="473659417" sldId="985"/>
        </pc:sldMkLst>
      </pc:sldChg>
      <pc:sldChg chg="add">
        <pc:chgData name="Marissa Krogmann" userId="d947f805-5955-4c43-a5c2-60811c714023" providerId="ADAL" clId="{E2F86464-5FA0-466C-9775-4C19C5A357FA}" dt="2025-09-22T18:37:16.488" v="11"/>
        <pc:sldMkLst>
          <pc:docMk/>
          <pc:sldMk cId="703354588" sldId="986"/>
        </pc:sldMkLst>
      </pc:sldChg>
      <pc:sldChg chg="add">
        <pc:chgData name="Marissa Krogmann" userId="d947f805-5955-4c43-a5c2-60811c714023" providerId="ADAL" clId="{E2F86464-5FA0-466C-9775-4C19C5A357FA}" dt="2025-09-22T18:39:06.564" v="28"/>
        <pc:sldMkLst>
          <pc:docMk/>
          <pc:sldMk cId="4109906415" sldId="988"/>
        </pc:sldMkLst>
      </pc:sldChg>
      <pc:sldChg chg="add">
        <pc:chgData name="Marissa Krogmann" userId="d947f805-5955-4c43-a5c2-60811c714023" providerId="ADAL" clId="{E2F86464-5FA0-466C-9775-4C19C5A357FA}" dt="2025-09-22T18:40:39.786" v="49"/>
        <pc:sldMkLst>
          <pc:docMk/>
          <pc:sldMk cId="3282241925" sldId="989"/>
        </pc:sldMkLst>
      </pc:sldChg>
      <pc:sldChg chg="add mod modClrScheme chgLayout">
        <pc:chgData name="Marissa Krogmann" userId="d947f805-5955-4c43-a5c2-60811c714023" providerId="ADAL" clId="{E2F86464-5FA0-466C-9775-4C19C5A357FA}" dt="2025-09-22T18:38:14.091" v="19" actId="700"/>
        <pc:sldMkLst>
          <pc:docMk/>
          <pc:sldMk cId="3589654866" sldId="990"/>
        </pc:sldMkLst>
      </pc:sldChg>
      <pc:sldChg chg="add mod modClrScheme chgLayout">
        <pc:chgData name="Marissa Krogmann" userId="d947f805-5955-4c43-a5c2-60811c714023" providerId="ADAL" clId="{E2F86464-5FA0-466C-9775-4C19C5A357FA}" dt="2025-09-22T18:38:14.091" v="19" actId="700"/>
        <pc:sldMkLst>
          <pc:docMk/>
          <pc:sldMk cId="3648939352" sldId="991"/>
        </pc:sldMkLst>
      </pc:sldChg>
      <pc:sldChg chg="add mod modClrScheme chgLayout">
        <pc:chgData name="Marissa Krogmann" userId="d947f805-5955-4c43-a5c2-60811c714023" providerId="ADAL" clId="{E2F86464-5FA0-466C-9775-4C19C5A357FA}" dt="2025-09-22T18:38:14.091" v="19" actId="700"/>
        <pc:sldMkLst>
          <pc:docMk/>
          <pc:sldMk cId="1247962161" sldId="992"/>
        </pc:sldMkLst>
      </pc:sldChg>
      <pc:sldChg chg="add mod modClrScheme chgLayout">
        <pc:chgData name="Marissa Krogmann" userId="d947f805-5955-4c43-a5c2-60811c714023" providerId="ADAL" clId="{E2F86464-5FA0-466C-9775-4C19C5A357FA}" dt="2025-09-22T18:38:14.091" v="19" actId="700"/>
        <pc:sldMkLst>
          <pc:docMk/>
          <pc:sldMk cId="2102326492" sldId="993"/>
        </pc:sldMkLst>
      </pc:sldChg>
      <pc:sldChg chg="add mod modClrScheme chgLayout">
        <pc:chgData name="Marissa Krogmann" userId="d947f805-5955-4c43-a5c2-60811c714023" providerId="ADAL" clId="{E2F86464-5FA0-466C-9775-4C19C5A357FA}" dt="2025-09-22T18:38:14.091" v="19" actId="700"/>
        <pc:sldMkLst>
          <pc:docMk/>
          <pc:sldMk cId="2878618618" sldId="994"/>
        </pc:sldMkLst>
      </pc:sldChg>
      <pc:sldChg chg="add mod modClrScheme chgLayout">
        <pc:chgData name="Marissa Krogmann" userId="d947f805-5955-4c43-a5c2-60811c714023" providerId="ADAL" clId="{E2F86464-5FA0-466C-9775-4C19C5A357FA}" dt="2025-09-22T18:38:14.091" v="19" actId="700"/>
        <pc:sldMkLst>
          <pc:docMk/>
          <pc:sldMk cId="3019959573" sldId="995"/>
        </pc:sldMkLst>
      </pc:sldChg>
      <pc:sldChg chg="add mod modClrScheme chgLayout">
        <pc:chgData name="Marissa Krogmann" userId="d947f805-5955-4c43-a5c2-60811c714023" providerId="ADAL" clId="{E2F86464-5FA0-466C-9775-4C19C5A357FA}" dt="2025-09-22T18:38:14.091" v="19" actId="700"/>
        <pc:sldMkLst>
          <pc:docMk/>
          <pc:sldMk cId="1392827188" sldId="996"/>
        </pc:sldMkLst>
      </pc:sldChg>
      <pc:sldChg chg="add mod modClrScheme chgLayout">
        <pc:chgData name="Marissa Krogmann" userId="d947f805-5955-4c43-a5c2-60811c714023" providerId="ADAL" clId="{E2F86464-5FA0-466C-9775-4C19C5A357FA}" dt="2025-09-22T18:38:14.091" v="19" actId="700"/>
        <pc:sldMkLst>
          <pc:docMk/>
          <pc:sldMk cId="13878240" sldId="997"/>
        </pc:sldMkLst>
      </pc:sldChg>
      <pc:sldChg chg="add">
        <pc:chgData name="Marissa Krogmann" userId="d947f805-5955-4c43-a5c2-60811c714023" providerId="ADAL" clId="{E2F86464-5FA0-466C-9775-4C19C5A357FA}" dt="2025-09-22T18:38:26.440" v="20"/>
        <pc:sldMkLst>
          <pc:docMk/>
          <pc:sldMk cId="723240808" sldId="998"/>
        </pc:sldMkLst>
      </pc:sldChg>
      <pc:sldChg chg="add">
        <pc:chgData name="Marissa Krogmann" userId="d947f805-5955-4c43-a5c2-60811c714023" providerId="ADAL" clId="{E2F86464-5FA0-466C-9775-4C19C5A357FA}" dt="2025-09-22T18:38:36.203" v="22"/>
        <pc:sldMkLst>
          <pc:docMk/>
          <pc:sldMk cId="2267225973" sldId="999"/>
        </pc:sldMkLst>
      </pc:sldChg>
      <pc:sldChg chg="add">
        <pc:chgData name="Marissa Krogmann" userId="d947f805-5955-4c43-a5c2-60811c714023" providerId="ADAL" clId="{E2F86464-5FA0-466C-9775-4C19C5A357FA}" dt="2025-09-22T18:39:03.301" v="27"/>
        <pc:sldMkLst>
          <pc:docMk/>
          <pc:sldMk cId="3150696096" sldId="1000"/>
        </pc:sldMkLst>
      </pc:sldChg>
      <pc:sldChg chg="modSp add mod modClrScheme chgLayout">
        <pc:chgData name="Marissa Krogmann" userId="d947f805-5955-4c43-a5c2-60811c714023" providerId="ADAL" clId="{E2F86464-5FA0-466C-9775-4C19C5A357FA}" dt="2025-09-22T18:39:43.963" v="38" actId="1076"/>
        <pc:sldMkLst>
          <pc:docMk/>
          <pc:sldMk cId="3621016933" sldId="1001"/>
        </pc:sldMkLst>
        <pc:spChg chg="mod ord">
          <ac:chgData name="Marissa Krogmann" userId="d947f805-5955-4c43-a5c2-60811c714023" providerId="ADAL" clId="{E2F86464-5FA0-466C-9775-4C19C5A357FA}" dt="2025-09-22T18:39:43.963" v="38" actId="1076"/>
          <ac:spMkLst>
            <pc:docMk/>
            <pc:sldMk cId="3621016933" sldId="1001"/>
            <ac:spMk id="5" creationId="{36B46FB6-6DBB-4E81-BF26-C45ADB679438}"/>
          </ac:spMkLst>
        </pc:spChg>
        <pc:spChg chg="mod ord">
          <ac:chgData name="Marissa Krogmann" userId="d947f805-5955-4c43-a5c2-60811c714023" providerId="ADAL" clId="{E2F86464-5FA0-466C-9775-4C19C5A357FA}" dt="2025-09-22T18:39:38.781" v="37" actId="1076"/>
          <ac:spMkLst>
            <pc:docMk/>
            <pc:sldMk cId="3621016933" sldId="1001"/>
            <ac:spMk id="8" creationId="{17223BE2-A5B0-47CA-B85F-54B085166B96}"/>
          </ac:spMkLst>
        </pc:spChg>
      </pc:sldChg>
    </pc:docChg>
  </pc:docChgLst>
  <pc:docChgLst>
    <pc:chgData name="Marissa Krogmann" userId="d947f805-5955-4c43-a5c2-60811c714023" providerId="ADAL" clId="{C32F7B19-2A72-4F04-A124-7EBAFE51CD15}"/>
    <pc:docChg chg="undo custSel addSld delSld modSld sldOrd">
      <pc:chgData name="Marissa Krogmann" userId="d947f805-5955-4c43-a5c2-60811c714023" providerId="ADAL" clId="{C32F7B19-2A72-4F04-A124-7EBAFE51CD15}" dt="2025-04-10T16:09:24.407" v="569"/>
      <pc:docMkLst>
        <pc:docMk/>
      </pc:docMkLst>
      <pc:sldChg chg="add">
        <pc:chgData name="Marissa Krogmann" userId="d947f805-5955-4c43-a5c2-60811c714023" providerId="ADAL" clId="{C32F7B19-2A72-4F04-A124-7EBAFE51CD15}" dt="2025-04-10T15:47:38.411" v="24"/>
        <pc:sldMkLst>
          <pc:docMk/>
          <pc:sldMk cId="1156787381" sldId="697"/>
        </pc:sldMkLst>
      </pc:sldChg>
      <pc:sldChg chg="del">
        <pc:chgData name="Marissa Krogmann" userId="d947f805-5955-4c43-a5c2-60811c714023" providerId="ADAL" clId="{C32F7B19-2A72-4F04-A124-7EBAFE51CD15}" dt="2025-04-10T15:47:53.994" v="27" actId="47"/>
        <pc:sldMkLst>
          <pc:docMk/>
          <pc:sldMk cId="3778639862" sldId="710"/>
        </pc:sldMkLst>
      </pc:sldChg>
      <pc:sldChg chg="del">
        <pc:chgData name="Marissa Krogmann" userId="d947f805-5955-4c43-a5c2-60811c714023" providerId="ADAL" clId="{C32F7B19-2A72-4F04-A124-7EBAFE51CD15}" dt="2025-04-10T15:47:41.145" v="25" actId="47"/>
        <pc:sldMkLst>
          <pc:docMk/>
          <pc:sldMk cId="1677835449" sldId="717"/>
        </pc:sldMkLst>
      </pc:sldChg>
      <pc:sldChg chg="del">
        <pc:chgData name="Marissa Krogmann" userId="d947f805-5955-4c43-a5c2-60811c714023" providerId="ADAL" clId="{C32F7B19-2A72-4F04-A124-7EBAFE51CD15}" dt="2025-04-10T15:50:16.683" v="72" actId="47"/>
        <pc:sldMkLst>
          <pc:docMk/>
          <pc:sldMk cId="4277666977" sldId="795"/>
        </pc:sldMkLst>
      </pc:sldChg>
      <pc:sldChg chg="addSp delSp modSp mod modNotesTx">
        <pc:chgData name="Marissa Krogmann" userId="d947f805-5955-4c43-a5c2-60811c714023" providerId="ADAL" clId="{C32F7B19-2A72-4F04-A124-7EBAFE51CD15}" dt="2025-04-10T16:05:43.706" v="561" actId="20577"/>
        <pc:sldMkLst>
          <pc:docMk/>
          <pc:sldMk cId="3497168368" sldId="808"/>
        </pc:sldMkLst>
      </pc:sldChg>
      <pc:sldChg chg="add del mod modClrScheme chgLayout">
        <pc:chgData name="Marissa Krogmann" userId="d947f805-5955-4c43-a5c2-60811c714023" providerId="ADAL" clId="{C32F7B19-2A72-4F04-A124-7EBAFE51CD15}" dt="2025-04-10T15:45:38.610" v="8" actId="700"/>
        <pc:sldMkLst>
          <pc:docMk/>
          <pc:sldMk cId="2429019029" sldId="817"/>
        </pc:sldMkLst>
      </pc:sldChg>
      <pc:sldChg chg="del">
        <pc:chgData name="Marissa Krogmann" userId="d947f805-5955-4c43-a5c2-60811c714023" providerId="ADAL" clId="{C32F7B19-2A72-4F04-A124-7EBAFE51CD15}" dt="2025-04-10T15:45:43.368" v="9" actId="47"/>
        <pc:sldMkLst>
          <pc:docMk/>
          <pc:sldMk cId="2196748163" sldId="827"/>
        </pc:sldMkLst>
      </pc:sldChg>
      <pc:sldChg chg="del">
        <pc:chgData name="Marissa Krogmann" userId="d947f805-5955-4c43-a5c2-60811c714023" providerId="ADAL" clId="{C32F7B19-2A72-4F04-A124-7EBAFE51CD15}" dt="2025-04-10T16:06:34.809" v="568" actId="47"/>
        <pc:sldMkLst>
          <pc:docMk/>
          <pc:sldMk cId="889790577" sldId="833"/>
        </pc:sldMkLst>
      </pc:sldChg>
      <pc:sldChg chg="del">
        <pc:chgData name="Marissa Krogmann" userId="d947f805-5955-4c43-a5c2-60811c714023" providerId="ADAL" clId="{C32F7B19-2A72-4F04-A124-7EBAFE51CD15}" dt="2025-04-10T15:45:21.241" v="2" actId="47"/>
        <pc:sldMkLst>
          <pc:docMk/>
          <pc:sldMk cId="106425303" sldId="842"/>
        </pc:sldMkLst>
      </pc:sldChg>
      <pc:sldChg chg="del">
        <pc:chgData name="Marissa Krogmann" userId="d947f805-5955-4c43-a5c2-60811c714023" providerId="ADAL" clId="{C32F7B19-2A72-4F04-A124-7EBAFE51CD15}" dt="2025-04-10T15:45:22.159" v="3" actId="47"/>
        <pc:sldMkLst>
          <pc:docMk/>
          <pc:sldMk cId="4240001215" sldId="843"/>
        </pc:sldMkLst>
      </pc:sldChg>
      <pc:sldChg chg="del">
        <pc:chgData name="Marissa Krogmann" userId="d947f805-5955-4c43-a5c2-60811c714023" providerId="ADAL" clId="{C32F7B19-2A72-4F04-A124-7EBAFE51CD15}" dt="2025-04-10T15:45:22.953" v="4" actId="47"/>
        <pc:sldMkLst>
          <pc:docMk/>
          <pc:sldMk cId="128071001" sldId="844"/>
        </pc:sldMkLst>
      </pc:sldChg>
      <pc:sldChg chg="del">
        <pc:chgData name="Marissa Krogmann" userId="d947f805-5955-4c43-a5c2-60811c714023" providerId="ADAL" clId="{C32F7B19-2A72-4F04-A124-7EBAFE51CD15}" dt="2025-04-10T15:45:23.990" v="5" actId="47"/>
        <pc:sldMkLst>
          <pc:docMk/>
          <pc:sldMk cId="2415418534" sldId="845"/>
        </pc:sldMkLst>
      </pc:sldChg>
      <pc:sldChg chg="del">
        <pc:chgData name="Marissa Krogmann" userId="d947f805-5955-4c43-a5c2-60811c714023" providerId="ADAL" clId="{C32F7B19-2A72-4F04-A124-7EBAFE51CD15}" dt="2025-04-10T15:47:09.681" v="22" actId="47"/>
        <pc:sldMkLst>
          <pc:docMk/>
          <pc:sldMk cId="3565256677" sldId="846"/>
        </pc:sldMkLst>
      </pc:sldChg>
      <pc:sldChg chg="del">
        <pc:chgData name="Marissa Krogmann" userId="d947f805-5955-4c43-a5c2-60811c714023" providerId="ADAL" clId="{C32F7B19-2A72-4F04-A124-7EBAFE51CD15}" dt="2025-04-10T15:46:36.621" v="19" actId="47"/>
        <pc:sldMkLst>
          <pc:docMk/>
          <pc:sldMk cId="3173415317" sldId="848"/>
        </pc:sldMkLst>
      </pc:sldChg>
      <pc:sldChg chg="del">
        <pc:chgData name="Marissa Krogmann" userId="d947f805-5955-4c43-a5c2-60811c714023" providerId="ADAL" clId="{C32F7B19-2A72-4F04-A124-7EBAFE51CD15}" dt="2025-04-10T15:46:39.340" v="20" actId="47"/>
        <pc:sldMkLst>
          <pc:docMk/>
          <pc:sldMk cId="2811553197" sldId="849"/>
        </pc:sldMkLst>
      </pc:sldChg>
      <pc:sldChg chg="addSp delSp modSp mod modNotesTx">
        <pc:chgData name="Marissa Krogmann" userId="d947f805-5955-4c43-a5c2-60811c714023" providerId="ADAL" clId="{C32F7B19-2A72-4F04-A124-7EBAFE51CD15}" dt="2025-04-10T15:49:44.212" v="71"/>
        <pc:sldMkLst>
          <pc:docMk/>
          <pc:sldMk cId="2240431756" sldId="851"/>
        </pc:sldMkLst>
      </pc:sldChg>
      <pc:sldChg chg="del">
        <pc:chgData name="Marissa Krogmann" userId="d947f805-5955-4c43-a5c2-60811c714023" providerId="ADAL" clId="{C32F7B19-2A72-4F04-A124-7EBAFE51CD15}" dt="2025-04-10T15:45:58.406" v="13" actId="47"/>
        <pc:sldMkLst>
          <pc:docMk/>
          <pc:sldMk cId="3137393044" sldId="853"/>
        </pc:sldMkLst>
      </pc:sldChg>
      <pc:sldChg chg="del">
        <pc:chgData name="Marissa Krogmann" userId="d947f805-5955-4c43-a5c2-60811c714023" providerId="ADAL" clId="{C32F7B19-2A72-4F04-A124-7EBAFE51CD15}" dt="2025-04-10T15:45:24.848" v="6" actId="47"/>
        <pc:sldMkLst>
          <pc:docMk/>
          <pc:sldMk cId="2627132815" sldId="857"/>
        </pc:sldMkLst>
      </pc:sldChg>
      <pc:sldChg chg="modNotesTx">
        <pc:chgData name="Marissa Krogmann" userId="d947f805-5955-4c43-a5c2-60811c714023" providerId="ADAL" clId="{C32F7B19-2A72-4F04-A124-7EBAFE51CD15}" dt="2025-04-10T15:46:24.527" v="17" actId="20577"/>
        <pc:sldMkLst>
          <pc:docMk/>
          <pc:sldMk cId="3662303221" sldId="870"/>
        </pc:sldMkLst>
      </pc:sldChg>
      <pc:sldChg chg="del">
        <pc:chgData name="Marissa Krogmann" userId="d947f805-5955-4c43-a5c2-60811c714023" providerId="ADAL" clId="{C32F7B19-2A72-4F04-A124-7EBAFE51CD15}" dt="2025-04-10T15:46:31.008" v="18" actId="47"/>
        <pc:sldMkLst>
          <pc:docMk/>
          <pc:sldMk cId="1696003382" sldId="871"/>
        </pc:sldMkLst>
      </pc:sldChg>
      <pc:sldChg chg="add del mod modClrScheme chgLayout">
        <pc:chgData name="Marissa Krogmann" userId="d947f805-5955-4c43-a5c2-60811c714023" providerId="ADAL" clId="{C32F7B19-2A72-4F04-A124-7EBAFE51CD15}" dt="2025-04-10T15:45:38.610" v="8" actId="700"/>
        <pc:sldMkLst>
          <pc:docMk/>
          <pc:sldMk cId="2225969291" sldId="873"/>
        </pc:sldMkLst>
      </pc:sldChg>
      <pc:sldChg chg="del">
        <pc:chgData name="Marissa Krogmann" userId="d947f805-5955-4c43-a5c2-60811c714023" providerId="ADAL" clId="{C32F7B19-2A72-4F04-A124-7EBAFE51CD15}" dt="2025-04-10T15:45:52.007" v="11" actId="47"/>
        <pc:sldMkLst>
          <pc:docMk/>
          <pc:sldMk cId="3303379186" sldId="874"/>
        </pc:sldMkLst>
      </pc:sldChg>
      <pc:sldChg chg="modSp mod">
        <pc:chgData name="Marissa Krogmann" userId="d947f805-5955-4c43-a5c2-60811c714023" providerId="ADAL" clId="{C32F7B19-2A72-4F04-A124-7EBAFE51CD15}" dt="2025-04-10T16:06:29.007" v="567" actId="20577"/>
        <pc:sldMkLst>
          <pc:docMk/>
          <pc:sldMk cId="2575867989" sldId="876"/>
        </pc:sldMkLst>
      </pc:sldChg>
      <pc:sldChg chg="add mod modClrScheme chgLayout">
        <pc:chgData name="Marissa Krogmann" userId="d947f805-5955-4c43-a5c2-60811c714023" providerId="ADAL" clId="{C32F7B19-2A72-4F04-A124-7EBAFE51CD15}" dt="2025-04-10T15:45:38.610" v="8" actId="700"/>
        <pc:sldMkLst>
          <pc:docMk/>
          <pc:sldMk cId="2080884133" sldId="877"/>
        </pc:sldMkLst>
      </pc:sldChg>
      <pc:sldChg chg="add mod modClrScheme chgLayout">
        <pc:chgData name="Marissa Krogmann" userId="d947f805-5955-4c43-a5c2-60811c714023" providerId="ADAL" clId="{C32F7B19-2A72-4F04-A124-7EBAFE51CD15}" dt="2025-04-10T15:45:38.610" v="8" actId="700"/>
        <pc:sldMkLst>
          <pc:docMk/>
          <pc:sldMk cId="325497757" sldId="878"/>
        </pc:sldMkLst>
      </pc:sldChg>
      <pc:sldChg chg="add mod modClrScheme chgLayout">
        <pc:chgData name="Marissa Krogmann" userId="d947f805-5955-4c43-a5c2-60811c714023" providerId="ADAL" clId="{C32F7B19-2A72-4F04-A124-7EBAFE51CD15}" dt="2025-04-10T15:45:38.610" v="8" actId="700"/>
        <pc:sldMkLst>
          <pc:docMk/>
          <pc:sldMk cId="3832967186" sldId="879"/>
        </pc:sldMkLst>
      </pc:sldChg>
      <pc:sldChg chg="add mod modClrScheme chgLayout">
        <pc:chgData name="Marissa Krogmann" userId="d947f805-5955-4c43-a5c2-60811c714023" providerId="ADAL" clId="{C32F7B19-2A72-4F04-A124-7EBAFE51CD15}" dt="2025-04-10T15:45:38.610" v="8" actId="700"/>
        <pc:sldMkLst>
          <pc:docMk/>
          <pc:sldMk cId="2666030994" sldId="880"/>
        </pc:sldMkLst>
      </pc:sldChg>
      <pc:sldChg chg="add">
        <pc:chgData name="Marissa Krogmann" userId="d947f805-5955-4c43-a5c2-60811c714023" providerId="ADAL" clId="{C32F7B19-2A72-4F04-A124-7EBAFE51CD15}" dt="2025-04-10T15:45:46.406" v="10"/>
        <pc:sldMkLst>
          <pc:docMk/>
          <pc:sldMk cId="4265046099" sldId="881"/>
        </pc:sldMkLst>
      </pc:sldChg>
      <pc:sldChg chg="add">
        <pc:chgData name="Marissa Krogmann" userId="d947f805-5955-4c43-a5c2-60811c714023" providerId="ADAL" clId="{C32F7B19-2A72-4F04-A124-7EBAFE51CD15}" dt="2025-04-10T15:45:54.853" v="12"/>
        <pc:sldMkLst>
          <pc:docMk/>
          <pc:sldMk cId="3260168605" sldId="882"/>
        </pc:sldMkLst>
      </pc:sldChg>
      <pc:sldChg chg="add">
        <pc:chgData name="Marissa Krogmann" userId="d947f805-5955-4c43-a5c2-60811c714023" providerId="ADAL" clId="{C32F7B19-2A72-4F04-A124-7EBAFE51CD15}" dt="2025-04-10T15:47:07.838" v="21"/>
        <pc:sldMkLst>
          <pc:docMk/>
          <pc:sldMk cId="2470558340" sldId="883"/>
        </pc:sldMkLst>
      </pc:sldChg>
      <pc:sldChg chg="add">
        <pc:chgData name="Marissa Krogmann" userId="d947f805-5955-4c43-a5c2-60811c714023" providerId="ADAL" clId="{C32F7B19-2A72-4F04-A124-7EBAFE51CD15}" dt="2025-04-10T15:47:12.597" v="23"/>
        <pc:sldMkLst>
          <pc:docMk/>
          <pc:sldMk cId="2020129268" sldId="884"/>
        </pc:sldMkLst>
      </pc:sldChg>
      <pc:sldChg chg="add">
        <pc:chgData name="Marissa Krogmann" userId="d947f805-5955-4c43-a5c2-60811c714023" providerId="ADAL" clId="{C32F7B19-2A72-4F04-A124-7EBAFE51CD15}" dt="2025-04-10T15:47:51.907" v="26"/>
        <pc:sldMkLst>
          <pc:docMk/>
          <pc:sldMk cId="3161570441" sldId="885"/>
        </pc:sldMkLst>
      </pc:sldChg>
      <pc:sldChg chg="add ord">
        <pc:chgData name="Marissa Krogmann" userId="d947f805-5955-4c43-a5c2-60811c714023" providerId="ADAL" clId="{C32F7B19-2A72-4F04-A124-7EBAFE51CD15}" dt="2025-04-10T16:06:25.282" v="564"/>
        <pc:sldMkLst>
          <pc:docMk/>
          <pc:sldMk cId="3909237467" sldId="886"/>
        </pc:sldMkLst>
      </pc:sldChg>
      <pc:sldChg chg="add">
        <pc:chgData name="Marissa Krogmann" userId="d947f805-5955-4c43-a5c2-60811c714023" providerId="ADAL" clId="{C32F7B19-2A72-4F04-A124-7EBAFE51CD15}" dt="2025-04-10T16:06:23.798" v="562"/>
        <pc:sldMkLst>
          <pc:docMk/>
          <pc:sldMk cId="644422986" sldId="887"/>
        </pc:sldMkLst>
      </pc:sldChg>
      <pc:sldChg chg="add">
        <pc:chgData name="Marissa Krogmann" userId="d947f805-5955-4c43-a5c2-60811c714023" providerId="ADAL" clId="{C32F7B19-2A72-4F04-A124-7EBAFE51CD15}" dt="2025-04-10T16:09:24.407" v="569"/>
        <pc:sldMkLst>
          <pc:docMk/>
          <pc:sldMk cId="672046282" sldId="8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2F42E9-B429-7F47-8A95-0855803C08E2}"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783666-7838-964F-98E8-13F3DBB30284}" type="slidenum">
              <a:rPr lang="en-US" smtClean="0"/>
              <a:t>‹#›</a:t>
            </a:fld>
            <a:endParaRPr lang="en-US"/>
          </a:p>
        </p:txBody>
      </p:sp>
    </p:spTree>
    <p:extLst>
      <p:ext uri="{BB962C8B-B14F-4D97-AF65-F5344CB8AC3E}">
        <p14:creationId xmlns:p14="http://schemas.microsoft.com/office/powerpoint/2010/main" val="20576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els.net/serving-others/missions/cross-cultural-outreach/"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dirty="0">
                <a:solidFill>
                  <a:srgbClr val="666666"/>
                </a:solidFill>
                <a:effectLst/>
                <a:latin typeface="+mn-lt"/>
              </a:rPr>
              <a:t>At the 2021 Synod Convention, delegates enthusiastically approved a WELS Home Missions initiative to plant 100 home mission churches and enhance 75 ministries in 10 years beginning in 2023. During the same time, we want to support 75 enhancement grants to help existing congregations reach more souls, often in other cultures.</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a:t>
            </a:fld>
            <a:endParaRPr lang="en-US"/>
          </a:p>
        </p:txBody>
      </p:sp>
    </p:spTree>
    <p:extLst>
      <p:ext uri="{BB962C8B-B14F-4D97-AF65-F5344CB8AC3E}">
        <p14:creationId xmlns:p14="http://schemas.microsoft.com/office/powerpoint/2010/main" val="3964321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en-US" sz="1100" b="0" i="0" dirty="0">
                <a:solidFill>
                  <a:srgbClr val="666666"/>
                </a:solidFill>
                <a:effectLst/>
                <a:highlight>
                  <a:srgbClr val="FBFAF3"/>
                </a:highlight>
                <a:latin typeface="+mn-lt"/>
              </a:rPr>
              <a:t>District mission boards (DMBs) and home mission churches are supported by three home mission counselors. They work with the DMBs to find, evaluate, and develop new home mission locations. They also provide onsite assistance to home mission congregations and counseling and training to the new missionaries who are called to serve them. This support is crucial in guiding mission churches on the way to becoming self-supporting congregations. WELS Home Missions also works with three specialized mission counselors that assist congregations with Hispanic, Asian, and Campus Ministry outreach.</a:t>
            </a:r>
          </a:p>
          <a:p>
            <a:endParaRPr lang="en-US" sz="1100" b="0" i="0" dirty="0">
              <a:solidFill>
                <a:srgbClr val="000000"/>
              </a:solidFill>
              <a:effectLst/>
              <a:latin typeface="+mn-lt"/>
            </a:endParaRPr>
          </a:p>
          <a:p>
            <a:r>
              <a:rPr lang="en-US" sz="1100" b="1" i="0" dirty="0">
                <a:solidFill>
                  <a:srgbClr val="000000"/>
                </a:solidFill>
                <a:effectLst/>
                <a:latin typeface="+mn-lt"/>
              </a:rPr>
              <a:t>Pictured (from left to right):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Neil Birkholz, North American Asian Ministry Consultant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Tim Flunker, Hispanic Outreach Consultant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Wayne Uhlhorn, Mission Counselor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Mark Birkholz, Mission Counselor</a:t>
            </a:r>
          </a:p>
          <a:p>
            <a:pPr marL="171450" indent="-171450">
              <a:buFont typeface="Arial" panose="020B0604020202020204" pitchFamily="34" charset="0"/>
              <a:buChar char="•"/>
            </a:pPr>
            <a:r>
              <a:rPr lang="en-US" sz="1100" b="0" i="0" dirty="0">
                <a:solidFill>
                  <a:srgbClr val="000000"/>
                </a:solidFill>
                <a:effectLst/>
                <a:latin typeface="+mn-lt"/>
              </a:rPr>
              <a:t>Rev. Matt Vogt, Mission Counselor, </a:t>
            </a:r>
          </a:p>
          <a:p>
            <a:pPr marL="171450" indent="-171450">
              <a:buFont typeface="Arial" panose="020B0604020202020204" pitchFamily="34" charset="0"/>
              <a:buChar char="•"/>
            </a:pPr>
            <a:r>
              <a:rPr lang="en-US" sz="1100" b="0" i="0" dirty="0">
                <a:solidFill>
                  <a:srgbClr val="000000"/>
                </a:solidFill>
                <a:effectLst/>
                <a:latin typeface="+mn-lt"/>
              </a:rPr>
              <a:t>Rev. Dan Lindner, Campus Ministry Mission Counselor</a:t>
            </a:r>
          </a:p>
        </p:txBody>
      </p:sp>
      <p:sp>
        <p:nvSpPr>
          <p:cNvPr id="4" name="Slide Number Placeholder 3"/>
          <p:cNvSpPr>
            <a:spLocks noGrp="1"/>
          </p:cNvSpPr>
          <p:nvPr>
            <p:ph type="sldNum" sz="quarter" idx="5"/>
          </p:nvPr>
        </p:nvSpPr>
        <p:spPr/>
        <p:txBody>
          <a:bodyPr/>
          <a:lstStyle/>
          <a:p>
            <a:fld id="{16783666-7838-964F-98E8-13F3DBB30284}" type="slidenum">
              <a:rPr lang="en-US" smtClean="0"/>
              <a:t>10</a:t>
            </a:fld>
            <a:endParaRPr lang="en-US"/>
          </a:p>
        </p:txBody>
      </p:sp>
    </p:spTree>
    <p:extLst>
      <p:ext uri="{BB962C8B-B14F-4D97-AF65-F5344CB8AC3E}">
        <p14:creationId xmlns:p14="http://schemas.microsoft.com/office/powerpoint/2010/main" val="3203281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New church planters are not left to fend on their own! </a:t>
            </a:r>
            <a:endParaRPr lang="en-US" sz="1200" dirty="0"/>
          </a:p>
          <a:p>
            <a:endParaRPr lang="en-US" sz="1200" dirty="0"/>
          </a:p>
          <a:p>
            <a:r>
              <a:rPr lang="en-US" sz="1200" dirty="0"/>
              <a:t>A group of six home missionaries and other experienced church planters gathered together at Carbon Valley Lutheran Church in Firestone, Colo., for the Church Planter Intensive weekend July 23-27. </a:t>
            </a:r>
            <a:r>
              <a:rPr lang="en-US" sz="1800" b="0" i="0" dirty="0">
                <a:solidFill>
                  <a:srgbClr val="666666"/>
                </a:solidFill>
                <a:effectLst/>
                <a:latin typeface="lora" pitchFamily="2" charset="0"/>
              </a:rPr>
              <a:t>Experienced church planter Jared Oldenburg (Eternal Rock – Castle Rock, Colo.) developed the program and Home Missionary Matt Rothe (The Way – Fredericksburg, Va.) now leads the training. This extended weekend seminar encourages and equips pastors who are called to plant brand new home mission churches. </a:t>
            </a:r>
            <a:r>
              <a:rPr lang="en-US" sz="1200" dirty="0">
                <a:solidFill>
                  <a:srgbClr val="000000"/>
                </a:solidFill>
              </a:rPr>
              <a:t>The purpose of this event is to: </a:t>
            </a:r>
          </a:p>
          <a:p>
            <a:pPr defTabSz="931774">
              <a:defRPr/>
            </a:pPr>
            <a:endParaRPr lang="en-US" sz="1200" dirty="0">
              <a:solidFill>
                <a:srgbClr val="000000"/>
              </a:solidFill>
            </a:endParaRPr>
          </a:p>
          <a:p>
            <a:pPr marL="349415" indent="-349415">
              <a:buFont typeface="Arial" panose="020B0604020202020204" pitchFamily="34" charset="0"/>
              <a:buChar char="•"/>
            </a:pPr>
            <a:r>
              <a:rPr lang="en-US" sz="1200" dirty="0">
                <a:solidFill>
                  <a:srgbClr val="1E1919"/>
                </a:solidFill>
              </a:rPr>
              <a:t>Talk through church planting principals.</a:t>
            </a:r>
          </a:p>
          <a:p>
            <a:pPr marL="349415" indent="-349415">
              <a:buFont typeface="Arial" panose="020B0604020202020204" pitchFamily="34" charset="0"/>
              <a:buChar char="•"/>
            </a:pPr>
            <a:r>
              <a:rPr lang="en-US" sz="1200" dirty="0">
                <a:solidFill>
                  <a:srgbClr val="1E1919"/>
                </a:solidFill>
              </a:rPr>
              <a:t>Be a sounding board to new missionaries and their unique situations.</a:t>
            </a:r>
          </a:p>
          <a:p>
            <a:pPr marL="349415" indent="-349415">
              <a:buFont typeface="Arial" panose="020B0604020202020204" pitchFamily="34" charset="0"/>
              <a:buChar char="•"/>
            </a:pPr>
            <a:r>
              <a:rPr lang="en-US" sz="1200" dirty="0">
                <a:solidFill>
                  <a:srgbClr val="1E1919"/>
                </a:solidFill>
              </a:rPr>
              <a:t>Give the missionary a chance to think about</a:t>
            </a:r>
            <a:r>
              <a:rPr lang="en-US" sz="1200" i="1" dirty="0">
                <a:solidFill>
                  <a:srgbClr val="1E1919"/>
                </a:solidFill>
              </a:rPr>
              <a:t> all </a:t>
            </a:r>
            <a:r>
              <a:rPr lang="en-US" sz="1200" dirty="0">
                <a:solidFill>
                  <a:srgbClr val="1E1919"/>
                </a:solidFill>
              </a:rPr>
              <a:t>aspects of starting a church</a:t>
            </a:r>
          </a:p>
          <a:p>
            <a:pPr marL="349415" indent="-349415">
              <a:buFont typeface="Arial" panose="020B0604020202020204" pitchFamily="34" charset="0"/>
              <a:buChar char="•"/>
            </a:pPr>
            <a:r>
              <a:rPr lang="en-US" sz="1200" dirty="0">
                <a:solidFill>
                  <a:srgbClr val="1E1919"/>
                </a:solidFill>
              </a:rPr>
              <a:t>Encourage the missionary to make decisions and plans based on the core group, community and place God has placed him. In other words, don’t copy, but instead learn to lead intuitively.</a:t>
            </a:r>
          </a:p>
          <a:p>
            <a:pPr marL="349415" indent="-349415">
              <a:buFont typeface="Arial" panose="020B0604020202020204" pitchFamily="34" charset="0"/>
              <a:buChar char="•"/>
            </a:pPr>
            <a:r>
              <a:rPr lang="en-US" sz="1200" dirty="0">
                <a:solidFill>
                  <a:srgbClr val="1E1919"/>
                </a:solidFill>
              </a:rPr>
              <a:t>Help the missionary establish some big picture benchmarks/activities.</a:t>
            </a:r>
          </a:p>
          <a:p>
            <a:pPr marL="349415" indent="-349415">
              <a:buFont typeface="Arial" panose="020B0604020202020204" pitchFamily="34" charset="0"/>
              <a:buChar char="•"/>
            </a:pPr>
            <a:r>
              <a:rPr lang="en-US" sz="1200" dirty="0">
                <a:solidFill>
                  <a:srgbClr val="1E1919"/>
                </a:solidFill>
              </a:rPr>
              <a:t>Offer encouragement by openly sharing what it’s like to be a church planter</a:t>
            </a:r>
          </a:p>
          <a:p>
            <a:pPr marL="349415" indent="-349415">
              <a:buFont typeface="Arial" panose="020B0604020202020204" pitchFamily="34" charset="0"/>
              <a:buChar char="•"/>
            </a:pPr>
            <a:r>
              <a:rPr lang="en-US" sz="1200" dirty="0">
                <a:solidFill>
                  <a:srgbClr val="1E1919"/>
                </a:solidFill>
              </a:rPr>
              <a:t>Provide the opportunity for a new missionary to network with other missionaries.</a:t>
            </a:r>
            <a:endParaRPr lang="en-US" sz="1200" dirty="0">
              <a:solidFill>
                <a:srgbClr val="C00000"/>
              </a:solidFill>
              <a:ea typeface="Calibri" panose="020F0502020204030204" pitchFamily="34" charset="0"/>
              <a:cs typeface="Calibri" panose="020F0502020204030204" pitchFamily="34" charset="0"/>
            </a:endParaRPr>
          </a:p>
          <a:p>
            <a:pPr>
              <a:lnSpc>
                <a:spcPct val="107000"/>
              </a:lnSpc>
              <a:spcAft>
                <a:spcPts val="815"/>
              </a:spcAft>
            </a:pPr>
            <a:endParaRPr lang="en-US" sz="1200" dirty="0">
              <a:solidFill>
                <a:srgbClr val="C00000"/>
              </a:solidFill>
              <a:ea typeface="Calibri" panose="020F0502020204030204" pitchFamily="34" charset="0"/>
              <a:cs typeface="Calibri" panose="020F0502020204030204" pitchFamily="34" charset="0"/>
            </a:endParaRPr>
          </a:p>
          <a:p>
            <a:pPr algn="just" fontAlgn="base"/>
            <a:r>
              <a:rPr lang="en-US" sz="1800" b="0" i="0" dirty="0">
                <a:solidFill>
                  <a:srgbClr val="666666"/>
                </a:solidFill>
                <a:effectLst/>
                <a:latin typeface="lora" pitchFamily="2" charset="0"/>
              </a:rPr>
              <a:t>After the intensive, new church planters are paired with a coach from an established mission church to guide them for their first two years of launching a new church. Home Missionary Joel Schulz (Divine Savior – Delray Beach, Fla.) leads that portion of the program.</a:t>
            </a:r>
          </a:p>
          <a:p>
            <a:pPr algn="just" fontAlgn="base"/>
            <a:endParaRPr lang="en-US" sz="1800" b="0" i="0" dirty="0">
              <a:solidFill>
                <a:srgbClr val="666666"/>
              </a:solidFill>
              <a:effectLst/>
              <a:latin typeface="lora" pitchFamily="2" charset="0"/>
            </a:endParaRPr>
          </a:p>
          <a:p>
            <a:pPr algn="just" fontAlgn="base"/>
            <a:r>
              <a:rPr lang="en-US" sz="1800" b="0" i="0" dirty="0">
                <a:solidFill>
                  <a:srgbClr val="666666"/>
                </a:solidFill>
                <a:effectLst/>
                <a:latin typeface="lora" pitchFamily="2" charset="0"/>
              </a:rPr>
              <a:t>Both the Church Planter Intensive and the coaching program are sponsored and encouraged by WELS Home Missions.</a:t>
            </a:r>
          </a:p>
          <a:p>
            <a:pPr>
              <a:lnSpc>
                <a:spcPct val="107000"/>
              </a:lnSpc>
              <a:spcAft>
                <a:spcPts val="815"/>
              </a:spcAft>
            </a:pPr>
            <a:endParaRPr lang="en-US" sz="1200" dirty="0">
              <a:ea typeface="Calibri" panose="020F0502020204030204" pitchFamily="34" charset="0"/>
              <a:cs typeface="Times New Roman" panose="02020603050405020304" pitchFamily="18" charset="0"/>
            </a:endParaRPr>
          </a:p>
          <a:p>
            <a:pPr>
              <a:lnSpc>
                <a:spcPct val="107000"/>
              </a:lnSpc>
              <a:spcAft>
                <a:spcPts val="815"/>
              </a:spcAft>
            </a:pPr>
            <a:r>
              <a:rPr lang="en-US" sz="1200" dirty="0">
                <a:solidFill>
                  <a:srgbClr val="C00000"/>
                </a:solidFill>
                <a:ea typeface="Calibri" panose="020F0502020204030204" pitchFamily="34" charset="0"/>
                <a:cs typeface="Calibri" panose="020F0502020204030204" pitchFamily="34" charset="0"/>
              </a:rPr>
              <a:t>“As much as Church Planter Intensive was able to ground me, set our ministry on a good path, and send us out with valuable information, the coaching program is now my lifeline in an ongoing way. My coach is the most-accessible avenue to bounce ideas off, get input from, and help me grow as a pastor.” – Rev. Joe Lindloff, church planter in Marquette, Mich.</a:t>
            </a:r>
            <a:endParaRPr lang="en-US" sz="1200" dirty="0">
              <a:ea typeface="Calibri" panose="020F0502020204030204" pitchFamily="34" charset="0"/>
              <a:cs typeface="Times New Roman" panose="02020603050405020304" pitchFamily="18" charset="0"/>
            </a:endParaRPr>
          </a:p>
          <a:p>
            <a:endParaRPr lang="en-US" sz="1200" dirty="0"/>
          </a:p>
        </p:txBody>
      </p:sp>
      <p:sp>
        <p:nvSpPr>
          <p:cNvPr id="4" name="Slide Number Placeholder 3"/>
          <p:cNvSpPr>
            <a:spLocks noGrp="1"/>
          </p:cNvSpPr>
          <p:nvPr>
            <p:ph type="sldNum" sz="quarter" idx="5"/>
          </p:nvPr>
        </p:nvSpPr>
        <p:spPr/>
        <p:txBody>
          <a:bodyPr/>
          <a:lstStyle/>
          <a:p>
            <a:fld id="{16783666-7838-964F-98E8-13F3DBB30284}" type="slidenum">
              <a:rPr lang="en-US" smtClean="0"/>
              <a:t>11</a:t>
            </a:fld>
            <a:endParaRPr lang="en-US"/>
          </a:p>
        </p:txBody>
      </p:sp>
    </p:spTree>
    <p:extLst>
      <p:ext uri="{BB962C8B-B14F-4D97-AF65-F5344CB8AC3E}">
        <p14:creationId xmlns:p14="http://schemas.microsoft.com/office/powerpoint/2010/main" val="2331754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33333"/>
                </a:solidFill>
                <a:effectLst/>
                <a:latin typeface="lato" panose="020F0502020204030203" pitchFamily="34" charset="0"/>
              </a:rPr>
              <a:t>WELS Missions welcomed Mark Gabb as the new administrator for WELS Home Missions. Gabb began serving in this role in January 2024 following a vacancy in the position since spring 2022, when previous administrator Keith Free accepted a call to parish ministry. Gabb was formally installed as the Home Missions administrator Wed., Jan. 31, at the WELS Center for Mission and Ministry weekly chapel service. Gabb is not new to the work of WELS Home Missions. He has served as a member of the Board for Home Missions for ten years and as chairman for three, taking on additional leadership responsibilities during the vacancy.</a:t>
            </a:r>
          </a:p>
        </p:txBody>
      </p:sp>
      <p:sp>
        <p:nvSpPr>
          <p:cNvPr id="4" name="Slide Number Placeholder 3"/>
          <p:cNvSpPr>
            <a:spLocks noGrp="1"/>
          </p:cNvSpPr>
          <p:nvPr>
            <p:ph type="sldNum" sz="quarter" idx="5"/>
          </p:nvPr>
        </p:nvSpPr>
        <p:spPr/>
        <p:txBody>
          <a:bodyPr/>
          <a:lstStyle/>
          <a:p>
            <a:fld id="{16783666-7838-964F-98E8-13F3DBB30284}" type="slidenum">
              <a:rPr lang="en-US" smtClean="0"/>
              <a:t>12</a:t>
            </a:fld>
            <a:endParaRPr lang="en-US"/>
          </a:p>
        </p:txBody>
      </p:sp>
    </p:spTree>
    <p:extLst>
      <p:ext uri="{BB962C8B-B14F-4D97-AF65-F5344CB8AC3E}">
        <p14:creationId xmlns:p14="http://schemas.microsoft.com/office/powerpoint/2010/main" val="3934839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666666"/>
                </a:solidFill>
                <a:effectLst/>
                <a:latin typeface="+mn-lt"/>
              </a:rPr>
              <a:t>View our interactive Google map found at wels100in10.net to see where your district mission board is exploring outreach in your district. Anything in “blue” indicates an exploratory mission. District mission boards and mission counselors work with exploratory missions to develop a core group of members and begin Bible study and initial outreach before coming to the Board for Home Missions for official home mission status. These missions are not currently approved but are preparing the groundwork needed for their formal ministry request to the Board for Home Missions. Each request is thoroughly vetted and either prioritized, deferred, or denied. Prioritized requests are authorized as funding is available. Please note that there might be some exploratory missions on this list that will not end up receiving home mission status after the review process.</a:t>
            </a:r>
          </a:p>
        </p:txBody>
      </p:sp>
      <p:sp>
        <p:nvSpPr>
          <p:cNvPr id="4" name="Slide Number Placeholder 3"/>
          <p:cNvSpPr>
            <a:spLocks noGrp="1"/>
          </p:cNvSpPr>
          <p:nvPr>
            <p:ph type="sldNum" sz="quarter" idx="5"/>
          </p:nvPr>
        </p:nvSpPr>
        <p:spPr/>
        <p:txBody>
          <a:bodyPr/>
          <a:lstStyle/>
          <a:p>
            <a:fld id="{16783666-7838-964F-98E8-13F3DBB30284}" type="slidenum">
              <a:rPr lang="en-US" smtClean="0"/>
              <a:t>13</a:t>
            </a:fld>
            <a:endParaRPr lang="en-US"/>
          </a:p>
        </p:txBody>
      </p:sp>
    </p:spTree>
    <p:extLst>
      <p:ext uri="{BB962C8B-B14F-4D97-AF65-F5344CB8AC3E}">
        <p14:creationId xmlns:p14="http://schemas.microsoft.com/office/powerpoint/2010/main" val="4148146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E90F7-D751-D948-E738-2A2BAFB3FF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176632-99ED-A242-C3EE-310AE33EB8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8A549D-4C56-F7E4-0F61-77941CC9631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 Sept. 18-19, WELS Board for Home Missions approved seven new mission starts toward the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synodwide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100 Missions in 10 Years initiative. This is thanks to the generous gifts received over the past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rgbClr val="333333"/>
              </a:solidFill>
              <a:effectLst/>
              <a:highlight>
                <a:srgbClr val="FFFFFF"/>
              </a:highlight>
              <a:latin typeface="+mn-lt"/>
            </a:endParaRPr>
          </a:p>
        </p:txBody>
      </p:sp>
      <p:sp>
        <p:nvSpPr>
          <p:cNvPr id="4" name="Slide Number Placeholder 3">
            <a:extLst>
              <a:ext uri="{FF2B5EF4-FFF2-40B4-BE49-F238E27FC236}">
                <a16:creationId xmlns:a16="http://schemas.microsoft.com/office/drawing/2014/main" id="{B98FB7B0-205E-8653-1D18-3FE8235D7E1A}"/>
              </a:ext>
            </a:extLst>
          </p:cNvPr>
          <p:cNvSpPr>
            <a:spLocks noGrp="1"/>
          </p:cNvSpPr>
          <p:nvPr>
            <p:ph type="sldNum" sz="quarter" idx="5"/>
          </p:nvPr>
        </p:nvSpPr>
        <p:spPr/>
        <p:txBody>
          <a:bodyPr/>
          <a:lstStyle/>
          <a:p>
            <a:fld id="{16783666-7838-964F-98E8-13F3DBB30284}" type="slidenum">
              <a:rPr lang="en-US" smtClean="0"/>
              <a:t>14</a:t>
            </a:fld>
            <a:endParaRPr lang="en-US"/>
          </a:p>
        </p:txBody>
      </p:sp>
    </p:spTree>
    <p:extLst>
      <p:ext uri="{BB962C8B-B14F-4D97-AF65-F5344CB8AC3E}">
        <p14:creationId xmlns:p14="http://schemas.microsoft.com/office/powerpoint/2010/main" val="3780515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7B5B5-A53E-1894-4348-802E6BCE83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F62AE-FE2A-903A-A469-5872A69E8E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02950B-2610-B357-8C65-8ED965F11BA0}"/>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100" dirty="0">
                <a:effectLst/>
                <a:latin typeface="+mn-lt"/>
                <a:ea typeface="Calibri" panose="020F0502020204030204" pitchFamily="34" charset="0"/>
                <a:cs typeface="Calibri" panose="020F0502020204030204" pitchFamily="34" charset="0"/>
              </a:rPr>
              <a:t>Located just east of Eau Claire, Altoona is one of the fastest-growing communities in western Wisconsin. With a population nearing 10,000 and projected to grow by 3 percent annually, Altoona attracts young families, professionals, and retirees seeking a small-town feel with access to urban amenities. The Western Wisconsin District Mission Board has been working closely with a core group from St. Mark in Eau Claire since early 2023. This group has been active hosting community events, launching monthly devotional services, and building a growing prospect list. With strong local support, a clear ministry plan, and a heart for outreach, the Altoona mission is poised to bring the gospel to a community eager for connection and truth.</a:t>
            </a:r>
            <a:endParaRPr lang="en-US" sz="1100" dirty="0">
              <a:effectLst/>
              <a:latin typeface="+mn-l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8684BDE-424C-ABAA-D9A9-4210054F2C9C}"/>
              </a:ext>
            </a:extLst>
          </p:cNvPr>
          <p:cNvSpPr>
            <a:spLocks noGrp="1"/>
          </p:cNvSpPr>
          <p:nvPr>
            <p:ph type="sldNum" sz="quarter" idx="5"/>
          </p:nvPr>
        </p:nvSpPr>
        <p:spPr/>
        <p:txBody>
          <a:bodyPr/>
          <a:lstStyle/>
          <a:p>
            <a:fld id="{16783666-7838-964F-98E8-13F3DBB30284}" type="slidenum">
              <a:rPr lang="en-US" smtClean="0"/>
              <a:t>15</a:t>
            </a:fld>
            <a:endParaRPr lang="en-US"/>
          </a:p>
        </p:txBody>
      </p:sp>
    </p:spTree>
    <p:extLst>
      <p:ext uri="{BB962C8B-B14F-4D97-AF65-F5344CB8AC3E}">
        <p14:creationId xmlns:p14="http://schemas.microsoft.com/office/powerpoint/2010/main" val="1427204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100CE-D770-49BC-3066-A87F60F742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E98AC4-857B-538D-9D37-BACB873984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2FA610-48E9-70EC-8C44-2158AFC0CD6C}"/>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As one of the largest metro areas in the United States without a WELS church, Buffalo presents a unique and urgent opportunity for gospel outreach. The target area—Kenmore, North Buffalo, and Tonawanda—has about 95,000 residents within a 2-mile radius. A dedicated core group has begun gathering for Bible study and outreach, laying the groundwork for a new church plant. With Buffalo’s affordable housing, expanding job market, and a population eager for spiritual connection, the mission team is excited to build relationships and share the hope of Christ with the community.</a:t>
            </a:r>
          </a:p>
        </p:txBody>
      </p:sp>
      <p:sp>
        <p:nvSpPr>
          <p:cNvPr id="4" name="Slide Number Placeholder 3">
            <a:extLst>
              <a:ext uri="{FF2B5EF4-FFF2-40B4-BE49-F238E27FC236}">
                <a16:creationId xmlns:a16="http://schemas.microsoft.com/office/drawing/2014/main" id="{AAB58721-47FE-A17C-E7B8-286B90657A96}"/>
              </a:ext>
            </a:extLst>
          </p:cNvPr>
          <p:cNvSpPr>
            <a:spLocks noGrp="1"/>
          </p:cNvSpPr>
          <p:nvPr>
            <p:ph type="sldNum" sz="quarter" idx="5"/>
          </p:nvPr>
        </p:nvSpPr>
        <p:spPr/>
        <p:txBody>
          <a:bodyPr/>
          <a:lstStyle/>
          <a:p>
            <a:fld id="{16783666-7838-964F-98E8-13F3DBB30284}" type="slidenum">
              <a:rPr lang="en-US" smtClean="0"/>
              <a:t>16</a:t>
            </a:fld>
            <a:endParaRPr lang="en-US"/>
          </a:p>
        </p:txBody>
      </p:sp>
    </p:spTree>
    <p:extLst>
      <p:ext uri="{BB962C8B-B14F-4D97-AF65-F5344CB8AC3E}">
        <p14:creationId xmlns:p14="http://schemas.microsoft.com/office/powerpoint/2010/main" val="1499708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B7E96-4C2A-5F55-C108-2B1D5FB510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EA21BC-D5CD-7928-52A0-7245C63B7E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2DAAC0-99AC-67EB-8B47-577A977CF620}"/>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Naples, consistently ranked among the best places to live and retire in the United States, is experiencing rapid growth and demographic change. The district mission board and mission counselor have made multiple visits—talking with locals, meeting community leaders, and learning about the area’s needs. A significant portion of residents are unchurched and eager for spiritual connection. With strong financial support and a clear plan, the mission is ready to hit the ground running—focused on reaching out, making connections, and sharing the hope of Christ with a growing and diverse community.</a:t>
            </a:r>
          </a:p>
        </p:txBody>
      </p:sp>
      <p:sp>
        <p:nvSpPr>
          <p:cNvPr id="4" name="Slide Number Placeholder 3">
            <a:extLst>
              <a:ext uri="{FF2B5EF4-FFF2-40B4-BE49-F238E27FC236}">
                <a16:creationId xmlns:a16="http://schemas.microsoft.com/office/drawing/2014/main" id="{65CDACD9-57F6-C94E-A989-E07243DE390E}"/>
              </a:ext>
            </a:extLst>
          </p:cNvPr>
          <p:cNvSpPr>
            <a:spLocks noGrp="1"/>
          </p:cNvSpPr>
          <p:nvPr>
            <p:ph type="sldNum" sz="quarter" idx="5"/>
          </p:nvPr>
        </p:nvSpPr>
        <p:spPr/>
        <p:txBody>
          <a:bodyPr/>
          <a:lstStyle/>
          <a:p>
            <a:fld id="{16783666-7838-964F-98E8-13F3DBB30284}" type="slidenum">
              <a:rPr lang="en-US" smtClean="0"/>
              <a:t>17</a:t>
            </a:fld>
            <a:endParaRPr lang="en-US"/>
          </a:p>
        </p:txBody>
      </p:sp>
    </p:spTree>
    <p:extLst>
      <p:ext uri="{BB962C8B-B14F-4D97-AF65-F5344CB8AC3E}">
        <p14:creationId xmlns:p14="http://schemas.microsoft.com/office/powerpoint/2010/main" val="245216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109A4-1BE5-A48C-D2AC-45E419F11B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146A40-1B66-7AD2-587D-BB2587879D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562CDA-07B0-2CFE-6C4A-B2B4DBF7C420}"/>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Olathe, located in the fast-growing southwest Kansas City metro area, has seen its population surge with continued growth expected. Major employers have fueled this expansion, making Olathe one of the most affordable and family-friendly cities in the nation. The Nebraska District Mission Board has been working with Mt. Olive in Overland Park, Kan., to establish a new mission, gathering a dedicated core group and hosting regular Bible studies and planning meetings. With strong support from Mt. Olive and a clear vision for outreach, the Olathe mission is poised to reach many new families with the gospel. </a:t>
            </a:r>
          </a:p>
        </p:txBody>
      </p:sp>
      <p:sp>
        <p:nvSpPr>
          <p:cNvPr id="4" name="Slide Number Placeholder 3">
            <a:extLst>
              <a:ext uri="{FF2B5EF4-FFF2-40B4-BE49-F238E27FC236}">
                <a16:creationId xmlns:a16="http://schemas.microsoft.com/office/drawing/2014/main" id="{F844A9F3-2425-56A1-633D-78DFD349DE7D}"/>
              </a:ext>
            </a:extLst>
          </p:cNvPr>
          <p:cNvSpPr>
            <a:spLocks noGrp="1"/>
          </p:cNvSpPr>
          <p:nvPr>
            <p:ph type="sldNum" sz="quarter" idx="5"/>
          </p:nvPr>
        </p:nvSpPr>
        <p:spPr/>
        <p:txBody>
          <a:bodyPr/>
          <a:lstStyle/>
          <a:p>
            <a:fld id="{16783666-7838-964F-98E8-13F3DBB30284}" type="slidenum">
              <a:rPr lang="en-US" smtClean="0"/>
              <a:t>18</a:t>
            </a:fld>
            <a:endParaRPr lang="en-US"/>
          </a:p>
        </p:txBody>
      </p:sp>
    </p:spTree>
    <p:extLst>
      <p:ext uri="{BB962C8B-B14F-4D97-AF65-F5344CB8AC3E}">
        <p14:creationId xmlns:p14="http://schemas.microsoft.com/office/powerpoint/2010/main" val="3510024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2FE7F-E335-1A64-B8A9-19C31A9D11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67E1E2-C244-8B38-A8BB-E72E8A6CAA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2A413-CE25-8A50-2B51-74A778BB8D35}"/>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The Sandhills area of North Carolina is experiencing steady growth as both retirees and young families move into the area, with major investments like Amazon’s new data center fueling local development. With close proximity to Fort Bragg—the world’s largest military base—the region also attracts commissioned military personnel who often choose to make the Sandhills their permanent home. The effort is being led by a core group from Tree of Life in Cary, N.C. The team has begun regular outreach and canvassing, building momentum and a growing prospect list in a region where confessional Lutheran churches are few. </a:t>
            </a:r>
          </a:p>
        </p:txBody>
      </p:sp>
      <p:sp>
        <p:nvSpPr>
          <p:cNvPr id="4" name="Slide Number Placeholder 3">
            <a:extLst>
              <a:ext uri="{FF2B5EF4-FFF2-40B4-BE49-F238E27FC236}">
                <a16:creationId xmlns:a16="http://schemas.microsoft.com/office/drawing/2014/main" id="{2AD66C20-9CB1-8BBE-C25B-F45C811A0C8A}"/>
              </a:ext>
            </a:extLst>
          </p:cNvPr>
          <p:cNvSpPr>
            <a:spLocks noGrp="1"/>
          </p:cNvSpPr>
          <p:nvPr>
            <p:ph type="sldNum" sz="quarter" idx="5"/>
          </p:nvPr>
        </p:nvSpPr>
        <p:spPr/>
        <p:txBody>
          <a:bodyPr/>
          <a:lstStyle/>
          <a:p>
            <a:fld id="{16783666-7838-964F-98E8-13F3DBB30284}" type="slidenum">
              <a:rPr lang="en-US" smtClean="0"/>
              <a:t>19</a:t>
            </a:fld>
            <a:endParaRPr lang="en-US"/>
          </a:p>
        </p:txBody>
      </p:sp>
    </p:spTree>
    <p:extLst>
      <p:ext uri="{BB962C8B-B14F-4D97-AF65-F5344CB8AC3E}">
        <p14:creationId xmlns:p14="http://schemas.microsoft.com/office/powerpoint/2010/main" val="505475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highlight>
                  <a:srgbClr val="FFFFFF"/>
                </a:highlight>
                <a:latin typeface="+mn-lt"/>
                <a:ea typeface="+mn-ea"/>
                <a:cs typeface="+mn-cs"/>
              </a:rPr>
              <a:t>WELS Home Missions is blessed to plant churches and assist mission-minded congregations across North America. Home Missions currently supports 151 congregations with financial subsidy or district mission board/mission counselor assistance, with 30 of those being </a:t>
            </a:r>
            <a:r>
              <a:rPr lang="en-US" sz="1200" b="0" i="0" u="none" strike="noStrike" kern="1200" dirty="0">
                <a:solidFill>
                  <a:schemeClr val="tx1"/>
                </a:solidFill>
                <a:effectLst/>
                <a:highlight>
                  <a:srgbClr val="FFFFFF"/>
                </a:highlight>
                <a:latin typeface="+mn-lt"/>
                <a:ea typeface="+mn-ea"/>
                <a:cs typeface="+mn-cs"/>
                <a:hlinkClick r:id="rId3"/>
              </a:rPr>
              <a:t>cross-cultural</a:t>
            </a:r>
            <a:r>
              <a:rPr lang="en-US" sz="1200" b="0" i="0" kern="1200" dirty="0">
                <a:solidFill>
                  <a:schemeClr val="tx1"/>
                </a:solidFill>
                <a:effectLst/>
                <a:highlight>
                  <a:srgbClr val="FFFFFF"/>
                </a:highlight>
                <a:latin typeface="+mn-lt"/>
                <a:ea typeface="+mn-ea"/>
                <a:cs typeface="+mn-cs"/>
              </a:rPr>
              <a:t> mission congregations. Home Missions also provides nearly 50 campus ministries with financial support, while assisting hundreds of other congregations that serve college students around the United States and Canada.</a:t>
            </a:r>
            <a:endParaRPr lang="en-US" sz="11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a:t>
            </a:fld>
            <a:endParaRPr lang="en-US"/>
          </a:p>
        </p:txBody>
      </p:sp>
    </p:spTree>
    <p:extLst>
      <p:ext uri="{BB962C8B-B14F-4D97-AF65-F5344CB8AC3E}">
        <p14:creationId xmlns:p14="http://schemas.microsoft.com/office/powerpoint/2010/main" val="3724682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B3319-E289-6F92-0194-A9F044542B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486781-12E0-71EC-ED66-CA4157D31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B4D426-C6B0-71F0-99C1-81858A4CA6F8}"/>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West Richland, located just outside the Tri-Cities, is experiencing rapid growth as families and professionals move in for its strong job market and quality schools. Since 2024, the Pacific Northwest District Mission Board has been working with a committed core group of members from Southridge Church in Kennewick to establish a second site in West Richland. The group has already begun outreach through community service activities and fellowship events. With continued momentum and support, the new mission aims to launch regular worship and ministry activities in 2025. </a:t>
            </a:r>
          </a:p>
        </p:txBody>
      </p:sp>
      <p:sp>
        <p:nvSpPr>
          <p:cNvPr id="4" name="Slide Number Placeholder 3">
            <a:extLst>
              <a:ext uri="{FF2B5EF4-FFF2-40B4-BE49-F238E27FC236}">
                <a16:creationId xmlns:a16="http://schemas.microsoft.com/office/drawing/2014/main" id="{659BA768-0CDC-0040-D3F3-02970266F3BF}"/>
              </a:ext>
            </a:extLst>
          </p:cNvPr>
          <p:cNvSpPr>
            <a:spLocks noGrp="1"/>
          </p:cNvSpPr>
          <p:nvPr>
            <p:ph type="sldNum" sz="quarter" idx="5"/>
          </p:nvPr>
        </p:nvSpPr>
        <p:spPr/>
        <p:txBody>
          <a:bodyPr/>
          <a:lstStyle/>
          <a:p>
            <a:fld id="{16783666-7838-964F-98E8-13F3DBB30284}" type="slidenum">
              <a:rPr lang="en-US" smtClean="0"/>
              <a:t>20</a:t>
            </a:fld>
            <a:endParaRPr lang="en-US"/>
          </a:p>
        </p:txBody>
      </p:sp>
    </p:spTree>
    <p:extLst>
      <p:ext uri="{BB962C8B-B14F-4D97-AF65-F5344CB8AC3E}">
        <p14:creationId xmlns:p14="http://schemas.microsoft.com/office/powerpoint/2010/main" val="2299038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33EC1-E526-A743-07BE-CA470AA46C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ED7561-D29A-B26C-37E3-E8CD16A137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DCA589-1803-56AC-6FF0-20BE8818A7CA}"/>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Wilmington’s northeast neighborhoods are seeing a surge of new families and rapid development, making this area one of the fastest-growing corners of North Carolina. A core group of 18 people from Ascension in Jacksonville, N.C., meets regularly for Bible study and planning. With no WELS church nearby and easy access along U.S. 17, the group is laying the foundation for a welcoming church that blends in-person and online worship, Bible instruction, and plenty of community service. </a:t>
            </a:r>
          </a:p>
        </p:txBody>
      </p:sp>
      <p:sp>
        <p:nvSpPr>
          <p:cNvPr id="4" name="Slide Number Placeholder 3">
            <a:extLst>
              <a:ext uri="{FF2B5EF4-FFF2-40B4-BE49-F238E27FC236}">
                <a16:creationId xmlns:a16="http://schemas.microsoft.com/office/drawing/2014/main" id="{050B02A3-EBD2-77DC-8BC2-4CFFC9D5E112}"/>
              </a:ext>
            </a:extLst>
          </p:cNvPr>
          <p:cNvSpPr>
            <a:spLocks noGrp="1"/>
          </p:cNvSpPr>
          <p:nvPr>
            <p:ph type="sldNum" sz="quarter" idx="5"/>
          </p:nvPr>
        </p:nvSpPr>
        <p:spPr/>
        <p:txBody>
          <a:bodyPr/>
          <a:lstStyle/>
          <a:p>
            <a:fld id="{16783666-7838-964F-98E8-13F3DBB30284}" type="slidenum">
              <a:rPr lang="en-US" smtClean="0"/>
              <a:t>21</a:t>
            </a:fld>
            <a:endParaRPr lang="en-US"/>
          </a:p>
        </p:txBody>
      </p:sp>
    </p:spTree>
    <p:extLst>
      <p:ext uri="{BB962C8B-B14F-4D97-AF65-F5344CB8AC3E}">
        <p14:creationId xmlns:p14="http://schemas.microsoft.com/office/powerpoint/2010/main" val="226233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 April 3–4, WELS Board for Home Missions approved five new mission starts and six enhancements toward the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synodwide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100 Missions in 10 Years initiative.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Each of the five new starts is backed by a mature, mission-minded core group that has been actively sharing the gospel in their communities—even before seeking formal support. That kind of groundwork helps lay a strong foundation for long-term gospel ministry.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rgbClr val="333333"/>
              </a:solidFill>
              <a:effectLst/>
              <a:highlight>
                <a:srgbClr val="FFFFFF"/>
              </a:highlight>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22</a:t>
            </a:fld>
            <a:endParaRPr lang="en-US"/>
          </a:p>
        </p:txBody>
      </p:sp>
    </p:spTree>
    <p:extLst>
      <p:ext uri="{BB962C8B-B14F-4D97-AF65-F5344CB8AC3E}">
        <p14:creationId xmlns:p14="http://schemas.microsoft.com/office/powerpoint/2010/main" val="3433610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100">
                <a:effectLst/>
                <a:latin typeface="+mn-lt"/>
                <a:ea typeface="Calibri" panose="020F0502020204030204" pitchFamily="34" charset="0"/>
                <a:cs typeface="Calibri" panose="020F0502020204030204" pitchFamily="34" charset="0"/>
              </a:rPr>
              <a:t>Arlington, located 25 miles northwest of Memphis, is on the brink of rapid growth with Ford Motor Company set to build a new plant for electric truck production. Since 2022, the South Atlantic District Mission Board has been working with a dedicated group of 60 members and Pastor Jim Turriff from Gloria Dei, Memphis, who plan to relocate and establish a fresh start in Arlington under a new name. </a:t>
            </a:r>
            <a:endParaRPr lang="en-US" sz="110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23</a:t>
            </a:fld>
            <a:endParaRPr lang="en-US"/>
          </a:p>
        </p:txBody>
      </p:sp>
    </p:spTree>
    <p:extLst>
      <p:ext uri="{BB962C8B-B14F-4D97-AF65-F5344CB8AC3E}">
        <p14:creationId xmlns:p14="http://schemas.microsoft.com/office/powerpoint/2010/main" val="3861258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DDF6D-9D38-E0F0-AF00-F165056A7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D87F16-E36F-2C07-641E-D8F323BC4D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017342-CF79-26A0-962E-A15880201472}"/>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100">
                <a:effectLst/>
                <a:latin typeface="+mn-lt"/>
                <a:ea typeface="Calibri" panose="020F0502020204030204" pitchFamily="34" charset="0"/>
                <a:cs typeface="Calibri" panose="020F0502020204030204" pitchFamily="34" charset="0"/>
              </a:rPr>
              <a:t>Erie, located 30 miles north of Denver, has experienced a 55 percent population increase from 2010 to 2020, with continued growth expected. The Colorado District Mission Board began exploring this area in 2022. A core group of 10 adults has been gathering for fellowship and Bible study while attending local festivals to share its plans for a new church. So far, 25 people have expressed interest in learning more about the mission efforts.</a:t>
            </a:r>
            <a:endParaRPr lang="en-US" sz="1100">
              <a:effectLst/>
              <a:latin typeface="+mn-lt"/>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600" b="0" i="0">
              <a:solidFill>
                <a:srgbClr val="666666"/>
              </a:solidFill>
              <a:effectLst/>
              <a:highlight>
                <a:srgbClr val="FFFFFF"/>
              </a:highlight>
              <a:latin typeface="lora" pitchFamily="2" charset="0"/>
            </a:endParaRPr>
          </a:p>
        </p:txBody>
      </p:sp>
      <p:sp>
        <p:nvSpPr>
          <p:cNvPr id="4" name="Slide Number Placeholder 3">
            <a:extLst>
              <a:ext uri="{FF2B5EF4-FFF2-40B4-BE49-F238E27FC236}">
                <a16:creationId xmlns:a16="http://schemas.microsoft.com/office/drawing/2014/main" id="{CD08A9F7-9B78-FE14-2577-F2C9AD6373F1}"/>
              </a:ext>
            </a:extLst>
          </p:cNvPr>
          <p:cNvSpPr>
            <a:spLocks noGrp="1"/>
          </p:cNvSpPr>
          <p:nvPr>
            <p:ph type="sldNum" sz="quarter" idx="5"/>
          </p:nvPr>
        </p:nvSpPr>
        <p:spPr/>
        <p:txBody>
          <a:bodyPr/>
          <a:lstStyle/>
          <a:p>
            <a:fld id="{16783666-7838-964F-98E8-13F3DBB30284}" type="slidenum">
              <a:rPr lang="en-US" smtClean="0"/>
              <a:t>24</a:t>
            </a:fld>
            <a:endParaRPr lang="en-US"/>
          </a:p>
        </p:txBody>
      </p:sp>
    </p:spTree>
    <p:extLst>
      <p:ext uri="{BB962C8B-B14F-4D97-AF65-F5344CB8AC3E}">
        <p14:creationId xmlns:p14="http://schemas.microsoft.com/office/powerpoint/2010/main" val="798043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EE967-48AC-CBC2-60A7-CA4977751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1630DB-A91B-0E1C-CE6B-680E74ED9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7BCA43-9897-0C01-ABE1-E3BCA2260E89}"/>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100">
                <a:effectLst/>
                <a:latin typeface="+mn-lt"/>
                <a:ea typeface="Calibri" panose="020F0502020204030204" pitchFamily="34" charset="0"/>
                <a:cs typeface="Calibri" panose="020F0502020204030204" pitchFamily="34" charset="0"/>
              </a:rPr>
              <a:t>Jarrell is a rapidly growing town located 44 miles north of Austin in northern Williamson County. The county has seen its population surge from 426,000 in 2010 to 671,000 in 2022, with continued growth expected. For the past three years, Pastor Don Patterson has been working with a core group of 11, which began holding weekly worship in October 2024. The group has identified 90 prospects, many of whom they connected with by volunteering in the Jarrell Bible Community Food Pantry. The plan is to rent space for eight years before securing land and constructing a permanent church home.</a:t>
            </a:r>
            <a:endParaRPr lang="en-US" sz="1100">
              <a:effectLst/>
              <a:latin typeface="+mn-l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183C836-F168-D86D-2C4E-EE4E2ECE01EC}"/>
              </a:ext>
            </a:extLst>
          </p:cNvPr>
          <p:cNvSpPr>
            <a:spLocks noGrp="1"/>
          </p:cNvSpPr>
          <p:nvPr>
            <p:ph type="sldNum" sz="quarter" idx="5"/>
          </p:nvPr>
        </p:nvSpPr>
        <p:spPr/>
        <p:txBody>
          <a:bodyPr/>
          <a:lstStyle/>
          <a:p>
            <a:fld id="{16783666-7838-964F-98E8-13F3DBB30284}" type="slidenum">
              <a:rPr lang="en-US" smtClean="0"/>
              <a:t>25</a:t>
            </a:fld>
            <a:endParaRPr lang="en-US"/>
          </a:p>
        </p:txBody>
      </p:sp>
    </p:spTree>
    <p:extLst>
      <p:ext uri="{BB962C8B-B14F-4D97-AF65-F5344CB8AC3E}">
        <p14:creationId xmlns:p14="http://schemas.microsoft.com/office/powerpoint/2010/main" val="4157817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B161D-E366-A272-722E-796CC8BCF5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0CF0A7-290B-5B10-A2AC-1303FF59AC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842548-3240-45F5-B060-D964C440B8A0}"/>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100">
                <a:effectLst/>
                <a:latin typeface="+mn-lt"/>
                <a:ea typeface="Calibri" panose="020F0502020204030204" pitchFamily="34" charset="0"/>
                <a:cs typeface="Calibri" panose="020F0502020204030204" pitchFamily="34" charset="0"/>
              </a:rPr>
              <a:t>The center of Madison is expected to grow by 200,000 in future years, with many residents seeking an urban lifestyle. A core group of 14 adults, familiar with the area, has been working together since 2022—meeting regularly for Bible study and ministry planning—and has also secured a rental space for worship and community activities. Twenty prospects have expressed a strong interest in learning more about this new mission. A new mission plant in the center of urban Madison would allow WELS to reach an entirely new demographic.</a:t>
            </a:r>
            <a:endParaRPr lang="en-US" sz="1100">
              <a:effectLst/>
              <a:latin typeface="+mn-lt"/>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600" b="0" i="0">
              <a:solidFill>
                <a:srgbClr val="666666"/>
              </a:solidFill>
              <a:effectLst/>
              <a:highlight>
                <a:srgbClr val="FFFFFF"/>
              </a:highlight>
              <a:latin typeface="lora" pitchFamily="2" charset="0"/>
            </a:endParaRPr>
          </a:p>
        </p:txBody>
      </p:sp>
      <p:sp>
        <p:nvSpPr>
          <p:cNvPr id="4" name="Slide Number Placeholder 3">
            <a:extLst>
              <a:ext uri="{FF2B5EF4-FFF2-40B4-BE49-F238E27FC236}">
                <a16:creationId xmlns:a16="http://schemas.microsoft.com/office/drawing/2014/main" id="{FF796039-39DB-CE7B-3306-2543ED1A8C1B}"/>
              </a:ext>
            </a:extLst>
          </p:cNvPr>
          <p:cNvSpPr>
            <a:spLocks noGrp="1"/>
          </p:cNvSpPr>
          <p:nvPr>
            <p:ph type="sldNum" sz="quarter" idx="5"/>
          </p:nvPr>
        </p:nvSpPr>
        <p:spPr/>
        <p:txBody>
          <a:bodyPr/>
          <a:lstStyle/>
          <a:p>
            <a:fld id="{16783666-7838-964F-98E8-13F3DBB30284}" type="slidenum">
              <a:rPr lang="en-US" smtClean="0"/>
              <a:t>26</a:t>
            </a:fld>
            <a:endParaRPr lang="en-US"/>
          </a:p>
        </p:txBody>
      </p:sp>
    </p:spTree>
    <p:extLst>
      <p:ext uri="{BB962C8B-B14F-4D97-AF65-F5344CB8AC3E}">
        <p14:creationId xmlns:p14="http://schemas.microsoft.com/office/powerpoint/2010/main" val="30370471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72138-901B-5DA8-7127-DEC329D85A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D9389A-7E2C-8D8B-34BF-3E6104F998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2F2837-DDE4-7510-A21D-1A2285C501F5}"/>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100">
                <a:effectLst/>
                <a:latin typeface="+mn-lt"/>
                <a:ea typeface="Calibri" panose="020F0502020204030204" pitchFamily="34" charset="0"/>
                <a:cs typeface="Calibri" panose="020F0502020204030204" pitchFamily="34" charset="0"/>
              </a:rPr>
              <a:t>Located on the eastern edge of Phoenix, San Tan Valley is experiencing rapid growth with no signs of slowing down. Since 2022, the Arizona-California District Mission Board has been working with Heritage in Gilbert, Ariz., to plant a new mission in the area. A core group of 26 adults has been gathering regularly for Bible study and community events, building connections and momentum. In October 2024, they began holding regular worship services and have already identified 127 prospects interested in learning more about the new church.</a:t>
            </a:r>
            <a:endParaRPr lang="en-US" sz="1100">
              <a:effectLst/>
              <a:latin typeface="+mn-l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FE4C0A5-BAE0-417E-D85A-34B7D1EAAFF1}"/>
              </a:ext>
            </a:extLst>
          </p:cNvPr>
          <p:cNvSpPr>
            <a:spLocks noGrp="1"/>
          </p:cNvSpPr>
          <p:nvPr>
            <p:ph type="sldNum" sz="quarter" idx="5"/>
          </p:nvPr>
        </p:nvSpPr>
        <p:spPr/>
        <p:txBody>
          <a:bodyPr/>
          <a:lstStyle/>
          <a:p>
            <a:fld id="{16783666-7838-964F-98E8-13F3DBB30284}" type="slidenum">
              <a:rPr lang="en-US" smtClean="0"/>
              <a:t>27</a:t>
            </a:fld>
            <a:endParaRPr lang="en-US"/>
          </a:p>
        </p:txBody>
      </p:sp>
    </p:spTree>
    <p:extLst>
      <p:ext uri="{BB962C8B-B14F-4D97-AF65-F5344CB8AC3E}">
        <p14:creationId xmlns:p14="http://schemas.microsoft.com/office/powerpoint/2010/main" val="7835105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100" b="1" dirty="0">
                <a:effectLst/>
                <a:latin typeface="+mn-lt"/>
                <a:ea typeface="Calibri" panose="020F0502020204030204" pitchFamily="34" charset="0"/>
                <a:cs typeface="Calibri" panose="020F0502020204030204" pitchFamily="34" charset="0"/>
              </a:rPr>
              <a:t>Christ, Clarksville, Md. (restart)</a:t>
            </a:r>
            <a:r>
              <a:rPr lang="en-US" sz="1100" b="1" dirty="0">
                <a:effectLst/>
                <a:latin typeface="+mn-lt"/>
                <a:ea typeface="Calibri" panose="020F0502020204030204" pitchFamily="34" charset="0"/>
                <a:cs typeface="Times New Roman" panose="02020603050405020304" pitchFamily="18" charset="0"/>
              </a:rPr>
              <a:t>: </a:t>
            </a:r>
            <a:r>
              <a:rPr lang="en-US" sz="1100" dirty="0">
                <a:effectLst/>
                <a:latin typeface="+mn-lt"/>
                <a:ea typeface="Calibri" panose="020F0502020204030204" pitchFamily="34" charset="0"/>
                <a:cs typeface="Times New Roman" panose="02020603050405020304" pitchFamily="18" charset="0"/>
              </a:rPr>
              <a:t>Christ in Clarksville, Md., is looking for short-term Home Missions support to revitalize its outreach efforts. Located in the Washington–Baltimore metropolitan area, the church is ideally positioned to reach a diverse community. Despite facing challenges due to an unexpected pastoral vacancy and after-effects of the pandemic, the core group remains dedicated and mission-minded. The church aims to grow both spiritually and numerically under the guidance of a full-time pastor. </a:t>
            </a:r>
          </a:p>
          <a:p>
            <a:pPr marL="0" marR="0">
              <a:lnSpc>
                <a:spcPct val="107000"/>
              </a:lnSpc>
              <a:spcAft>
                <a:spcPts val="800"/>
              </a:spcAft>
              <a:buNone/>
            </a:pPr>
            <a:endParaRPr lang="en-US" sz="1100" dirty="0">
              <a:effectLst/>
              <a:latin typeface="+mn-lt"/>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100" b="1" dirty="0">
                <a:effectLst/>
                <a:latin typeface="+mn-lt"/>
                <a:ea typeface="Calibri" panose="020F0502020204030204" pitchFamily="34" charset="0"/>
                <a:cs typeface="Calibri" panose="020F0502020204030204" pitchFamily="34" charset="0"/>
              </a:rPr>
              <a:t>Living Word, Petaluma, Calif. (restart)</a:t>
            </a:r>
            <a:r>
              <a:rPr lang="en-US" sz="1100" b="1" dirty="0">
                <a:effectLst/>
                <a:latin typeface="+mn-lt"/>
                <a:ea typeface="Calibri" panose="020F0502020204030204" pitchFamily="34" charset="0"/>
                <a:cs typeface="Times New Roman" panose="02020603050405020304" pitchFamily="18" charset="0"/>
              </a:rPr>
              <a:t>: </a:t>
            </a:r>
            <a:r>
              <a:rPr lang="en-US" sz="1100" dirty="0">
                <a:effectLst/>
                <a:latin typeface="+mn-lt"/>
                <a:ea typeface="Calibri" panose="020F0502020204030204" pitchFamily="34" charset="0"/>
                <a:cs typeface="Calibri" panose="020F0502020204030204" pitchFamily="34" charset="0"/>
              </a:rPr>
              <a:t>A dedicated core group of members at Living Word are excited to relaunch their outreach efforts with the addition of a full-time home missionary. Situated north of San Francisco, this growing community presents numerous outreach opportunities. Living Word is already actively engaging with the nearby Coast Guard, leading worship and Bible studies at a local senior center, hosting “Stay and Play” events for families, and managing a community garden on its property that fosters gospel conversations.</a:t>
            </a:r>
            <a:endParaRPr lang="en-US" sz="1100" dirty="0">
              <a:effectLst/>
              <a:latin typeface="+mn-lt"/>
              <a:ea typeface="Calibri" panose="020F0502020204030204" pitchFamily="34" charset="0"/>
              <a:cs typeface="Times New Roman" panose="02020603050405020304" pitchFamily="18" charset="0"/>
            </a:endParaRPr>
          </a:p>
          <a:p>
            <a:pPr marL="0" marR="0">
              <a:lnSpc>
                <a:spcPct val="107000"/>
              </a:lnSpc>
              <a:spcAft>
                <a:spcPts val="800"/>
              </a:spcAft>
              <a:buNone/>
            </a:pPr>
            <a:endParaRPr lang="en-US" sz="1100" dirty="0">
              <a:effectLst/>
              <a:latin typeface="+mn-lt"/>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100" b="1" dirty="0">
                <a:effectLst/>
                <a:latin typeface="+mn-lt"/>
                <a:ea typeface="Calibri" panose="020F0502020204030204" pitchFamily="34" charset="0"/>
                <a:cs typeface="Calibri" panose="020F0502020204030204" pitchFamily="34" charset="0"/>
              </a:rPr>
              <a:t>Living Word, Waukesha, Wis.</a:t>
            </a:r>
            <a:r>
              <a:rPr lang="en-US" sz="1100" b="1" dirty="0">
                <a:effectLst/>
                <a:latin typeface="+mn-lt"/>
                <a:ea typeface="Calibri" panose="020F0502020204030204" pitchFamily="34" charset="0"/>
                <a:cs typeface="Times New Roman" panose="02020603050405020304" pitchFamily="18" charset="0"/>
              </a:rPr>
              <a:t>: </a:t>
            </a:r>
            <a:r>
              <a:rPr lang="en-US" sz="1100" dirty="0">
                <a:effectLst/>
                <a:latin typeface="+mn-lt"/>
                <a:ea typeface="Calibri" panose="020F0502020204030204" pitchFamily="34" charset="0"/>
                <a:cs typeface="Calibri" panose="020F0502020204030204" pitchFamily="34" charset="0"/>
              </a:rPr>
              <a:t>Strategically built across the street from the local high school, Living Word has experienced steady growth, with membership increasing by 20 percent since 2022. The congregation has welcomed 50 adult confirmations in the last four years. Now, with 400 names on its prospect list, Living Word will receive short-term Home Missions support to call a staff minister who will assist Pastor John Borgwardt in reaching high school families with the gospel and following up with prospective members.</a:t>
            </a:r>
          </a:p>
          <a:p>
            <a:pPr marL="0" marR="0">
              <a:lnSpc>
                <a:spcPct val="107000"/>
              </a:lnSpc>
              <a:spcAft>
                <a:spcPts val="800"/>
              </a:spcAft>
              <a:buNone/>
            </a:pPr>
            <a:endParaRPr lang="en-US" sz="1100" dirty="0">
              <a:effectLst/>
              <a:latin typeface="+mn-lt"/>
              <a:ea typeface="Calibri" panose="020F0502020204030204" pitchFamily="34" charset="0"/>
              <a:cs typeface="Calibri" panose="020F0502020204030204" pitchFamily="34" charset="0"/>
            </a:endParaRPr>
          </a:p>
          <a:p>
            <a:pPr marL="0" marR="0">
              <a:lnSpc>
                <a:spcPct val="107000"/>
              </a:lnSpc>
              <a:spcAft>
                <a:spcPts val="800"/>
              </a:spcAft>
              <a:buNone/>
            </a:pPr>
            <a:r>
              <a:rPr lang="en-US" sz="1100" b="1" dirty="0">
                <a:effectLst/>
                <a:latin typeface="+mn-lt"/>
                <a:ea typeface="Calibri" panose="020F0502020204030204" pitchFamily="34" charset="0"/>
                <a:cs typeface="Calibri" panose="020F0502020204030204" pitchFamily="34" charset="0"/>
              </a:rPr>
              <a:t>Redeemer, Edna, Texas</a:t>
            </a:r>
            <a:r>
              <a:rPr lang="en-US" sz="1100" b="1" dirty="0">
                <a:effectLst/>
                <a:latin typeface="+mn-lt"/>
                <a:ea typeface="Calibri" panose="020F0502020204030204" pitchFamily="34" charset="0"/>
                <a:cs typeface="Times New Roman" panose="02020603050405020304" pitchFamily="18" charset="0"/>
              </a:rPr>
              <a:t>: </a:t>
            </a:r>
            <a:r>
              <a:rPr lang="en-US" sz="1100" dirty="0">
                <a:effectLst/>
                <a:latin typeface="+mn-lt"/>
                <a:ea typeface="Calibri" panose="020F0502020204030204" pitchFamily="34" charset="0"/>
                <a:cs typeface="Times New Roman" panose="02020603050405020304" pitchFamily="18" charset="0"/>
              </a:rPr>
              <a:t>Redeemer is a growing congregation with a mission-minded pastor leading the effort. Over the past three years, membership has increased by 26 percent, with 29 adult confirmations during that time. With 279 names on its prospect list and outreach opportunities expanding beyond what one pastor can manage, Redeemer is requesting short-term Home Missions support to call a second bilingual pastor to help connect with the growing community, both Spanish- and English-speakers, and continue reaching more people with the gospel.</a:t>
            </a:r>
          </a:p>
          <a:p>
            <a:pPr marL="0" marR="0">
              <a:lnSpc>
                <a:spcPct val="107000"/>
              </a:lnSpc>
              <a:spcAft>
                <a:spcPts val="800"/>
              </a:spcAft>
              <a:buNone/>
            </a:pPr>
            <a:endParaRPr lang="en-US" sz="1100" dirty="0">
              <a:effectLst/>
              <a:latin typeface="+mn-lt"/>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100" b="1" dirty="0">
                <a:effectLst/>
                <a:latin typeface="+mn-lt"/>
                <a:ea typeface="Calibri" panose="020F0502020204030204" pitchFamily="34" charset="0"/>
                <a:cs typeface="Calibri" panose="020F0502020204030204" pitchFamily="34" charset="0"/>
              </a:rPr>
              <a:t>Risen Savior, Lakewood Ranch, Fla.</a:t>
            </a:r>
            <a:r>
              <a:rPr lang="en-US" sz="1100" b="1" dirty="0">
                <a:effectLst/>
                <a:latin typeface="+mn-lt"/>
                <a:ea typeface="Calibri" panose="020F0502020204030204" pitchFamily="34" charset="0"/>
                <a:cs typeface="Times New Roman" panose="02020603050405020304" pitchFamily="18" charset="0"/>
              </a:rPr>
              <a:t>: </a:t>
            </a:r>
            <a:r>
              <a:rPr lang="en-US" sz="1100" dirty="0">
                <a:effectLst/>
                <a:latin typeface="+mn-lt"/>
                <a:ea typeface="Calibri" panose="020F0502020204030204" pitchFamily="34" charset="0"/>
                <a:cs typeface="Calibri" panose="020F0502020204030204" pitchFamily="34" charset="0"/>
              </a:rPr>
              <a:t>Risen Savior is a thriving congregation in a rapidly growing community with a second site now established in Parrish, Fla. Since its beginning in 2016, the congregation has grown from 66 to 440 members, with 134 adult confirmations in the last three years alone. The church now has 350 families on its prospect list. To help manage the expanding outreach efforts, Risen Savior is requesting short-term Home Missions support to call a second pastor who will assist with these growing ministry opportunities.</a:t>
            </a:r>
            <a:endParaRPr lang="en-US" sz="1100" dirty="0">
              <a:effectLst/>
              <a:latin typeface="+mn-lt"/>
              <a:ea typeface="Calibri" panose="020F0502020204030204" pitchFamily="34" charset="0"/>
              <a:cs typeface="Times New Roman" panose="02020603050405020304" pitchFamily="18" charset="0"/>
            </a:endParaRPr>
          </a:p>
          <a:p>
            <a:pPr marL="0" marR="0">
              <a:lnSpc>
                <a:spcPct val="107000"/>
              </a:lnSpc>
              <a:spcAft>
                <a:spcPts val="800"/>
              </a:spcAft>
              <a:buNone/>
            </a:pPr>
            <a:endParaRPr lang="en-US" sz="1100" dirty="0">
              <a:effectLst/>
              <a:latin typeface="+mn-lt"/>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100" b="1" dirty="0">
                <a:effectLst/>
                <a:latin typeface="+mn-lt"/>
                <a:ea typeface="Calibri" panose="020F0502020204030204" pitchFamily="34" charset="0"/>
                <a:cs typeface="Calibri" panose="020F0502020204030204" pitchFamily="34" charset="0"/>
              </a:rPr>
              <a:t>Saint Mark Mankato, Minn.</a:t>
            </a:r>
            <a:r>
              <a:rPr lang="en-US" sz="1100" b="1" dirty="0">
                <a:effectLst/>
                <a:latin typeface="+mn-lt"/>
                <a:ea typeface="Calibri" panose="020F0502020204030204" pitchFamily="34" charset="0"/>
                <a:cs typeface="Times New Roman" panose="02020603050405020304" pitchFamily="18" charset="0"/>
              </a:rPr>
              <a:t>: </a:t>
            </a:r>
            <a:r>
              <a:rPr lang="en-US" sz="1100" dirty="0">
                <a:effectLst/>
                <a:latin typeface="+mn-lt"/>
                <a:ea typeface="Calibri" panose="020F0502020204030204" pitchFamily="34" charset="0"/>
                <a:cs typeface="Times New Roman" panose="02020603050405020304" pitchFamily="18" charset="0"/>
              </a:rPr>
              <a:t>Over the past three years, Saint Mark Mankato has experienced steady growth, with weekly worship attendance increasing from 97 to 130 and membership rising from 200 to 283. During this time, the congregation celebrated 24 adult confirmations, with even more expected. With 168 names on its prospect list, Saint Mark Mankato is seeking short-term Home Missions support to hire a manager of ministry, which would allow the pastor to dedicate more time to outreach and further strengthen this growing ministry.</a:t>
            </a:r>
          </a:p>
          <a:p>
            <a:pPr marL="0" marR="0">
              <a:lnSpc>
                <a:spcPct val="107000"/>
              </a:lnSpc>
              <a:spcBef>
                <a:spcPts val="0"/>
              </a:spcBef>
              <a:spcAft>
                <a:spcPts val="800"/>
              </a:spcAft>
            </a:pPr>
            <a:endParaRPr lang="en-US" sz="11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100" dirty="0">
                <a:effectLst/>
                <a:latin typeface="+mn-lt"/>
                <a:ea typeface="Calibri" panose="020F0502020204030204" pitchFamily="34" charset="0"/>
                <a:cs typeface="Calibri" panose="020F0502020204030204" pitchFamily="34" charset="0"/>
              </a:rPr>
              <a:t>Learn more about these enhancements at </a:t>
            </a:r>
            <a:r>
              <a:rPr lang="en-US" sz="1100" b="1" dirty="0">
                <a:effectLst/>
                <a:latin typeface="+mn-lt"/>
                <a:ea typeface="Calibri" panose="020F0502020204030204" pitchFamily="34" charset="0"/>
                <a:cs typeface="Calibri" panose="020F0502020204030204" pitchFamily="34" charset="0"/>
              </a:rPr>
              <a:t>wels100in10.net/category/enhancement/.</a:t>
            </a:r>
            <a:endParaRPr lang="en-US" sz="1100" b="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28</a:t>
            </a:fld>
            <a:endParaRPr lang="en-US"/>
          </a:p>
        </p:txBody>
      </p:sp>
    </p:spTree>
    <p:extLst>
      <p:ext uri="{BB962C8B-B14F-4D97-AF65-F5344CB8AC3E}">
        <p14:creationId xmlns:p14="http://schemas.microsoft.com/office/powerpoint/2010/main" val="2243873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Home Missions has limitless opportunities with a limited amount of resources. The Board for Home Missions is actively looking at ways to reduce costs, even in the current economic climate, so that more people can be reached with the gospel. It’s all about being faithful stewards of the resources God has given us. Home Missions will continue working diligently to aggressively reach the lost with the gospel while also being faithful stewards. We trust God will bless our efforts.</a:t>
            </a: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29</a:t>
            </a:fld>
            <a:endParaRPr lang="en-US"/>
          </a:p>
        </p:txBody>
      </p:sp>
    </p:spTree>
    <p:extLst>
      <p:ext uri="{BB962C8B-B14F-4D97-AF65-F5344CB8AC3E}">
        <p14:creationId xmlns:p14="http://schemas.microsoft.com/office/powerpoint/2010/main" val="3014761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100" b="0" i="0" dirty="0">
                <a:solidFill>
                  <a:srgbClr val="000000"/>
                </a:solidFill>
                <a:effectLst/>
                <a:latin typeface="+mn-lt"/>
              </a:rPr>
              <a:t>Why are we doing this?</a:t>
            </a:r>
          </a:p>
        </p:txBody>
      </p:sp>
      <p:sp>
        <p:nvSpPr>
          <p:cNvPr id="4" name="Slide Number Placeholder 3"/>
          <p:cNvSpPr>
            <a:spLocks noGrp="1"/>
          </p:cNvSpPr>
          <p:nvPr>
            <p:ph type="sldNum" sz="quarter" idx="5"/>
          </p:nvPr>
        </p:nvSpPr>
        <p:spPr/>
        <p:txBody>
          <a:bodyPr/>
          <a:lstStyle/>
          <a:p>
            <a:fld id="{16783666-7838-964F-98E8-13F3DBB30284}" type="slidenum">
              <a:rPr lang="en-US" smtClean="0"/>
              <a:t>3</a:t>
            </a:fld>
            <a:endParaRPr lang="en-US"/>
          </a:p>
        </p:txBody>
      </p:sp>
    </p:spTree>
    <p:extLst>
      <p:ext uri="{BB962C8B-B14F-4D97-AF65-F5344CB8AC3E}">
        <p14:creationId xmlns:p14="http://schemas.microsoft.com/office/powerpoint/2010/main" val="1735131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2025 assignments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Rev. Jacob Bitter – Pan de Vida, Garden Grove, Calif. (Hispanic) – pictured top left</a:t>
            </a:r>
            <a:endParaRPr lang="en-US" b="1" dirty="0"/>
          </a:p>
          <a:p>
            <a:pPr marL="171450" indent="-171450">
              <a:buFont typeface="Arial" panose="020B0604020202020204" pitchFamily="34" charset="0"/>
              <a:buChar char="•"/>
            </a:pPr>
            <a:r>
              <a:rPr lang="en-US" dirty="0"/>
              <a:t>Rev. Jacob Borgwardt – Crossroads, Chicago, Ill. – pictured top right</a:t>
            </a:r>
          </a:p>
          <a:p>
            <a:pPr marL="171450" indent="-171450">
              <a:buFont typeface="Arial" panose="020B0604020202020204" pitchFamily="34" charset="0"/>
              <a:buChar char="•"/>
            </a:pPr>
            <a:r>
              <a:rPr lang="en-US" dirty="0"/>
              <a:t>Rev. Noah Satorius – Northdale, Tampa, Fla. (Hispanic)</a:t>
            </a:r>
          </a:p>
          <a:p>
            <a:pPr marL="171450" indent="-171450">
              <a:buFont typeface="Arial" panose="020B0604020202020204" pitchFamily="34" charset="0"/>
              <a:buChar char="•"/>
            </a:pPr>
            <a:r>
              <a:rPr lang="en-US" dirty="0"/>
              <a:t>Rev. Ethan Schultz – Lamb of God, Williston, N.D.</a:t>
            </a:r>
          </a:p>
          <a:p>
            <a:pPr marL="171450" indent="-171450">
              <a:buFont typeface="Arial" panose="020B0604020202020204" pitchFamily="34" charset="0"/>
              <a:buChar char="•"/>
            </a:pPr>
            <a:r>
              <a:rPr lang="en-US" dirty="0"/>
              <a:t>Rev. Nathaniel Stein – Christ, Clarksville, Md. </a:t>
            </a:r>
          </a:p>
          <a:p>
            <a:pPr marL="171450" indent="-171450">
              <a:buFont typeface="Arial" panose="020B0604020202020204" pitchFamily="34" charset="0"/>
              <a:buChar char="•"/>
            </a:pPr>
            <a:r>
              <a:rPr lang="en-US" dirty="0"/>
              <a:t>Rev. Phillip Valdez – Abiding Savior, Killeen, Texas</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2025 calls accepted</a:t>
            </a:r>
          </a:p>
          <a:p>
            <a:pPr marL="171450" indent="-171450">
              <a:buFont typeface="Arial" panose="020B0604020202020204" pitchFamily="34" charset="0"/>
              <a:buChar char="•"/>
            </a:pPr>
            <a:r>
              <a:rPr lang="en-US" dirty="0"/>
              <a:t>Rev. Caleb Kurbis – New Mission Start, Erie, Colo. </a:t>
            </a:r>
          </a:p>
          <a:p>
            <a:pPr marL="171450" indent="-171450">
              <a:buFont typeface="Arial" panose="020B0604020202020204" pitchFamily="34" charset="0"/>
              <a:buChar char="•"/>
            </a:pPr>
            <a:r>
              <a:rPr lang="en-US" dirty="0"/>
              <a:t>Rev. Nathaniel Savage – New Mission Start, San Tan Valley, Ariz. – pictured middle right</a:t>
            </a:r>
          </a:p>
          <a:p>
            <a:pPr marL="171450" indent="-171450">
              <a:buFont typeface="Arial" panose="020B0604020202020204" pitchFamily="34" charset="0"/>
              <a:buChar char="•"/>
            </a:pPr>
            <a:r>
              <a:rPr lang="en-US" dirty="0"/>
              <a:t>Rev. John Raasch Sr. – Redemption, Saint George, Utah – pictured bottom right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Four of the new home missionaries were commissioned into their new fields of service at Taste of Missions on June 14, 2025. </a:t>
            </a:r>
            <a:r>
              <a:rPr lang="en-US" b="1" dirty="0"/>
              <a:t>Watch a quick video recap and share this special commissioning video with your congregation to celebrate the sending out of new missionaries at https://wels.net/we-go-together-five-missionaries-commissioned-at-taste-of-missions/.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30</a:t>
            </a:fld>
            <a:endParaRPr lang="en-US"/>
          </a:p>
        </p:txBody>
      </p:sp>
    </p:spTree>
    <p:extLst>
      <p:ext uri="{BB962C8B-B14F-4D97-AF65-F5344CB8AC3E}">
        <p14:creationId xmlns:p14="http://schemas.microsoft.com/office/powerpoint/2010/main" val="1565943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On Sunday, September 14, 2025, Forgiven Lutheran Church in Kronenwetter, Wis., hosted their worship launch. Their worship launch took place in the Northland Lutheran High School gym, and they will continue to gather there each Sunday at 9:30 am. Kronenwetter was originally approved as a new mission start in 2023 as a part of the 100 missions in 10 years initiative. </a:t>
            </a:r>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31</a:t>
            </a:fld>
            <a:endParaRPr lang="en-US"/>
          </a:p>
        </p:txBody>
      </p:sp>
    </p:spTree>
    <p:extLst>
      <p:ext uri="{BB962C8B-B14F-4D97-AF65-F5344CB8AC3E}">
        <p14:creationId xmlns:p14="http://schemas.microsoft.com/office/powerpoint/2010/main" val="12313866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Sunday, August 24, Christ Alone Lutheran Church in Ammon (Idaho Falls), Idaho, hosted their grand opening and public worship launch! God blessed them with an overwhelming amount of support and excitement from the community.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congregation was approved as a new mission start in spring 2023, the first year of the 100 Missions in 10 Years initiative. </a:t>
            </a:r>
          </a:p>
        </p:txBody>
      </p:sp>
      <p:sp>
        <p:nvSpPr>
          <p:cNvPr id="4" name="Slide Number Placeholder 3"/>
          <p:cNvSpPr>
            <a:spLocks noGrp="1"/>
          </p:cNvSpPr>
          <p:nvPr>
            <p:ph type="sldNum" sz="quarter" idx="5"/>
          </p:nvPr>
        </p:nvSpPr>
        <p:spPr/>
        <p:txBody>
          <a:bodyPr/>
          <a:lstStyle/>
          <a:p>
            <a:fld id="{16783666-7838-964F-98E8-13F3DBB30284}" type="slidenum">
              <a:rPr lang="en-US" smtClean="0"/>
              <a:t>32</a:t>
            </a:fld>
            <a:endParaRPr lang="en-US"/>
          </a:p>
        </p:txBody>
      </p:sp>
    </p:spTree>
    <p:extLst>
      <p:ext uri="{BB962C8B-B14F-4D97-AF65-F5344CB8AC3E}">
        <p14:creationId xmlns:p14="http://schemas.microsoft.com/office/powerpoint/2010/main" val="42362228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kern="100" dirty="0">
                <a:effectLst/>
                <a:latin typeface="+mn-lt"/>
                <a:ea typeface="Aptos" panose="020B0004020202020204" pitchFamily="34" charset="0"/>
                <a:cs typeface="Times New Roman" panose="02020603050405020304" pitchFamily="18" charset="0"/>
              </a:rPr>
              <a:t>Risen Savior, a home mission congregation in Parrish, Fla., launched public worship in the cafeteria of Parrish Charter Academy on Sunday, December 8, 2024. Nearly 90 people, including 18 first time visitors, gathered to be fed by God’s Word. This new outpost for the gospel is a second site of Risen Savior in Lakewood Ranch, Fla.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kern="100" dirty="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kern="100" dirty="0">
                <a:effectLst/>
                <a:latin typeface="+mn-lt"/>
                <a:ea typeface="Aptos" panose="020B0004020202020204" pitchFamily="34" charset="0"/>
                <a:cs typeface="Times New Roman" panose="02020603050405020304" pitchFamily="18" charset="0"/>
              </a:rPr>
              <a:t>While they used social media and other marketing efforts to get the word out about their new church, every single visitor came because someone they knew personally invited them. What a powerful reminder that a simple invitation, shared within a trusted relationship, can make an eternal impact! </a:t>
            </a:r>
          </a:p>
        </p:txBody>
      </p:sp>
      <p:sp>
        <p:nvSpPr>
          <p:cNvPr id="4" name="Slide Number Placeholder 3"/>
          <p:cNvSpPr>
            <a:spLocks noGrp="1"/>
          </p:cNvSpPr>
          <p:nvPr>
            <p:ph type="sldNum" sz="quarter" idx="5"/>
          </p:nvPr>
        </p:nvSpPr>
        <p:spPr/>
        <p:txBody>
          <a:bodyPr/>
          <a:lstStyle/>
          <a:p>
            <a:fld id="{16783666-7838-964F-98E8-13F3DBB30284}" type="slidenum">
              <a:rPr lang="en-US" smtClean="0"/>
              <a:t>33</a:t>
            </a:fld>
            <a:endParaRPr lang="en-US"/>
          </a:p>
        </p:txBody>
      </p:sp>
    </p:spTree>
    <p:extLst>
      <p:ext uri="{BB962C8B-B14F-4D97-AF65-F5344CB8AC3E}">
        <p14:creationId xmlns:p14="http://schemas.microsoft.com/office/powerpoint/2010/main" val="28889680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dirty="0">
                <a:latin typeface="+mn-lt"/>
              </a:rPr>
              <a:t>WELS Church Extension Fund (CEF) is a VALUABLE partner of WELS Home Missions and the churches it supports. CEF supports the spreading of the gospel by providing loans and grants to WELS home mission congregations.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dirty="0">
                <a:latin typeface="+mn-lt"/>
              </a:rPr>
              <a:t>WELS CEF is a wholly owned, self-supporting, subsidiary corporation of WELS. Individual WELS members, WELS congregations, and WELS affiliates can assist the synod’s mission outreach efforts by investing in WELS CEF investment certificates. Your investments fund the WELS CEF loan program. Gifts, bequests, and donations made to WELS CEF support the grant program.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b="0" i="0" dirty="0">
                <a:solidFill>
                  <a:srgbClr val="990000"/>
                </a:solidFill>
                <a:effectLst/>
                <a:latin typeface="+mn-lt"/>
              </a:rPr>
              <a:t>WELS CEF provides home mission churches a 4-to-1 matching grant for initial land purchase based on their 10% down payment. They also provide </a:t>
            </a:r>
            <a:r>
              <a:rPr lang="en-US" sz="1100" b="0" i="0" dirty="0">
                <a:solidFill>
                  <a:srgbClr val="333333"/>
                </a:solidFill>
                <a:effectLst/>
                <a:latin typeface="+mn-lt"/>
              </a:rPr>
              <a:t>a 2-to-1 matching grant on a home mission congregation’s 10% down payment for their facility construction project. </a:t>
            </a:r>
            <a:endParaRPr lang="en-US" sz="1100" b="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b="0" i="0" dirty="0">
                <a:solidFill>
                  <a:srgbClr val="333333"/>
                </a:solidFill>
                <a:effectLst/>
                <a:latin typeface="+mn-lt"/>
              </a:rPr>
              <a:t>Since 1993, WELS CEF has provided $48.9 million of matching grants to mission congregations and $17 million of special grants directly to Home Missions.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b="1" dirty="0">
                <a:latin typeface="+mn-lt"/>
              </a:rPr>
              <a:t>Pictured: </a:t>
            </a:r>
            <a:r>
              <a:rPr lang="en-US" sz="1100" b="0" dirty="0" err="1">
                <a:latin typeface="+mn-lt"/>
              </a:rPr>
              <a:t>TheMission</a:t>
            </a:r>
            <a:r>
              <a:rPr lang="en-US" sz="1100" b="0" dirty="0">
                <a:latin typeface="+mn-lt"/>
              </a:rPr>
              <a:t>, a home mission congregation in Willis (Conroe), Texas, is anticipated to complete their new church building by July 2025. </a:t>
            </a:r>
            <a:r>
              <a:rPr lang="en-US" sz="1100" b="0" dirty="0" err="1">
                <a:latin typeface="+mn-lt"/>
              </a:rPr>
              <a:t>TheMission</a:t>
            </a:r>
            <a:r>
              <a:rPr lang="en-US" sz="1100" b="0" dirty="0">
                <a:latin typeface="+mn-lt"/>
              </a:rPr>
              <a:t> received loans and matching grants from WELS CEF.</a:t>
            </a:r>
          </a:p>
        </p:txBody>
      </p:sp>
      <p:sp>
        <p:nvSpPr>
          <p:cNvPr id="4" name="Slide Number Placeholder 3"/>
          <p:cNvSpPr>
            <a:spLocks noGrp="1"/>
          </p:cNvSpPr>
          <p:nvPr>
            <p:ph type="sldNum" sz="quarter" idx="5"/>
          </p:nvPr>
        </p:nvSpPr>
        <p:spPr/>
        <p:txBody>
          <a:bodyPr/>
          <a:lstStyle/>
          <a:p>
            <a:fld id="{16783666-7838-964F-98E8-13F3DBB30284}" type="slidenum">
              <a:rPr lang="en-US" smtClean="0"/>
              <a:t>34</a:t>
            </a:fld>
            <a:endParaRPr lang="en-US"/>
          </a:p>
        </p:txBody>
      </p:sp>
    </p:spTree>
    <p:extLst>
      <p:ext uri="{BB962C8B-B14F-4D97-AF65-F5344CB8AC3E}">
        <p14:creationId xmlns:p14="http://schemas.microsoft.com/office/powerpoint/2010/main" val="15549878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bg1"/>
                </a:solidFill>
                <a:effectLst>
                  <a:outerShdw blurRad="38100" dist="38100" dir="2700000" algn="tl">
                    <a:srgbClr val="000000">
                      <a:alpha val="43137"/>
                    </a:srgbClr>
                  </a:outerShdw>
                </a:effectLst>
              </a:rPr>
              <a:t>TheMission</a:t>
            </a:r>
            <a:r>
              <a:rPr lang="en-US" sz="1200" b="1" dirty="0">
                <a:solidFill>
                  <a:schemeClr val="bg1"/>
                </a:solidFill>
                <a:effectLst>
                  <a:outerShdw blurRad="38100" dist="38100" dir="2700000" algn="tl">
                    <a:srgbClr val="000000">
                      <a:alpha val="43137"/>
                    </a:srgbClr>
                  </a:outerShdw>
                </a:effectLst>
              </a:rPr>
              <a:t> in Willis (Conroe), Texas – August 17, 2025 (pictured top left)</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0" kern="1200" dirty="0" err="1">
                <a:solidFill>
                  <a:schemeClr val="bg1"/>
                </a:solidFill>
                <a:effectLst>
                  <a:outerShdw blurRad="38100" dist="38100" dir="2700000" algn="tl">
                    <a:srgbClr val="000000">
                      <a:alpha val="43137"/>
                    </a:srgbClr>
                  </a:outerShdw>
                </a:effectLst>
                <a:latin typeface="+mn-lt"/>
                <a:ea typeface="+mn-ea"/>
                <a:cs typeface="+mn-cs"/>
              </a:rPr>
              <a:t>TheMission</a:t>
            </a:r>
            <a:r>
              <a:rPr lang="en-US" sz="1200" b="0" kern="1200" dirty="0">
                <a:solidFill>
                  <a:schemeClr val="bg1"/>
                </a:solidFill>
                <a:effectLst>
                  <a:outerShdw blurRad="38100" dist="38100" dir="2700000" algn="tl">
                    <a:srgbClr val="000000">
                      <a:alpha val="43137"/>
                    </a:srgbClr>
                  </a:outerShdw>
                </a:effectLst>
                <a:latin typeface="+mn-lt"/>
                <a:ea typeface="+mn-ea"/>
                <a:cs typeface="+mn-cs"/>
              </a:rPr>
              <a:t> has their first worship service in their new church building on Aug. 17, 2025.</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kern="100" dirty="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kern="100" dirty="0">
                <a:effectLst/>
                <a:latin typeface="+mn-lt"/>
                <a:ea typeface="Aptos" panose="020B0004020202020204" pitchFamily="34" charset="0"/>
                <a:cs typeface="Times New Roman" panose="02020603050405020304" pitchFamily="18" charset="0"/>
              </a:rPr>
              <a:t>Huntersville Lutheran Church in Huntersville, N.C.  – July 26, 2025 (pictured top right)</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0" i="0" kern="1200" dirty="0">
                <a:solidFill>
                  <a:schemeClr val="tx1"/>
                </a:solidFill>
                <a:effectLst/>
                <a:latin typeface="+mn-lt"/>
                <a:ea typeface="+mn-ea"/>
                <a:cs typeface="+mn-cs"/>
              </a:rPr>
              <a:t>On Saturday, July 26, 2025, Huntersville Lutheran Church in Cornelius, N.C., dedicated their new facility in a special worship service. </a:t>
            </a:r>
            <a:endParaRPr lang="en-US" sz="1200" b="1" kern="100" dirty="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Sure Foundation in Brandon, S.D. – April 2025 (pictured bottom left)</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0" i="0" kern="1200" dirty="0">
                <a:solidFill>
                  <a:schemeClr val="tx1"/>
                </a:solidFill>
                <a:effectLst/>
                <a:latin typeface="+mn-lt"/>
                <a:ea typeface="+mn-ea"/>
                <a:cs typeface="+mn-cs"/>
              </a:rPr>
              <a:t>In April 2025, Sure Foundation Lutheran Church in Brandon, S.D., celebrated the grand opening of their new church building and hosted a formal dedication worship service in July 2025. </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i="0" dirty="0">
                <a:solidFill>
                  <a:srgbClr val="666666"/>
                </a:solidFill>
                <a:effectLst/>
                <a:highlight>
                  <a:srgbClr val="FBFAF3"/>
                </a:highlight>
                <a:latin typeface="+mn-lt"/>
              </a:rPr>
              <a:t>Foundation in Peyton, Colo. – March 23, 2025 (pictured bottom right)</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0" i="0" kern="1200" dirty="0">
                <a:solidFill>
                  <a:schemeClr val="tx1"/>
                </a:solidFill>
                <a:effectLst/>
                <a:highlight>
                  <a:srgbClr val="FBFAF3"/>
                </a:highlight>
                <a:latin typeface="+mn-lt"/>
                <a:ea typeface="+mn-ea"/>
                <a:cs typeface="+mn-cs"/>
              </a:rPr>
              <a:t>On March 23, 2025, Foundation Lutheran Church in Peyton, Colo., was able to have their first worship service in their brand-new church building.</a:t>
            </a:r>
            <a:endParaRPr lang="en-US" sz="1200" b="0" i="0" dirty="0">
              <a:solidFill>
                <a:srgbClr val="666666"/>
              </a:solidFill>
              <a:effectLst/>
              <a:highlight>
                <a:srgbClr val="FBFAF3"/>
              </a:highlight>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35</a:t>
            </a:fld>
            <a:endParaRPr lang="en-US"/>
          </a:p>
        </p:txBody>
      </p:sp>
    </p:spTree>
    <p:extLst>
      <p:ext uri="{BB962C8B-B14F-4D97-AF65-F5344CB8AC3E}">
        <p14:creationId xmlns:p14="http://schemas.microsoft.com/office/powerpoint/2010/main" val="3236484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church expects to have occupancy of their new church building by the end of 2025. </a:t>
            </a:r>
          </a:p>
        </p:txBody>
      </p:sp>
      <p:sp>
        <p:nvSpPr>
          <p:cNvPr id="4" name="Slide Number Placeholder 3"/>
          <p:cNvSpPr>
            <a:spLocks noGrp="1"/>
          </p:cNvSpPr>
          <p:nvPr>
            <p:ph type="sldNum" sz="quarter" idx="5"/>
          </p:nvPr>
        </p:nvSpPr>
        <p:spPr/>
        <p:txBody>
          <a:bodyPr/>
          <a:lstStyle/>
          <a:p>
            <a:fld id="{16783666-7838-964F-98E8-13F3DBB30284}" type="slidenum">
              <a:rPr lang="en-US" smtClean="0"/>
              <a:t>36</a:t>
            </a:fld>
            <a:endParaRPr lang="en-US"/>
          </a:p>
        </p:txBody>
      </p:sp>
    </p:spTree>
    <p:extLst>
      <p:ext uri="{BB962C8B-B14F-4D97-AF65-F5344CB8AC3E}">
        <p14:creationId xmlns:p14="http://schemas.microsoft.com/office/powerpoint/2010/main" val="28280966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600" b="0" i="0" dirty="0">
                <a:solidFill>
                  <a:srgbClr val="333333"/>
                </a:solidFill>
                <a:effectLst/>
                <a:latin typeface="lato" panose="020F0502020204030203" pitchFamily="34" charset="0"/>
              </a:rPr>
              <a:t>Hope in the Heights in Houston, TX, closed in Fall 2023 on a Church of Christ building for sale that was built in 1927 and remodeled in the late 1950s. It is situated on its own block within a neighborhood in their target area. There is a large parking lot, ample street parking, and plenty of green space for kids to run around. </a:t>
            </a:r>
          </a:p>
          <a:p>
            <a:pPr algn="l" fontAlgn="base"/>
            <a:endParaRPr lang="en-US" sz="1600" b="0" i="0" dirty="0">
              <a:solidFill>
                <a:srgbClr val="333333"/>
              </a:solidFill>
              <a:effectLst/>
              <a:latin typeface="lato" panose="020F0502020204030203" pitchFamily="34" charset="0"/>
            </a:endParaRPr>
          </a:p>
          <a:p>
            <a:pPr algn="l" fontAlgn="base"/>
            <a:r>
              <a:rPr lang="en-US" sz="1600" b="0" i="0" dirty="0">
                <a:solidFill>
                  <a:srgbClr val="333333"/>
                </a:solidFill>
                <a:effectLst/>
                <a:latin typeface="lato" panose="020F0502020204030203" pitchFamily="34" charset="0"/>
              </a:rPr>
              <a:t>Thanks to the Church Extension Fund’s grant program for new missions, they get a 4:1 match on the land value and a 2:1 match for every dollar they spend on the remodel. Because of this, they can afford the necessary renovations. And because Church Extension Funds grants keep the cost down, they will be able to taper off of synod subsidy faster, which enables WELS to start more missions in the future. They hope to have the remodel completed by late 2024, when they will be able to move in and open their doors to the community.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83666-7838-964F-98E8-13F3DBB30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8962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rgbClr val="000000"/>
                </a:solidFill>
                <a:effectLst/>
                <a:latin typeface="+mn-lt"/>
                <a:ea typeface="Calibri" panose="020F0502020204030204" pitchFamily="34" charset="0"/>
                <a:cs typeface="Calibri" panose="020F0502020204030204" pitchFamily="34" charset="0"/>
              </a:rPr>
              <a:t>WELS Campus Ministry provides resources, support, and encouragement to WELS congregations that serve college students.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baseline="0">
              <a:solidFill>
                <a:srgbClr val="000000"/>
              </a:solidFill>
              <a:latin typeface="+mn-lt"/>
            </a:endParaRPr>
          </a:p>
          <a:p>
            <a:r>
              <a:rPr lang="en-US" sz="1100" b="0" i="0" u="none" strike="noStrike" baseline="0">
                <a:solidFill>
                  <a:srgbClr val="000000"/>
                </a:solidFill>
                <a:latin typeface="+mn-lt"/>
              </a:rPr>
              <a:t>Almost every university in the United States and Canada has an assigned campus ministry contact pastor. Each contact pastor receives a list of WELS student that are attending their school. By sharing information with WELS Campus Ministry, these contact pastors know who the students are and can help them stay connected to Christ and strengthen their faith while at school. </a:t>
            </a:r>
          </a:p>
          <a:p>
            <a:endParaRPr lang="en-US" sz="1100" b="0" i="0" u="none" strike="noStrike" baseline="0">
              <a:solidFill>
                <a:srgbClr val="000000"/>
              </a:solidFill>
              <a:latin typeface="+mn-lt"/>
            </a:endParaRPr>
          </a:p>
          <a:p>
            <a:r>
              <a:rPr lang="en-US" sz="1100" b="1" i="0" u="none" strike="noStrike" baseline="0">
                <a:solidFill>
                  <a:srgbClr val="000000"/>
                </a:solidFill>
                <a:latin typeface="+mn-lt"/>
              </a:rPr>
              <a:t>We need your help in this process! </a:t>
            </a:r>
            <a:r>
              <a:rPr lang="en-US" sz="1100" b="0" i="0" u="none" strike="noStrike" baseline="0">
                <a:solidFill>
                  <a:srgbClr val="000000"/>
                </a:solidFill>
                <a:latin typeface="+mn-lt"/>
              </a:rPr>
              <a:t>Please work with the high school/college age students at your congregation and get them signed up with WELS Campus Ministry. Instructions on how to share student information can be found at </a:t>
            </a:r>
            <a:r>
              <a:rPr lang="en-US" sz="1100" b="1" i="0" u="none" strike="noStrike" baseline="0">
                <a:solidFill>
                  <a:srgbClr val="000000"/>
                </a:solidFill>
                <a:latin typeface="+mn-lt"/>
              </a:rPr>
              <a:t>wels.net/</a:t>
            </a:r>
            <a:r>
              <a:rPr lang="en-US" sz="1100" b="1" i="0" u="none" strike="noStrike" baseline="0" err="1">
                <a:solidFill>
                  <a:srgbClr val="000000"/>
                </a:solidFill>
                <a:latin typeface="+mn-lt"/>
              </a:rPr>
              <a:t>cmtoolkit</a:t>
            </a:r>
            <a:r>
              <a:rPr lang="en-US" sz="1100" b="0" i="0" u="none" strike="noStrike" baseline="0">
                <a:solidFill>
                  <a:srgbClr val="000000"/>
                </a:solidFill>
                <a:latin typeface="+mn-lt"/>
              </a:rPr>
              <a:t>, and you can encourage students to sign up directly at </a:t>
            </a:r>
            <a:r>
              <a:rPr lang="en-US" sz="1100" b="1" i="0" u="none" strike="noStrike" baseline="0">
                <a:solidFill>
                  <a:srgbClr val="000000"/>
                </a:solidFill>
                <a:latin typeface="+mn-lt"/>
              </a:rPr>
              <a:t>wels.net/college</a:t>
            </a:r>
            <a:r>
              <a:rPr lang="en-US" sz="1100" b="0" i="0" u="none" strike="noStrike" baseline="0">
                <a:solidFill>
                  <a:srgbClr val="000000"/>
                </a:solidFill>
                <a:latin typeface="+mn-lt"/>
              </a:rPr>
              <a:t>. </a:t>
            </a:r>
            <a:endParaRPr lang="en-US" sz="110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38</a:t>
            </a:fld>
            <a:endParaRPr lang="en-US"/>
          </a:p>
        </p:txBody>
      </p:sp>
    </p:spTree>
    <p:extLst>
      <p:ext uri="{BB962C8B-B14F-4D97-AF65-F5344CB8AC3E}">
        <p14:creationId xmlns:p14="http://schemas.microsoft.com/office/powerpoint/2010/main" val="475254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Aft>
                <a:spcPts val="800"/>
              </a:spcAft>
              <a:buNone/>
            </a:pPr>
            <a:r>
              <a:rPr lang="en-US" sz="1200" dirty="0">
                <a:effectLst/>
                <a:latin typeface="+mn-lt"/>
                <a:ea typeface="Calibri" panose="020F0502020204030204" pitchFamily="34" charset="0"/>
                <a:cs typeface="Calibri" panose="020F0502020204030204" pitchFamily="34" charset="0"/>
              </a:rPr>
              <a:t>On Sunday March 30, 2025, Intown Lutheran Church welcomed three college students—Grace, Taylor, and Kennedi (pictured middle) as adult confirmands. These young women impressively completed our 12-lesson Bible Basics Class while also managing busy academic schedules and student-athlete responsibilities. All three of them are new to Lutheranism and very excited to be part of our church family!</a:t>
            </a:r>
            <a:endParaRPr lang="en-US" sz="1200" dirty="0">
              <a:effectLst/>
              <a:latin typeface="+mn-lt"/>
              <a:ea typeface="Times New Roman" panose="02020603050405020304" pitchFamily="18" charset="0"/>
              <a:cs typeface="Times New Roman" panose="02020603050405020304" pitchFamily="18" charset="0"/>
            </a:endParaRPr>
          </a:p>
          <a:p>
            <a:pPr marL="0" marR="0">
              <a:lnSpc>
                <a:spcPct val="116000"/>
              </a:lnSpc>
              <a:spcAft>
                <a:spcPts val="800"/>
              </a:spcAft>
              <a:buNone/>
            </a:pPr>
            <a:endParaRPr lang="en-US" sz="1200" dirty="0">
              <a:effectLst/>
              <a:latin typeface="+mn-lt"/>
              <a:ea typeface="Calibri" panose="020F0502020204030204" pitchFamily="34" charset="0"/>
              <a:cs typeface="Calibri" panose="020F0502020204030204" pitchFamily="34" charset="0"/>
            </a:endParaRPr>
          </a:p>
          <a:p>
            <a:pPr marL="0" marR="0">
              <a:lnSpc>
                <a:spcPct val="116000"/>
              </a:lnSpc>
              <a:spcAft>
                <a:spcPts val="800"/>
              </a:spcAft>
              <a:buNone/>
            </a:pPr>
            <a:r>
              <a:rPr lang="en-US" sz="1200" dirty="0">
                <a:effectLst/>
                <a:latin typeface="+mn-lt"/>
                <a:ea typeface="Calibri" panose="020F0502020204030204" pitchFamily="34" charset="0"/>
                <a:cs typeface="Calibri" panose="020F0502020204030204" pitchFamily="34" charset="0"/>
              </a:rPr>
              <a:t>Grace says: "Intown Lutheran Church not only gave me a place to learn straight from the Scripture and truly understand it, but it also gave me a new family of fellow Christians. This is a place where I can be myself and never feel alone, judged, or out of place."</a:t>
            </a:r>
            <a:endParaRPr lang="en-US" sz="1200" dirty="0">
              <a:effectLst/>
              <a:latin typeface="+mn-lt"/>
              <a:ea typeface="Times New Roman" panose="02020603050405020304" pitchFamily="18" charset="0"/>
              <a:cs typeface="Times New Roman" panose="02020603050405020304" pitchFamily="18" charset="0"/>
            </a:endParaRPr>
          </a:p>
          <a:p>
            <a:pPr marL="0" marR="0">
              <a:lnSpc>
                <a:spcPct val="116000"/>
              </a:lnSpc>
              <a:spcAft>
                <a:spcPts val="800"/>
              </a:spcAft>
              <a:buNone/>
            </a:pPr>
            <a:endParaRPr lang="en-US" sz="1200" dirty="0">
              <a:effectLst/>
              <a:latin typeface="+mn-lt"/>
              <a:ea typeface="Calibri" panose="020F0502020204030204" pitchFamily="34" charset="0"/>
              <a:cs typeface="Calibri" panose="020F0502020204030204" pitchFamily="34" charset="0"/>
            </a:endParaRPr>
          </a:p>
          <a:p>
            <a:pPr marL="0" marR="0">
              <a:lnSpc>
                <a:spcPct val="116000"/>
              </a:lnSpc>
              <a:spcAft>
                <a:spcPts val="800"/>
              </a:spcAft>
              <a:buNone/>
            </a:pPr>
            <a:r>
              <a:rPr lang="en-US" sz="1200" dirty="0">
                <a:effectLst/>
                <a:latin typeface="+mn-lt"/>
                <a:ea typeface="Calibri" panose="020F0502020204030204" pitchFamily="34" charset="0"/>
                <a:cs typeface="Calibri" panose="020F0502020204030204" pitchFamily="34" charset="0"/>
              </a:rPr>
              <a:t>Kennedi says: “Upon arriving in Georgia for college, I hoped to find a local church. Thankfully, a friend attending Intown invited me to the worship service one Sunday. Being exposed to the great teachings of the Good News and the kind fellowship, I decided to continue attending Intown and even join various Bible Study sessions each week. Now that I’m officially a member, I can say that the meaning of Intown Lutheran Church is to cultivate a body of God’s children and teach and learn the meaning and importance of His word so that we all grow in our faithful walk with Him.”</a:t>
            </a:r>
            <a:endParaRPr lang="en-US" sz="1200" dirty="0">
              <a:effectLst/>
              <a:latin typeface="+mn-lt"/>
              <a:ea typeface="Times New Roman" panose="02020603050405020304" pitchFamily="18" charset="0"/>
              <a:cs typeface="Times New Roman" panose="02020603050405020304" pitchFamily="18" charset="0"/>
            </a:endParaRPr>
          </a:p>
          <a:p>
            <a:pPr marL="0" marR="0" algn="r">
              <a:lnSpc>
                <a:spcPct val="116000"/>
              </a:lnSpc>
              <a:spcAft>
                <a:spcPts val="800"/>
              </a:spcAft>
            </a:pPr>
            <a:endParaRPr lang="en-US" sz="1200" i="1" dirty="0">
              <a:effectLst/>
              <a:latin typeface="+mn-lt"/>
              <a:ea typeface="Calibri" panose="020F0502020204030204" pitchFamily="34" charset="0"/>
              <a:cs typeface="Calibri" panose="020F0502020204030204" pitchFamily="34" charset="0"/>
            </a:endParaRPr>
          </a:p>
          <a:p>
            <a:pPr marL="0" marR="0" algn="l">
              <a:lnSpc>
                <a:spcPct val="116000"/>
              </a:lnSpc>
              <a:spcAft>
                <a:spcPts val="800"/>
              </a:spcAft>
            </a:pPr>
            <a:r>
              <a:rPr lang="en-US" sz="1200" i="1" dirty="0">
                <a:effectLst/>
                <a:latin typeface="+mn-lt"/>
                <a:ea typeface="Calibri" panose="020F0502020204030204" pitchFamily="34" charset="0"/>
                <a:cs typeface="Calibri" panose="020F0502020204030204" pitchFamily="34" charset="0"/>
              </a:rPr>
              <a:t>From Lucas Bitter, pastor at Intown, Atlanta, Ga.</a:t>
            </a:r>
            <a:endParaRPr lang="en-US" sz="12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6290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666666"/>
                </a:solidFill>
                <a:effectLst/>
                <a:latin typeface="lora" pitchFamily="2" charset="0"/>
              </a:rPr>
              <a:t>The 100 Missions in 10 Years initiative isn’t as much about planting more churches but about sharing the gospel of Jesus Christ. </a:t>
            </a:r>
            <a:r>
              <a:rPr lang="en-US" b="1" i="0" dirty="0">
                <a:solidFill>
                  <a:srgbClr val="666666"/>
                </a:solidFill>
                <a:effectLst/>
                <a:latin typeface="inherit"/>
              </a:rPr>
              <a:t>It’s about aggressively reaching lost souls.</a:t>
            </a:r>
            <a:r>
              <a:rPr lang="en-US" b="0" i="0" dirty="0">
                <a:solidFill>
                  <a:srgbClr val="666666"/>
                </a:solidFill>
                <a:effectLst/>
                <a:latin typeface="lora" pitchFamily="2" charset="0"/>
              </a:rPr>
              <a:t> It’s about Christ’s mission to his church. </a:t>
            </a:r>
          </a:p>
          <a:p>
            <a:pPr algn="l" fontAlgn="base"/>
            <a:endParaRPr lang="en-US" b="0" i="0" dirty="0">
              <a:solidFill>
                <a:srgbClr val="333333"/>
              </a:solidFill>
              <a:effectLst/>
              <a:latin typeface="lato" panose="020F0502020204030203" pitchFamily="34" charset="0"/>
            </a:endParaRPr>
          </a:p>
          <a:p>
            <a:pPr algn="l" fontAlgn="base"/>
            <a:r>
              <a:rPr lang="en-US" b="0" i="0" dirty="0">
                <a:solidFill>
                  <a:srgbClr val="333333"/>
                </a:solidFill>
                <a:effectLst/>
                <a:latin typeface="lato" panose="020F0502020204030203" pitchFamily="34" charset="0"/>
              </a:rPr>
              <a:t>As we continue to work towards our goal, we will be featuring more stories of the “Faces of Faith” reached with the gospel message through home mission congregations. </a:t>
            </a:r>
            <a:r>
              <a:rPr lang="en-US" sz="1200" kern="1200" dirty="0">
                <a:solidFill>
                  <a:schemeClr val="tx1"/>
                </a:solidFill>
                <a:effectLst/>
                <a:latin typeface="+mn-lt"/>
                <a:ea typeface="+mn-ea"/>
                <a:cs typeface="+mn-cs"/>
              </a:rPr>
              <a:t>Our congregations continue to be beacons of light in our communities and throughout the world! Beacons of light that have eternal impact on people just like Jett.</a:t>
            </a:r>
          </a:p>
          <a:p>
            <a:endParaRPr lang="en-US" sz="1200" kern="1200" dirty="0">
              <a:solidFill>
                <a:schemeClr val="tx1"/>
              </a:solidFill>
              <a:effectLst/>
              <a:latin typeface="+mn-lt"/>
              <a:ea typeface="+mn-ea"/>
              <a:cs typeface="+mn-cs"/>
            </a:endParaRPr>
          </a:p>
          <a:p>
            <a:r>
              <a:rPr lang="en-US" dirty="0"/>
              <a:t>Video link: https://vimeo.com/1090129335?share=copy </a:t>
            </a:r>
          </a:p>
        </p:txBody>
      </p:sp>
      <p:sp>
        <p:nvSpPr>
          <p:cNvPr id="4" name="Slide Number Placeholder 3"/>
          <p:cNvSpPr>
            <a:spLocks noGrp="1"/>
          </p:cNvSpPr>
          <p:nvPr>
            <p:ph type="sldNum" sz="quarter" idx="5"/>
          </p:nvPr>
        </p:nvSpPr>
        <p:spPr/>
        <p:txBody>
          <a:bodyPr/>
          <a:lstStyle/>
          <a:p>
            <a:fld id="{16783666-7838-964F-98E8-13F3DBB30284}" type="slidenum">
              <a:rPr lang="en-US" smtClean="0"/>
              <a:t>4</a:t>
            </a:fld>
            <a:endParaRPr lang="en-US"/>
          </a:p>
        </p:txBody>
      </p:sp>
    </p:spTree>
    <p:extLst>
      <p:ext uri="{BB962C8B-B14F-4D97-AF65-F5344CB8AC3E}">
        <p14:creationId xmlns:p14="http://schemas.microsoft.com/office/powerpoint/2010/main" val="30873180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mn-lt"/>
              </a:rPr>
              <a:t>Pray: </a:t>
            </a:r>
            <a:r>
              <a:rPr lang="en-US" sz="1100" b="0" i="0" dirty="0">
                <a:solidFill>
                  <a:srgbClr val="FFFFFF"/>
                </a:solidFill>
                <a:effectLst/>
                <a:latin typeface="+mn-lt"/>
              </a:rPr>
              <a:t>This is no small thing. Pray that the Lord of the church would provide workers. Pray for our WELS Home Missions leaders, our home missionaries, and our worker training schools as they recruit and train future missionaries. Pray that the Lord provides us with the financial support needed to do the work.</a:t>
            </a:r>
          </a:p>
          <a:p>
            <a:endParaRPr lang="en-US" sz="1100" dirty="0">
              <a:latin typeface="+mn-lt"/>
            </a:endParaRPr>
          </a:p>
          <a:p>
            <a:r>
              <a:rPr lang="en-US" sz="1100" b="1" dirty="0">
                <a:latin typeface="+mn-lt"/>
              </a:rPr>
              <a:t>Get Involved: </a:t>
            </a:r>
            <a:r>
              <a:rPr lang="en-US" sz="1100" b="0" i="0" dirty="0">
                <a:solidFill>
                  <a:srgbClr val="FFFFFF"/>
                </a:solidFill>
                <a:effectLst/>
                <a:latin typeface="+mn-lt"/>
              </a:rPr>
              <a:t>If you see nearby mission opportunities, </a:t>
            </a:r>
            <a:r>
              <a:rPr lang="en-US" sz="1100" b="0" i="0" dirty="0">
                <a:effectLst/>
                <a:latin typeface="+mn-lt"/>
              </a:rPr>
              <a:t>talk with your district mission board</a:t>
            </a:r>
            <a:r>
              <a:rPr lang="en-US" sz="1100" b="0" i="0" dirty="0">
                <a:solidFill>
                  <a:srgbClr val="FFFFFF"/>
                </a:solidFill>
                <a:effectLst/>
                <a:latin typeface="+mn-lt"/>
              </a:rPr>
              <a:t> to see what you or your congregation might do to get involved in this synod wide church planting effort. Encourage young men and women in your church to consider full-time ministry. Ask your pastor to keep our synod’s work in your congregational prayers and provide updates on a regular basis.</a:t>
            </a:r>
            <a:endParaRPr lang="en-US" sz="1100" dirty="0">
              <a:latin typeface="+mn-lt"/>
            </a:endParaRPr>
          </a:p>
          <a:p>
            <a:endParaRPr lang="en-US" sz="1100" dirty="0">
              <a:latin typeface="+mn-lt"/>
            </a:endParaRPr>
          </a:p>
          <a:p>
            <a:r>
              <a:rPr lang="en-US" sz="1100" b="1" dirty="0">
                <a:latin typeface="+mn-lt"/>
              </a:rPr>
              <a:t>Give: </a:t>
            </a:r>
            <a:r>
              <a:rPr lang="en-US" sz="1100" b="0" i="0" dirty="0">
                <a:solidFill>
                  <a:srgbClr val="FFFFFF"/>
                </a:solidFill>
                <a:effectLst/>
                <a:latin typeface="+mn-lt"/>
              </a:rPr>
              <a:t>You know the grace of our Lord Jesus Christ. He was rich, yet he became poor so that through his poverty we might become rich (2 Corinthians 8:9). God’s generosity has resulted in the riches of forgiveness, peace, joy, and hope. Let that move you to give generously to your local congregation, to your synod through your church, and to this initiative.</a:t>
            </a:r>
          </a:p>
          <a:p>
            <a:endParaRPr lang="en-US" sz="1100" b="1" i="0" dirty="0">
              <a:solidFill>
                <a:srgbClr val="FFFFFF"/>
              </a:solidFill>
              <a:effectLst/>
              <a:latin typeface="+mn-lt"/>
            </a:endParaRPr>
          </a:p>
          <a:p>
            <a:r>
              <a:rPr lang="en-US" sz="1100" b="1" i="0" dirty="0">
                <a:solidFill>
                  <a:srgbClr val="FFFFFF"/>
                </a:solidFill>
                <a:effectLst/>
                <a:latin typeface="+mn-lt"/>
              </a:rPr>
              <a:t>Encourage people to check out the website: </a:t>
            </a:r>
            <a:r>
              <a:rPr lang="en-US" sz="1100" b="0" i="0" dirty="0">
                <a:solidFill>
                  <a:srgbClr val="FFFFFF"/>
                </a:solidFill>
                <a:effectLst/>
                <a:latin typeface="+mn-lt"/>
              </a:rPr>
              <a:t>Learn more and stay up to date on progress at </a:t>
            </a:r>
            <a:r>
              <a:rPr lang="en-US" sz="1100" b="1" i="0" dirty="0">
                <a:solidFill>
                  <a:srgbClr val="FFFFFF"/>
                </a:solidFill>
                <a:effectLst/>
                <a:latin typeface="+mn-lt"/>
              </a:rPr>
              <a:t>wels.net/100in10. </a:t>
            </a:r>
            <a:endParaRPr lang="en-US" sz="1100" b="1"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40</a:t>
            </a:fld>
            <a:endParaRPr lang="en-US"/>
          </a:p>
        </p:txBody>
      </p:sp>
    </p:spTree>
    <p:extLst>
      <p:ext uri="{BB962C8B-B14F-4D97-AF65-F5344CB8AC3E}">
        <p14:creationId xmlns:p14="http://schemas.microsoft.com/office/powerpoint/2010/main" val="35688894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effectLst/>
                <a:latin typeface="+mn-lt"/>
                <a:ea typeface="Aptos" panose="020B0004020202020204" pitchFamily="34" charset="0"/>
                <a:cs typeface="Times New Roman" panose="02020603050405020304" pitchFamily="18" charset="0"/>
              </a:rPr>
              <a:t>WELS Mission Journeys provides an opportunity for all WELS members to walk together in the Great Commission. </a:t>
            </a:r>
            <a:r>
              <a:rPr lang="en-US" sz="1100" dirty="0">
                <a:solidFill>
                  <a:srgbClr val="FF0000"/>
                </a:solidFill>
                <a:effectLst/>
                <a:latin typeface="+mn-lt"/>
                <a:ea typeface="Aptos" panose="020B0004020202020204" pitchFamily="34" charset="0"/>
                <a:cs typeface="Times New Roman" panose="02020603050405020304" pitchFamily="18" charset="0"/>
              </a:rPr>
              <a:t>Through short- or long-term service opportunities</a:t>
            </a:r>
            <a:r>
              <a:rPr lang="en-US" sz="1100" dirty="0">
                <a:effectLst/>
                <a:latin typeface="+mn-lt"/>
                <a:ea typeface="Aptos" panose="020B0004020202020204" pitchFamily="34" charset="0"/>
                <a:cs typeface="Times New Roman" panose="02020603050405020304" pitchFamily="18" charset="0"/>
              </a:rPr>
              <a:t> in WELS mission fields at home and abroad, members can engage in Christian service. While volunteering, the learning and sharing of outreach ideas will allow </a:t>
            </a:r>
            <a:r>
              <a:rPr lang="en-US" sz="1100" dirty="0">
                <a:solidFill>
                  <a:srgbClr val="FF0000"/>
                </a:solidFill>
                <a:effectLst/>
                <a:latin typeface="+mn-lt"/>
                <a:ea typeface="Aptos" panose="020B0004020202020204" pitchFamily="34" charset="0"/>
                <a:cs typeface="Times New Roman" panose="02020603050405020304" pitchFamily="18" charset="0"/>
              </a:rPr>
              <a:t>individuals and teams </a:t>
            </a:r>
            <a:r>
              <a:rPr lang="en-US" sz="1100" dirty="0">
                <a:effectLst/>
                <a:latin typeface="+mn-lt"/>
                <a:ea typeface="Aptos" panose="020B0004020202020204" pitchFamily="34" charset="0"/>
                <a:cs typeface="Times New Roman" panose="02020603050405020304" pitchFamily="18" charset="0"/>
              </a:rPr>
              <a:t>to explore how they can use their God-given abilities to engage in outreach activities </a:t>
            </a:r>
            <a:r>
              <a:rPr lang="en-US" sz="1100" dirty="0">
                <a:solidFill>
                  <a:srgbClr val="FF0000"/>
                </a:solidFill>
                <a:effectLst/>
                <a:latin typeface="+mn-lt"/>
                <a:ea typeface="Aptos" panose="020B0004020202020204" pitchFamily="34" charset="0"/>
                <a:cs typeface="Times New Roman" panose="02020603050405020304" pitchFamily="18" charset="0"/>
              </a:rPr>
              <a:t>in their local communities </a:t>
            </a:r>
            <a:r>
              <a:rPr lang="en-US" sz="1100" dirty="0">
                <a:effectLst/>
                <a:latin typeface="+mn-lt"/>
                <a:ea typeface="Aptos" panose="020B0004020202020204" pitchFamily="34" charset="0"/>
                <a:cs typeface="Times New Roman" panose="02020603050405020304" pitchFamily="18" charset="0"/>
              </a:rPr>
              <a:t>upon their return home. With the Lord’s blessing, these trips will inspire a lifelong journey of service and outreach for all who volunteer.</a:t>
            </a:r>
          </a:p>
          <a:p>
            <a:endParaRPr lang="en-US" sz="1100" dirty="0">
              <a:effectLst/>
              <a:latin typeface="+mn-lt"/>
              <a:cs typeface="Times New Roman" panose="02020603050405020304" pitchFamily="18" charset="0"/>
            </a:endParaRPr>
          </a:p>
          <a:p>
            <a:r>
              <a:rPr lang="en-US" sz="1100" dirty="0">
                <a:effectLst/>
                <a:latin typeface="+mn-lt"/>
                <a:cs typeface="Times New Roman" panose="02020603050405020304" pitchFamily="18" charset="0"/>
              </a:rPr>
              <a:t>Learn more at wels.net/</a:t>
            </a:r>
            <a:r>
              <a:rPr lang="en-US" sz="1100" dirty="0" err="1">
                <a:effectLst/>
                <a:latin typeface="+mn-lt"/>
                <a:cs typeface="Times New Roman" panose="02020603050405020304" pitchFamily="18" charset="0"/>
              </a:rPr>
              <a:t>missionjourneys</a:t>
            </a:r>
            <a:r>
              <a:rPr lang="en-US" sz="1100" dirty="0">
                <a:effectLst/>
                <a:latin typeface="+mn-lt"/>
                <a:cs typeface="Times New Roman" panose="02020603050405020304" pitchFamily="18" charset="0"/>
              </a:rPr>
              <a:t>.</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41</a:t>
            </a:fld>
            <a:endParaRPr lang="en-US"/>
          </a:p>
        </p:txBody>
      </p:sp>
    </p:spTree>
    <p:extLst>
      <p:ext uri="{BB962C8B-B14F-4D97-AF65-F5344CB8AC3E}">
        <p14:creationId xmlns:p14="http://schemas.microsoft.com/office/powerpoint/2010/main" val="31182955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six-person WELS Mission Journeys team from St. Matthew's in Janesville, WI, traveled to Bentonville, AR, in October 2024 and May 2025 to assist the new mission start. They partnered with Home Missionary Ross Chartrand and the core group to survey individuals in the Bentonville town square regarding the strengths and needs of the community and how they see a new church meeting those needs. They also participated in a grocery bag food drive collection, bringing in 44 bags of food to be donated to a local food pantry and providing opportunities to talk face to face with residents of Centerton, the home mission’s anticipated future home.</a:t>
            </a:r>
          </a:p>
          <a:p>
            <a:endParaRPr lang="en-US" dirty="0"/>
          </a:p>
          <a:p>
            <a:r>
              <a:rPr lang="en-US" dirty="0"/>
              <a:t>St. Matthew’s is planning more Mission Journey trips with even more members to assist with outreach for the home mission. Likewise, Pastor Chartrand and members of his core group are planning to travel to Janesville to host a mission festival at St. Matthew’s.</a:t>
            </a:r>
          </a:p>
          <a:p>
            <a:endParaRPr lang="en-US" dirty="0"/>
          </a:p>
          <a:p>
            <a:r>
              <a:rPr lang="en-US" dirty="0"/>
              <a:t>Your congregation can also partner with a WELS home mission congregation for mission trips! Visit wels.net/</a:t>
            </a:r>
            <a:r>
              <a:rPr lang="en-US" dirty="0" err="1"/>
              <a:t>missionjourneys</a:t>
            </a:r>
            <a:r>
              <a:rPr lang="en-US" dirty="0"/>
              <a:t> and/or contact Mission Journeys coordinator Shannon Bohme at missionjourneys@wels.net or 651-324-4218 to learn more. </a:t>
            </a:r>
          </a:p>
        </p:txBody>
      </p:sp>
      <p:sp>
        <p:nvSpPr>
          <p:cNvPr id="4" name="Slide Number Placeholder 3"/>
          <p:cNvSpPr>
            <a:spLocks noGrp="1"/>
          </p:cNvSpPr>
          <p:nvPr>
            <p:ph type="sldNum" sz="quarter" idx="5"/>
          </p:nvPr>
        </p:nvSpPr>
        <p:spPr/>
        <p:txBody>
          <a:bodyPr/>
          <a:lstStyle/>
          <a:p>
            <a:fld id="{16783666-7838-964F-98E8-13F3DBB30284}" type="slidenum">
              <a:rPr lang="en-US" smtClean="0"/>
              <a:t>42</a:t>
            </a:fld>
            <a:endParaRPr lang="en-US"/>
          </a:p>
        </p:txBody>
      </p:sp>
    </p:spTree>
    <p:extLst>
      <p:ext uri="{BB962C8B-B14F-4D97-AF65-F5344CB8AC3E}">
        <p14:creationId xmlns:p14="http://schemas.microsoft.com/office/powerpoint/2010/main" val="42074712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mn-lt"/>
              </a:rPr>
              <a:t>Speakers: </a:t>
            </a:r>
            <a:r>
              <a:rPr lang="en-US" sz="1100" dirty="0">
                <a:latin typeface="+mn-lt"/>
              </a:rPr>
              <a:t>District Mission Board members, Home Missionaries, Mission Counselors, and other Home Missions representatives are willing and able to present on the 100 missions in 10 years initiative at your next church Mission Festival, LWMS circuit rally, school assembly, or small group gathering. Contact your local District Mission Board OR fill out a request at wels.net/speaker-request to find a speaker for your event this fall. </a:t>
            </a:r>
          </a:p>
          <a:p>
            <a:endParaRPr lang="en-US"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mn-lt"/>
              </a:rPr>
              <a:t>Social Media: </a:t>
            </a:r>
            <a:r>
              <a:rPr lang="en-US" sz="1100" b="0" kern="1200" dirty="0">
                <a:solidFill>
                  <a:schemeClr val="tx1"/>
                </a:solidFill>
                <a:effectLst/>
                <a:latin typeface="+mn-lt"/>
                <a:ea typeface="+mn-ea"/>
                <a:cs typeface="+mn-cs"/>
              </a:rPr>
              <a:t>Follow us on Facebook and Instagram @WELSmissions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E-Mails: </a:t>
            </a:r>
            <a:r>
              <a:rPr lang="en-US" sz="1100" b="0" kern="1200" dirty="0">
                <a:solidFill>
                  <a:schemeClr val="tx1"/>
                </a:solidFill>
                <a:effectLst/>
                <a:latin typeface="+mn-lt"/>
                <a:ea typeface="+mn-ea"/>
                <a:cs typeface="+mn-cs"/>
              </a:rPr>
              <a:t>Subscribe to weekly Missions Blogs and quarterly Missions Update E-Newsletters at wels.net/subscribe.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effectLst/>
              <a:latin typeface="+mn-lt"/>
              <a:ea typeface="+mn-ea"/>
              <a:cs typeface="+mn-cs"/>
            </a:endParaRPr>
          </a:p>
          <a:p>
            <a:pPr marL="0" marR="0">
              <a:lnSpc>
                <a:spcPts val="2040"/>
              </a:lnSpc>
              <a:spcBef>
                <a:spcPts val="0"/>
              </a:spcBef>
              <a:spcAft>
                <a:spcPts val="0"/>
              </a:spcAft>
            </a:pPr>
            <a:r>
              <a:rPr lang="en-US" sz="1100" b="1" kern="1200" dirty="0">
                <a:solidFill>
                  <a:schemeClr val="tx1"/>
                </a:solidFill>
                <a:effectLst/>
                <a:latin typeface="+mn-lt"/>
                <a:ea typeface="+mn-ea"/>
                <a:cs typeface="+mn-cs"/>
              </a:rPr>
              <a:t>Faces of Faith: </a:t>
            </a:r>
            <a:r>
              <a:rPr lang="en-US" sz="1100" dirty="0">
                <a:solidFill>
                  <a:srgbClr val="000000"/>
                </a:solidFill>
                <a:effectLst/>
                <a:latin typeface="+mn-lt"/>
                <a:ea typeface="Times New Roman" panose="02020603050405020304" pitchFamily="18" charset="0"/>
              </a:rPr>
              <a:t>The 6</a:t>
            </a:r>
            <a:r>
              <a:rPr lang="en-US" sz="1100" baseline="30000" dirty="0">
                <a:solidFill>
                  <a:srgbClr val="000000"/>
                </a:solidFill>
                <a:effectLst/>
                <a:latin typeface="+mn-lt"/>
                <a:ea typeface="Times New Roman" panose="02020603050405020304" pitchFamily="18" charset="0"/>
              </a:rPr>
              <a:t>th</a:t>
            </a:r>
            <a:r>
              <a:rPr lang="en-US" sz="1100" dirty="0">
                <a:solidFill>
                  <a:srgbClr val="000000"/>
                </a:solidFill>
                <a:effectLst/>
                <a:latin typeface="+mn-lt"/>
                <a:ea typeface="Times New Roman" panose="02020603050405020304" pitchFamily="18" charset="0"/>
              </a:rPr>
              <a:t> annual edition of </a:t>
            </a:r>
            <a:r>
              <a:rPr lang="en-US" sz="1100" i="1" dirty="0">
                <a:solidFill>
                  <a:srgbClr val="000000"/>
                </a:solidFill>
                <a:effectLst/>
                <a:latin typeface="+mn-lt"/>
                <a:ea typeface="Times New Roman" panose="02020603050405020304" pitchFamily="18" charset="0"/>
              </a:rPr>
              <a:t>Faces of Faith </a:t>
            </a:r>
            <a:r>
              <a:rPr lang="en-US" sz="1100" i="0" dirty="0">
                <a:solidFill>
                  <a:srgbClr val="000000"/>
                </a:solidFill>
                <a:effectLst/>
                <a:latin typeface="+mn-lt"/>
                <a:ea typeface="Times New Roman" panose="02020603050405020304" pitchFamily="18" charset="0"/>
              </a:rPr>
              <a:t>is now available. This is a great overview of the work we’re doing in Home, World, and Joint Missions, and you can learn more about the 100 missions in 10 years initiative in this magazine. </a:t>
            </a:r>
          </a:p>
          <a:p>
            <a:pPr marL="0" marR="0">
              <a:lnSpc>
                <a:spcPts val="2040"/>
              </a:lnSpc>
              <a:spcBef>
                <a:spcPts val="0"/>
              </a:spcBef>
              <a:spcAft>
                <a:spcPts val="0"/>
              </a:spcAft>
            </a:pPr>
            <a:endParaRPr lang="en-US" sz="1100" i="0" dirty="0">
              <a:solidFill>
                <a:srgbClr val="000000"/>
              </a:solidFill>
              <a:effectLst/>
              <a:latin typeface="+mn-lt"/>
              <a:ea typeface="Times New Roman" panose="02020603050405020304" pitchFamily="18" charset="0"/>
            </a:endParaRPr>
          </a:p>
          <a:p>
            <a:pPr marL="0" marR="0" lvl="0" indent="0" algn="l" defTabSz="914400" rtl="0" eaLnBrk="1" fontAlgn="auto" latinLnBrk="0" hangingPunct="1">
              <a:lnSpc>
                <a:spcPts val="2040"/>
              </a:lnSpc>
              <a:spcBef>
                <a:spcPts val="0"/>
              </a:spcBef>
              <a:spcAft>
                <a:spcPts val="0"/>
              </a:spcAft>
              <a:buClrTx/>
              <a:buSzTx/>
              <a:buFontTx/>
              <a:buNone/>
              <a:tabLst/>
              <a:defRPr/>
            </a:pPr>
            <a:r>
              <a:rPr lang="en-US" sz="1100" i="0" dirty="0">
                <a:solidFill>
                  <a:srgbClr val="000000"/>
                </a:solidFill>
                <a:effectLst/>
                <a:latin typeface="+mn-lt"/>
                <a:ea typeface="Times New Roman" panose="02020603050405020304" pitchFamily="18" charset="0"/>
              </a:rPr>
              <a:t>It is </a:t>
            </a:r>
            <a:r>
              <a:rPr lang="en-US" sz="1100" dirty="0">
                <a:solidFill>
                  <a:srgbClr val="000000"/>
                </a:solidFill>
                <a:effectLst/>
                <a:latin typeface="+mn-lt"/>
                <a:ea typeface="Times New Roman" panose="02020603050405020304" pitchFamily="18" charset="0"/>
              </a:rPr>
              <a:t>available online and by request at </a:t>
            </a:r>
            <a:r>
              <a:rPr lang="en-US" sz="1100" b="1" dirty="0">
                <a:solidFill>
                  <a:srgbClr val="000000"/>
                </a:solidFill>
                <a:effectLst/>
                <a:latin typeface="+mn-lt"/>
                <a:ea typeface="Times New Roman" panose="02020603050405020304" pitchFamily="18" charset="0"/>
              </a:rPr>
              <a:t>wels.net/</a:t>
            </a:r>
            <a:r>
              <a:rPr lang="en-US" sz="1100" b="1" dirty="0" err="1">
                <a:solidFill>
                  <a:srgbClr val="000000"/>
                </a:solidFill>
                <a:effectLst/>
                <a:latin typeface="+mn-lt"/>
                <a:ea typeface="Times New Roman" panose="02020603050405020304" pitchFamily="18" charset="0"/>
              </a:rPr>
              <a:t>facesoffaith</a:t>
            </a:r>
            <a:r>
              <a:rPr lang="en-US" sz="1100" dirty="0">
                <a:solidFill>
                  <a:srgbClr val="000000"/>
                </a:solidFill>
                <a:effectLst/>
                <a:latin typeface="+mn-lt"/>
                <a:ea typeface="Times New Roman" panose="02020603050405020304" pitchFamily="18" charset="0"/>
              </a:rPr>
              <a:t>.</a:t>
            </a:r>
            <a:r>
              <a:rPr lang="en-US" sz="1100" dirty="0">
                <a:solidFill>
                  <a:schemeClr val="tx1"/>
                </a:solidFill>
                <a:effectLst/>
                <a:latin typeface="+mn-lt"/>
                <a:ea typeface="Times New Roman" panose="02020603050405020304" pitchFamily="18" charset="0"/>
              </a:rPr>
              <a:t> </a:t>
            </a:r>
            <a:r>
              <a:rPr lang="en-US" sz="1100" dirty="0">
                <a:solidFill>
                  <a:srgbClr val="000000"/>
                </a:solidFill>
                <a:effectLst/>
                <a:latin typeface="+mn-lt"/>
                <a:ea typeface="Times New Roman" panose="02020603050405020304" pitchFamily="18" charset="0"/>
              </a:rPr>
              <a:t>Any congregation OR LWMS circuit is welcome to request up to 50 copies of the magazine, and we are also offering 100 Missions in 10 Years brochures and large home and world mission maps (24” x 36”) free of charge. Note – Faces of Faith is automatically sent to any congregation hosting a Mission Festival. </a:t>
            </a:r>
            <a:endParaRPr lang="en-US" sz="11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43</a:t>
            </a:fld>
            <a:endParaRPr lang="en-US"/>
          </a:p>
        </p:txBody>
      </p:sp>
    </p:spTree>
    <p:extLst>
      <p:ext uri="{BB962C8B-B14F-4D97-AF65-F5344CB8AC3E}">
        <p14:creationId xmlns:p14="http://schemas.microsoft.com/office/powerpoint/2010/main" val="11994557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1D2C5C"/>
                </a:solidFill>
                <a:latin typeface="+mn-lt"/>
              </a:rPr>
              <a:t>We confidently ask you to consider giving generously to this amazing opportunity to expand our efforts to share the saving gospel right here in our own backyard. This is a BIG challenge. An impossible one you might say. But we prepare and we plan, and we ask God to bless it. Trusting in the Lord, we boldly move forward knowing God will bless us and his kingdom. </a:t>
            </a:r>
          </a:p>
          <a:p>
            <a:endParaRPr lang="en-US" sz="1100" b="0" i="0" u="none" strike="noStrike" baseline="0" dirty="0">
              <a:solidFill>
                <a:srgbClr val="1D2C5C"/>
              </a:solidFill>
              <a:latin typeface="+mn-lt"/>
            </a:endParaRPr>
          </a:p>
          <a:p>
            <a:r>
              <a:rPr lang="en-US" sz="1100" b="0" i="0" u="none" strike="noStrike" baseline="0" dirty="0">
                <a:solidFill>
                  <a:srgbClr val="1D2C5C"/>
                </a:solidFill>
                <a:latin typeface="+mn-lt"/>
              </a:rPr>
              <a:t>You can support this effort by giving a gift online at </a:t>
            </a:r>
            <a:r>
              <a:rPr lang="en-US" sz="1100" b="1" i="0" u="none" strike="noStrike" baseline="0" dirty="0">
                <a:solidFill>
                  <a:srgbClr val="1D2C5C"/>
                </a:solidFill>
                <a:latin typeface="+mn-lt"/>
              </a:rPr>
              <a:t>wels.net/100in10gift</a:t>
            </a:r>
            <a:r>
              <a:rPr lang="en-US" sz="1100" b="0" i="0" u="none" strike="noStrike" baseline="0" dirty="0">
                <a:solidFill>
                  <a:srgbClr val="1D2C5C"/>
                </a:solidFill>
                <a:latin typeface="+mn-lt"/>
              </a:rPr>
              <a:t>; through the QR code on the slide; sending a check with the 100 Missions in 10 Years in the memo line to WELS, Attn: Gift Processing, N16W23377 Stone Ridge Drive, Waukesha, WI 53188; or through appreciated assets (e.g., stock) or from your IRA by calling 800-827-5482. Thank you for your support! </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44</a:t>
            </a:fld>
            <a:endParaRPr lang="en-US"/>
          </a:p>
        </p:txBody>
      </p:sp>
    </p:spTree>
    <p:extLst>
      <p:ext uri="{BB962C8B-B14F-4D97-AF65-F5344CB8AC3E}">
        <p14:creationId xmlns:p14="http://schemas.microsoft.com/office/powerpoint/2010/main" val="22905590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effectLst/>
                <a:latin typeface="+mn-lt"/>
                <a:ea typeface="Calibri" panose="020F0502020204030204" pitchFamily="34" charset="0"/>
                <a:cs typeface="Times New Roman" panose="02020603050405020304" pitchFamily="18" charset="0"/>
              </a:rPr>
              <a:t>Try something that is so hard, that if it succeeds, people will have to say God did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We submit all our plans to Him, for He is the Lord of the Church, and we are only servants. We’re trusting God to do immeasurably more than all we ask or imagine. </a:t>
            </a:r>
          </a:p>
          <a:p>
            <a:pPr marL="0" marR="0">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45</a:t>
            </a:fld>
            <a:endParaRPr lang="en-US"/>
          </a:p>
        </p:txBody>
      </p:sp>
    </p:spTree>
    <p:extLst>
      <p:ext uri="{BB962C8B-B14F-4D97-AF65-F5344CB8AC3E}">
        <p14:creationId xmlns:p14="http://schemas.microsoft.com/office/powerpoint/2010/main" val="12812294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https://vimeo.com/952367165</a:t>
            </a:r>
          </a:p>
        </p:txBody>
      </p:sp>
      <p:sp>
        <p:nvSpPr>
          <p:cNvPr id="4" name="Slide Number Placeholder 3"/>
          <p:cNvSpPr>
            <a:spLocks noGrp="1"/>
          </p:cNvSpPr>
          <p:nvPr>
            <p:ph type="sldNum" sz="quarter" idx="5"/>
          </p:nvPr>
        </p:nvSpPr>
        <p:spPr/>
        <p:txBody>
          <a:bodyPr/>
          <a:lstStyle/>
          <a:p>
            <a:fld id="{16783666-7838-964F-98E8-13F3DBB30284}" type="slidenum">
              <a:rPr lang="en-US" smtClean="0"/>
              <a:t>46</a:t>
            </a:fld>
            <a:endParaRPr lang="en-US"/>
          </a:p>
        </p:txBody>
      </p:sp>
    </p:spTree>
    <p:extLst>
      <p:ext uri="{BB962C8B-B14F-4D97-AF65-F5344CB8AC3E}">
        <p14:creationId xmlns:p14="http://schemas.microsoft.com/office/powerpoint/2010/main" val="3087318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The “Christ through us” Long-Range Strategic Plan was adopted at the 2025 Synod Convention. </a:t>
            </a:r>
            <a:r>
              <a:rPr lang="en-US" dirty="0"/>
              <a:t>This issues-based strategic plan names four strategic priorities—</a:t>
            </a:r>
            <a:r>
              <a:rPr lang="en-US" sz="1200" b="0" i="0" kern="1200" dirty="0">
                <a:solidFill>
                  <a:schemeClr val="tx1"/>
                </a:solidFill>
                <a:effectLst/>
                <a:latin typeface="+mn-lt"/>
                <a:ea typeface="+mn-ea"/>
                <a:cs typeface="+mn-cs"/>
              </a:rPr>
              <a:t>Culture, Congregations, Commission, and Calling</a:t>
            </a:r>
            <a:r>
              <a:rPr lang="en-US" dirty="0"/>
              <a:t>. Each priority offers a rationale for its urgency, followed by goals—tangible steps showing how, by God’s grace, we will meet these trials. Priorities frame the struggles; goals forge the path. </a:t>
            </a:r>
          </a:p>
          <a:p>
            <a:pPr fontAlgn="base"/>
            <a:endParaRPr lang="en-US" sz="1200" b="0" i="0" kern="1200" dirty="0">
              <a:solidFill>
                <a:schemeClr val="tx1"/>
              </a:solidFill>
              <a:effectLst/>
              <a:latin typeface="+mn-lt"/>
              <a:ea typeface="+mn-ea"/>
              <a:cs typeface="+mn-cs"/>
            </a:endParaRPr>
          </a:p>
          <a:p>
            <a:pPr fontAlgn="base"/>
            <a:r>
              <a:rPr lang="en-US" dirty="0"/>
              <a:t>The congregations of WELS form the vital backbone that supports our shared gospel efforts. WELS congregations are beacons of light and truth in their communities, proclaiming the life-giving gospel to a dying world. However, these congregations are not only local gospel outposts but also the foundation of the synod’s broader ministry efforts. Through their offerings, they sustain worldwide missions and the planting of new churches. Through their nurture, they identify and encourage the future called workers who will serve the next generation. Through their witness, they embody the love of Christ who reconciled us to God. </a:t>
            </a:r>
          </a:p>
        </p:txBody>
      </p:sp>
      <p:sp>
        <p:nvSpPr>
          <p:cNvPr id="4" name="Slide Number Placeholder 3"/>
          <p:cNvSpPr>
            <a:spLocks noGrp="1"/>
          </p:cNvSpPr>
          <p:nvPr>
            <p:ph type="sldNum" sz="quarter" idx="5"/>
          </p:nvPr>
        </p:nvSpPr>
        <p:spPr/>
        <p:txBody>
          <a:bodyPr/>
          <a:lstStyle/>
          <a:p>
            <a:fld id="{16783666-7838-964F-98E8-13F3DBB30284}" type="slidenum">
              <a:rPr lang="en-US" smtClean="0"/>
              <a:t>5</a:t>
            </a:fld>
            <a:endParaRPr lang="en-US"/>
          </a:p>
        </p:txBody>
      </p:sp>
    </p:spTree>
    <p:extLst>
      <p:ext uri="{BB962C8B-B14F-4D97-AF65-F5344CB8AC3E}">
        <p14:creationId xmlns:p14="http://schemas.microsoft.com/office/powerpoint/2010/main" val="1418118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A62CF-B9D7-2870-A8FC-76DCCB4D87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31F0BB-988B-945D-73E3-CDC2A638B7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072698-8EBC-C616-D9E3-679DD6AA269F}"/>
              </a:ext>
            </a:extLst>
          </p:cNvPr>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WELS Home Missions plays a critical role in the “Congregations” priority. Two goals were identified related to WELS Home Missions:</a:t>
            </a:r>
            <a:endParaRPr lang="en-US" dirty="0"/>
          </a:p>
          <a:p>
            <a:pPr fontAlgn="base"/>
            <a:endParaRPr lang="en-US" dirty="0"/>
          </a:p>
          <a:p>
            <a:pPr marL="171450" indent="-171450" fontAlgn="base">
              <a:buFont typeface="Arial" panose="020B0604020202020204" pitchFamily="34" charset="0"/>
              <a:buChar char="•"/>
            </a:pPr>
            <a:r>
              <a:rPr lang="en-US" b="1" dirty="0"/>
              <a:t>Support ministry enhancement efforts: </a:t>
            </a:r>
            <a:r>
              <a:rPr lang="en-US" dirty="0"/>
              <a:t>Every WELS congregation faces a distinct blend of opportunities and challenges, shaped by shifting ministry contexts. Some will seek to enhance or revitalize their current mission efforts, particularly if their ministry context has changed. Others will explore regional collaboration, shared ministry, or consolidation to amplify their gospel reach. Still others will prayerfully consider the objectives of their childhood ministries, including Lutheran schools: discipleship, outreach, or both. They will seek to ensure such childhood ministries are sustainable long term. Our goal is to offer support to WELS congregations in whatever ministry enhancement effort they choose to undertake for Christ’s glory. When asked, we will help them assess their strategies, providing the encouragement, advice, and resources that can help them plan and implement efforts that enhance their outreach and discipleship ministries. </a:t>
            </a:r>
          </a:p>
          <a:p>
            <a:pPr marL="171450" indent="-171450" fontAlgn="base">
              <a:buFont typeface="Arial" panose="020B0604020202020204" pitchFamily="34" charset="0"/>
              <a:buChar char="•"/>
            </a:pPr>
            <a:r>
              <a:rPr lang="en-US" b="1" dirty="0"/>
              <a:t>Expand WELS’ reach through strategic church planting: </a:t>
            </a:r>
            <a:r>
              <a:rPr lang="en-US" dirty="0"/>
              <a:t>Driven by Christ’s reconciling love, we are called to bring the gospel to every corner. Yet America’s shifting landscape—marked by growing diversity and population drift—leaves millions beyond the reach of WELS’ gospel witness, with only two percent living near our congregations. This gap cries out for action, as souls hunger for the hope of reconciliation in regions where confessional Lutheran ministry is rare. Planting new churches not only meets this need but fortifies our synod’s backbone for enduring mission impact.</a:t>
            </a:r>
          </a:p>
          <a:p>
            <a:pPr marL="171450" indent="-171450" fontAlgn="base">
              <a:buFont typeface="Arial" panose="020B0604020202020204" pitchFamily="34" charset="0"/>
              <a:buChar char="•"/>
            </a:pPr>
            <a:endParaRPr lang="en-US" dirty="0"/>
          </a:p>
          <a:p>
            <a:pPr marL="0" indent="0" fontAlgn="base">
              <a:buFont typeface="Arial" panose="020B0604020202020204" pitchFamily="34" charset="0"/>
              <a:buNone/>
            </a:pPr>
            <a:r>
              <a:rPr lang="en-US" sz="1200" b="0" i="0" kern="1200" dirty="0">
                <a:solidFill>
                  <a:schemeClr val="tx1"/>
                </a:solidFill>
                <a:effectLst/>
                <a:latin typeface="+mn-lt"/>
                <a:ea typeface="+mn-ea"/>
                <a:cs typeface="+mn-cs"/>
              </a:rPr>
              <a:t>At this point in time, two 2% of the U.S. population currently lives within a 15-minute drive of a WELS congregation. One of the SMART (Specific, Measurable, Achievable, Relevant, and Time-Bound) objectives being set for the ministry of Home Missions was to increase that reach to 3% of the U.S. population. </a:t>
            </a:r>
            <a:endParaRPr lang="en-US" dirty="0"/>
          </a:p>
        </p:txBody>
      </p:sp>
      <p:sp>
        <p:nvSpPr>
          <p:cNvPr id="4" name="Slide Number Placeholder 3">
            <a:extLst>
              <a:ext uri="{FF2B5EF4-FFF2-40B4-BE49-F238E27FC236}">
                <a16:creationId xmlns:a16="http://schemas.microsoft.com/office/drawing/2014/main" id="{32DA1490-4C8B-4421-8623-29B6D0006076}"/>
              </a:ext>
            </a:extLst>
          </p:cNvPr>
          <p:cNvSpPr>
            <a:spLocks noGrp="1"/>
          </p:cNvSpPr>
          <p:nvPr>
            <p:ph type="sldNum" sz="quarter" idx="5"/>
          </p:nvPr>
        </p:nvSpPr>
        <p:spPr/>
        <p:txBody>
          <a:bodyPr/>
          <a:lstStyle/>
          <a:p>
            <a:fld id="{16783666-7838-964F-98E8-13F3DBB30284}" type="slidenum">
              <a:rPr lang="en-US" smtClean="0"/>
              <a:t>6</a:t>
            </a:fld>
            <a:endParaRPr lang="en-US"/>
          </a:p>
        </p:txBody>
      </p:sp>
    </p:spTree>
    <p:extLst>
      <p:ext uri="{BB962C8B-B14F-4D97-AF65-F5344CB8AC3E}">
        <p14:creationId xmlns:p14="http://schemas.microsoft.com/office/powerpoint/2010/main" val="720398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48380-C1C0-C428-8467-F0B3403574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6135A1-FA64-A855-86C1-C5AE97994E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AF5AC3-422F-B0D9-6A8E-3BAA5EF9066C}"/>
              </a:ext>
            </a:extLst>
          </p:cNvPr>
          <p:cNvSpPr>
            <a:spLocks noGrp="1"/>
          </p:cNvSpPr>
          <p:nvPr>
            <p:ph type="body" idx="1"/>
          </p:nvPr>
        </p:nvSpPr>
        <p:spPr/>
        <p:txBody>
          <a:bodyPr/>
          <a:lstStyle/>
          <a:p>
            <a:pPr algn="l" fontAlgn="base"/>
            <a:r>
              <a:rPr lang="en-US" b="0" i="0" dirty="0">
                <a:solidFill>
                  <a:srgbClr val="666666"/>
                </a:solidFill>
                <a:effectLst/>
                <a:latin typeface="+mn-lt"/>
              </a:rPr>
              <a:t>If we were to accomplish that goal in the next 10 years, that would allow WELS to increase their reach from 6.8 million to 10.2 million people. </a:t>
            </a:r>
          </a:p>
        </p:txBody>
      </p:sp>
      <p:sp>
        <p:nvSpPr>
          <p:cNvPr id="4" name="Slide Number Placeholder 3">
            <a:extLst>
              <a:ext uri="{FF2B5EF4-FFF2-40B4-BE49-F238E27FC236}">
                <a16:creationId xmlns:a16="http://schemas.microsoft.com/office/drawing/2014/main" id="{7940BFDB-7D7F-68C3-507F-0534163037BC}"/>
              </a:ext>
            </a:extLst>
          </p:cNvPr>
          <p:cNvSpPr>
            <a:spLocks noGrp="1"/>
          </p:cNvSpPr>
          <p:nvPr>
            <p:ph type="sldNum" sz="quarter" idx="5"/>
          </p:nvPr>
        </p:nvSpPr>
        <p:spPr/>
        <p:txBody>
          <a:bodyPr/>
          <a:lstStyle/>
          <a:p>
            <a:fld id="{16783666-7838-964F-98E8-13F3DBB30284}" type="slidenum">
              <a:rPr lang="en-US" smtClean="0"/>
              <a:t>7</a:t>
            </a:fld>
            <a:endParaRPr lang="en-US"/>
          </a:p>
        </p:txBody>
      </p:sp>
    </p:spTree>
    <p:extLst>
      <p:ext uri="{BB962C8B-B14F-4D97-AF65-F5344CB8AC3E}">
        <p14:creationId xmlns:p14="http://schemas.microsoft.com/office/powerpoint/2010/main" val="33290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So how does it work?</a:t>
            </a:r>
          </a:p>
        </p:txBody>
      </p:sp>
      <p:sp>
        <p:nvSpPr>
          <p:cNvPr id="4" name="Slide Number Placeholder 3"/>
          <p:cNvSpPr>
            <a:spLocks noGrp="1"/>
          </p:cNvSpPr>
          <p:nvPr>
            <p:ph type="sldNum" sz="quarter" idx="5"/>
          </p:nvPr>
        </p:nvSpPr>
        <p:spPr/>
        <p:txBody>
          <a:bodyPr/>
          <a:lstStyle/>
          <a:p>
            <a:fld id="{16783666-7838-964F-98E8-13F3DBB30284}" type="slidenum">
              <a:rPr lang="en-US" smtClean="0"/>
              <a:t>8</a:t>
            </a:fld>
            <a:endParaRPr lang="en-US"/>
          </a:p>
        </p:txBody>
      </p:sp>
    </p:spTree>
    <p:extLst>
      <p:ext uri="{BB962C8B-B14F-4D97-AF65-F5344CB8AC3E}">
        <p14:creationId xmlns:p14="http://schemas.microsoft.com/office/powerpoint/2010/main" val="2959002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43342"/>
                </a:solidFill>
                <a:effectLst/>
                <a:latin typeface="+mn-lt"/>
              </a:rPr>
              <a:t>FOR PRESENTERS: I would recommend including a group photo of the DMB where you’re presenting for this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rgbClr val="243342"/>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effectLst/>
                <a:highlight>
                  <a:srgbClr val="FBFAF3"/>
                </a:highlight>
                <a:latin typeface="+mn-lt"/>
              </a:rPr>
              <a:t>District mission boards (DMB)</a:t>
            </a:r>
            <a:r>
              <a:rPr lang="en-US" sz="1100" b="0" i="0" dirty="0">
                <a:solidFill>
                  <a:srgbClr val="666666"/>
                </a:solidFill>
                <a:effectLst/>
                <a:highlight>
                  <a:srgbClr val="FBFAF3"/>
                </a:highlight>
                <a:latin typeface="+mn-lt"/>
              </a:rPr>
              <a:t> are the heart and core of Home Missions. They are the “boots on the ground” as they support existing home mission churches and work with area congregations to identify locations to plant new churches throughout their district. This group of 2-4 pastor and 2-4 laymen volunteers helps build a solid foundation for each new mission start and shepherds these new churches and their pastors on their path from starting a new mission to being a self-supporting church. Learn more at </a:t>
            </a:r>
            <a:r>
              <a:rPr lang="en-US" sz="1100" b="1" i="0" dirty="0">
                <a:solidFill>
                  <a:srgbClr val="666666"/>
                </a:solidFill>
                <a:effectLst/>
                <a:highlight>
                  <a:srgbClr val="FBFAF3"/>
                </a:highlight>
                <a:latin typeface="+mn-lt"/>
              </a:rPr>
              <a:t>wels100in10.net/timeline/</a:t>
            </a:r>
            <a:r>
              <a:rPr lang="en-US" sz="1100" b="1" i="0" dirty="0" err="1">
                <a:solidFill>
                  <a:srgbClr val="666666"/>
                </a:solidFill>
                <a:effectLst/>
                <a:highlight>
                  <a:srgbClr val="FBFAF3"/>
                </a:highlight>
                <a:latin typeface="+mn-lt"/>
              </a:rPr>
              <a:t>dmb</a:t>
            </a:r>
            <a:r>
              <a:rPr lang="en-US" sz="1100" b="0" i="0" dirty="0">
                <a:solidFill>
                  <a:srgbClr val="666666"/>
                </a:solidFill>
                <a:effectLst/>
                <a:highlight>
                  <a:srgbClr val="FBFAF3"/>
                </a:highlight>
                <a:latin typeface="+mn-lt"/>
              </a:rPr>
              <a:t>.</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9</a:t>
            </a:fld>
            <a:endParaRPr lang="en-US"/>
          </a:p>
        </p:txBody>
      </p:sp>
    </p:spTree>
    <p:extLst>
      <p:ext uri="{BB962C8B-B14F-4D97-AF65-F5344CB8AC3E}">
        <p14:creationId xmlns:p14="http://schemas.microsoft.com/office/powerpoint/2010/main" val="4144179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fld id="{48C11B7B-7F28-774B-B97B-F274D4B9380A}" type="datetimeFigureOut">
              <a:rPr lang="en-US" smtClean="0"/>
              <a:t>9/22/2025</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705453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9/22/2025</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280452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9/22/2025</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159657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9/22/2025</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722981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5FC6-F1CD-2B49-8BAE-8A2D30317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D93F1-42BE-7E48-981C-FC1AD29C0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6AD13-F2D1-0B41-8C9D-17283E957928}"/>
              </a:ext>
            </a:extLst>
          </p:cNvPr>
          <p:cNvSpPr>
            <a:spLocks noGrp="1"/>
          </p:cNvSpPr>
          <p:nvPr>
            <p:ph type="dt" sz="half" idx="10"/>
          </p:nvPr>
        </p:nvSpPr>
        <p:spPr/>
        <p:txBody>
          <a:bodyPr/>
          <a:lstStyle/>
          <a:p>
            <a:fld id="{EE4A10C7-655A-9F47-9BEF-563FD923B895}" type="datetimeFigureOut">
              <a:rPr lang="en-US" smtClean="0"/>
              <a:t>9/22/2025</a:t>
            </a:fld>
            <a:endParaRPr lang="en-US"/>
          </a:p>
        </p:txBody>
      </p:sp>
      <p:sp>
        <p:nvSpPr>
          <p:cNvPr id="5" name="Footer Placeholder 4">
            <a:extLst>
              <a:ext uri="{FF2B5EF4-FFF2-40B4-BE49-F238E27FC236}">
                <a16:creationId xmlns:a16="http://schemas.microsoft.com/office/drawing/2014/main" id="{0454F8EA-D620-084F-AB3B-00498D331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23F27-3372-684A-9D36-9FDD35E0703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802128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DF31-ECF6-744A-AE9E-597CB532E2A5}"/>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8FBB9BFD-6DD8-C84C-8DF0-DEC8772F27E9}"/>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1FF466-BBA5-7842-B820-BA6501D78CF7}"/>
              </a:ext>
            </a:extLst>
          </p:cNvPr>
          <p:cNvSpPr>
            <a:spLocks noGrp="1"/>
          </p:cNvSpPr>
          <p:nvPr>
            <p:ph type="dt" sz="half" idx="10"/>
          </p:nvPr>
        </p:nvSpPr>
        <p:spPr/>
        <p:txBody>
          <a:bodyPr/>
          <a:lstStyle/>
          <a:p>
            <a:fld id="{09397938-6F94-FE4D-AC9C-0EF081E14D2C}" type="datetimeFigureOut">
              <a:rPr lang="en-US" smtClean="0"/>
              <a:t>9/22/2025</a:t>
            </a:fld>
            <a:endParaRPr lang="en-US"/>
          </a:p>
        </p:txBody>
      </p:sp>
      <p:sp>
        <p:nvSpPr>
          <p:cNvPr id="5" name="Footer Placeholder 4">
            <a:extLst>
              <a:ext uri="{FF2B5EF4-FFF2-40B4-BE49-F238E27FC236}">
                <a16:creationId xmlns:a16="http://schemas.microsoft.com/office/drawing/2014/main" id="{49011838-5E17-D941-B6B2-96B03EE05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655B1-EEA5-BE43-9C3D-C21513A2A9C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701884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9/22/2025</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4050970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6347-24AC-F044-B304-204EA3030D93}"/>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42A6E97C-41D5-094D-8C48-1E9CC776786A}"/>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5774E4C-D592-8B42-B5A9-FAF1AE8DD9AA}"/>
              </a:ext>
            </a:extLst>
          </p:cNvPr>
          <p:cNvSpPr>
            <a:spLocks noGrp="1"/>
          </p:cNvSpPr>
          <p:nvPr>
            <p:ph type="dt" sz="half" idx="10"/>
          </p:nvPr>
        </p:nvSpPr>
        <p:spPr/>
        <p:txBody>
          <a:bodyPr/>
          <a:lstStyle/>
          <a:p>
            <a:fld id="{09397938-6F94-FE4D-AC9C-0EF081E14D2C}" type="datetimeFigureOut">
              <a:rPr lang="en-US" smtClean="0"/>
              <a:t>9/22/2025</a:t>
            </a:fld>
            <a:endParaRPr lang="en-US"/>
          </a:p>
        </p:txBody>
      </p:sp>
      <p:sp>
        <p:nvSpPr>
          <p:cNvPr id="5" name="Footer Placeholder 4">
            <a:extLst>
              <a:ext uri="{FF2B5EF4-FFF2-40B4-BE49-F238E27FC236}">
                <a16:creationId xmlns:a16="http://schemas.microsoft.com/office/drawing/2014/main" id="{E5843406-C133-7946-A589-19E323749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3EE04-82BE-8945-A44A-FE2FC5DF3697}"/>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931246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FC49-6543-1046-9D88-8CB28FD122D1}"/>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3264F-2636-F34B-8E2B-B3E47D42D933}"/>
              </a:ext>
            </a:extLst>
          </p:cNvPr>
          <p:cNvSpPr>
            <a:spLocks noGrp="1"/>
          </p:cNvSpPr>
          <p:nvPr>
            <p:ph sz="half" idx="1"/>
          </p:nvPr>
        </p:nvSpPr>
        <p:spPr>
          <a:xfrm>
            <a:off x="838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DA65FA-30ED-FF49-BCE4-C50FDDB1DCB5}"/>
              </a:ext>
            </a:extLst>
          </p:cNvPr>
          <p:cNvSpPr>
            <a:spLocks noGrp="1"/>
          </p:cNvSpPr>
          <p:nvPr>
            <p:ph sz="half" idx="2"/>
          </p:nvPr>
        </p:nvSpPr>
        <p:spPr>
          <a:xfrm>
            <a:off x="6172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C5F56C-239D-CA4B-B257-5D0668CBB501}"/>
              </a:ext>
            </a:extLst>
          </p:cNvPr>
          <p:cNvSpPr>
            <a:spLocks noGrp="1"/>
          </p:cNvSpPr>
          <p:nvPr>
            <p:ph type="dt" sz="half" idx="10"/>
          </p:nvPr>
        </p:nvSpPr>
        <p:spPr/>
        <p:txBody>
          <a:bodyPr/>
          <a:lstStyle/>
          <a:p>
            <a:fld id="{09397938-6F94-FE4D-AC9C-0EF081E14D2C}" type="datetimeFigureOut">
              <a:rPr lang="en-US" smtClean="0"/>
              <a:t>9/22/2025</a:t>
            </a:fld>
            <a:endParaRPr lang="en-US"/>
          </a:p>
        </p:txBody>
      </p:sp>
      <p:sp>
        <p:nvSpPr>
          <p:cNvPr id="6" name="Footer Placeholder 5">
            <a:extLst>
              <a:ext uri="{FF2B5EF4-FFF2-40B4-BE49-F238E27FC236}">
                <a16:creationId xmlns:a16="http://schemas.microsoft.com/office/drawing/2014/main" id="{EBC30ADE-A9C4-344E-9BA8-E8E2F0E51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8CC38-2883-2942-8CD7-EF9395A01CD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625357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C61E-BFCD-2045-8CAB-68D489A6E311}"/>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3467A80-CA3A-B645-B950-183CCB238ED2}"/>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F4BDF9-A0EA-EE48-ACED-44A8161E61DF}"/>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3401C-6368-A642-91E4-1BB8402157F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9A059B-25E2-B04C-B4B1-DD079CB8BA9C}"/>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2264DD-00AF-D147-937D-03D6D58778C9}"/>
              </a:ext>
            </a:extLst>
          </p:cNvPr>
          <p:cNvSpPr>
            <a:spLocks noGrp="1"/>
          </p:cNvSpPr>
          <p:nvPr>
            <p:ph type="dt" sz="half" idx="10"/>
          </p:nvPr>
        </p:nvSpPr>
        <p:spPr/>
        <p:txBody>
          <a:bodyPr/>
          <a:lstStyle/>
          <a:p>
            <a:fld id="{09397938-6F94-FE4D-AC9C-0EF081E14D2C}" type="datetimeFigureOut">
              <a:rPr lang="en-US" smtClean="0"/>
              <a:t>9/22/2025</a:t>
            </a:fld>
            <a:endParaRPr lang="en-US"/>
          </a:p>
        </p:txBody>
      </p:sp>
      <p:sp>
        <p:nvSpPr>
          <p:cNvPr id="8" name="Footer Placeholder 7">
            <a:extLst>
              <a:ext uri="{FF2B5EF4-FFF2-40B4-BE49-F238E27FC236}">
                <a16:creationId xmlns:a16="http://schemas.microsoft.com/office/drawing/2014/main" id="{EBCC5866-C257-844E-8CD1-A476307C5D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8AB42-831B-CC44-939C-4D09003A639A}"/>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147294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FC1B-4C2F-D749-8F80-17C41FB8F82A}"/>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806EF95-B23D-0B47-9FB1-A9A1A7A2BAD7}"/>
              </a:ext>
            </a:extLst>
          </p:cNvPr>
          <p:cNvSpPr>
            <a:spLocks noGrp="1"/>
          </p:cNvSpPr>
          <p:nvPr>
            <p:ph type="dt" sz="half" idx="10"/>
          </p:nvPr>
        </p:nvSpPr>
        <p:spPr/>
        <p:txBody>
          <a:bodyPr/>
          <a:lstStyle/>
          <a:p>
            <a:fld id="{09397938-6F94-FE4D-AC9C-0EF081E14D2C}" type="datetimeFigureOut">
              <a:rPr lang="en-US" smtClean="0"/>
              <a:t>9/22/2025</a:t>
            </a:fld>
            <a:endParaRPr lang="en-US"/>
          </a:p>
        </p:txBody>
      </p:sp>
      <p:sp>
        <p:nvSpPr>
          <p:cNvPr id="4" name="Footer Placeholder 3">
            <a:extLst>
              <a:ext uri="{FF2B5EF4-FFF2-40B4-BE49-F238E27FC236}">
                <a16:creationId xmlns:a16="http://schemas.microsoft.com/office/drawing/2014/main" id="{F1458652-108A-9D4C-9460-99977733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61F490-8B13-3241-A49A-6E564726E6E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285448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fld id="{48C11B7B-7F28-774B-B97B-F274D4B9380A}" type="datetimeFigureOut">
              <a:rPr lang="en-US" smtClean="0"/>
              <a:t>9/22/2025</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4249429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9C9A3-0700-E84D-B8F4-EC3486FA0E6F}"/>
              </a:ext>
            </a:extLst>
          </p:cNvPr>
          <p:cNvSpPr>
            <a:spLocks noGrp="1"/>
          </p:cNvSpPr>
          <p:nvPr>
            <p:ph type="dt" sz="half" idx="10"/>
          </p:nvPr>
        </p:nvSpPr>
        <p:spPr/>
        <p:txBody>
          <a:bodyPr/>
          <a:lstStyle/>
          <a:p>
            <a:fld id="{09397938-6F94-FE4D-AC9C-0EF081E14D2C}" type="datetimeFigureOut">
              <a:rPr lang="en-US" smtClean="0"/>
              <a:t>9/22/2025</a:t>
            </a:fld>
            <a:endParaRPr lang="en-US"/>
          </a:p>
        </p:txBody>
      </p:sp>
      <p:sp>
        <p:nvSpPr>
          <p:cNvPr id="3" name="Footer Placeholder 2">
            <a:extLst>
              <a:ext uri="{FF2B5EF4-FFF2-40B4-BE49-F238E27FC236}">
                <a16:creationId xmlns:a16="http://schemas.microsoft.com/office/drawing/2014/main" id="{32D295D6-40EF-0046-AAF0-9CB369788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93302F-B4EC-4744-BEAA-9195ADAC5B7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021770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67B-7AF4-974C-9A48-447E2A2DCE9C}"/>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61BBA90-0F1D-0147-BE6E-60F46B2C6CEF}"/>
              </a:ext>
            </a:extLst>
          </p:cNvPr>
          <p:cNvSpPr>
            <a:spLocks noGrp="1"/>
          </p:cNvSpPr>
          <p:nvPr>
            <p:ph idx="1"/>
          </p:nvPr>
        </p:nvSpPr>
        <p:spPr>
          <a:xfrm>
            <a:off x="5183188" y="987425"/>
            <a:ext cx="6172200" cy="4873625"/>
          </a:xfrm>
        </p:spPr>
        <p:txBody>
          <a:bodyPr/>
          <a:lstStyle>
            <a:lvl1pPr>
              <a:defRPr sz="3200">
                <a:solidFill>
                  <a:srgbClr val="00285F"/>
                </a:solidFill>
              </a:defRPr>
            </a:lvl1pPr>
            <a:lvl2pPr>
              <a:defRPr sz="2800">
                <a:solidFill>
                  <a:srgbClr val="00285F"/>
                </a:solidFill>
              </a:defRPr>
            </a:lvl2pPr>
            <a:lvl3pPr>
              <a:defRPr sz="2400">
                <a:solidFill>
                  <a:srgbClr val="00285F"/>
                </a:solidFill>
              </a:defRPr>
            </a:lvl3pPr>
            <a:lvl4pPr>
              <a:defRPr sz="2000">
                <a:solidFill>
                  <a:srgbClr val="00285F"/>
                </a:solidFill>
              </a:defRPr>
            </a:lvl4pPr>
            <a:lvl5pPr>
              <a:defRPr sz="2000">
                <a:solidFill>
                  <a:srgbClr val="00285F"/>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16D06-8757-6444-AFB6-4E9D18680ABB}"/>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7984ED-E53C-404D-B101-794D1FCBC19F}"/>
              </a:ext>
            </a:extLst>
          </p:cNvPr>
          <p:cNvSpPr>
            <a:spLocks noGrp="1"/>
          </p:cNvSpPr>
          <p:nvPr>
            <p:ph type="dt" sz="half" idx="10"/>
          </p:nvPr>
        </p:nvSpPr>
        <p:spPr/>
        <p:txBody>
          <a:bodyPr/>
          <a:lstStyle/>
          <a:p>
            <a:fld id="{09397938-6F94-FE4D-AC9C-0EF081E14D2C}" type="datetimeFigureOut">
              <a:rPr lang="en-US" smtClean="0"/>
              <a:t>9/22/2025</a:t>
            </a:fld>
            <a:endParaRPr lang="en-US"/>
          </a:p>
        </p:txBody>
      </p:sp>
      <p:sp>
        <p:nvSpPr>
          <p:cNvPr id="6" name="Footer Placeholder 5">
            <a:extLst>
              <a:ext uri="{FF2B5EF4-FFF2-40B4-BE49-F238E27FC236}">
                <a16:creationId xmlns:a16="http://schemas.microsoft.com/office/drawing/2014/main" id="{749BBBF3-5610-E143-9DEF-0EDD9CCF2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21B4C-3CE7-0E47-AEE2-D440EC2D5AA6}"/>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535054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C160-2E6B-EB45-8A77-E67745FA449E}"/>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FDF9BD5-DD9F-2D48-9CE2-810A5ECE173D}"/>
              </a:ext>
            </a:extLst>
          </p:cNvPr>
          <p:cNvSpPr>
            <a:spLocks noGrp="1"/>
          </p:cNvSpPr>
          <p:nvPr>
            <p:ph type="pic" idx="1"/>
          </p:nvPr>
        </p:nvSpPr>
        <p:spPr>
          <a:xfrm>
            <a:off x="5183188" y="987425"/>
            <a:ext cx="6172200" cy="4873625"/>
          </a:xfrm>
        </p:spPr>
        <p:txBody>
          <a:bodyPr/>
          <a:lstStyle>
            <a:lvl1pPr marL="0" indent="0">
              <a:buNone/>
              <a:defRPr sz="3200">
                <a:solidFill>
                  <a:srgbClr val="00285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70214-FCA6-C041-956D-0D16A1CA185E}"/>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FFD91D-A7C5-1E4A-BA59-FDF1B11650D1}"/>
              </a:ext>
            </a:extLst>
          </p:cNvPr>
          <p:cNvSpPr>
            <a:spLocks noGrp="1"/>
          </p:cNvSpPr>
          <p:nvPr>
            <p:ph type="dt" sz="half" idx="10"/>
          </p:nvPr>
        </p:nvSpPr>
        <p:spPr/>
        <p:txBody>
          <a:bodyPr/>
          <a:lstStyle/>
          <a:p>
            <a:fld id="{09397938-6F94-FE4D-AC9C-0EF081E14D2C}" type="datetimeFigureOut">
              <a:rPr lang="en-US" smtClean="0"/>
              <a:t>9/22/2025</a:t>
            </a:fld>
            <a:endParaRPr lang="en-US"/>
          </a:p>
        </p:txBody>
      </p:sp>
      <p:sp>
        <p:nvSpPr>
          <p:cNvPr id="6" name="Footer Placeholder 5">
            <a:extLst>
              <a:ext uri="{FF2B5EF4-FFF2-40B4-BE49-F238E27FC236}">
                <a16:creationId xmlns:a16="http://schemas.microsoft.com/office/drawing/2014/main" id="{B1267538-EAD1-6F40-A2D1-7DBDDDF24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210ED-EDB0-E54E-B0F2-2B6D1F104AB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42911113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320-CBE0-FC4E-8E51-B915C12F8206}"/>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0B49040-6BF1-A447-B6C6-0830196B86E2}"/>
              </a:ext>
            </a:extLst>
          </p:cNvPr>
          <p:cNvSpPr>
            <a:spLocks noGrp="1"/>
          </p:cNvSpPr>
          <p:nvPr>
            <p:ph type="body" orient="vert" idx="1"/>
          </p:nvPr>
        </p:nvSpPr>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041D2-6935-B947-A079-63331606F56D}"/>
              </a:ext>
            </a:extLst>
          </p:cNvPr>
          <p:cNvSpPr>
            <a:spLocks noGrp="1"/>
          </p:cNvSpPr>
          <p:nvPr>
            <p:ph type="dt" sz="half" idx="10"/>
          </p:nvPr>
        </p:nvSpPr>
        <p:spPr/>
        <p:txBody>
          <a:bodyPr/>
          <a:lstStyle/>
          <a:p>
            <a:fld id="{09397938-6F94-FE4D-AC9C-0EF081E14D2C}" type="datetimeFigureOut">
              <a:rPr lang="en-US" smtClean="0"/>
              <a:t>9/22/2025</a:t>
            </a:fld>
            <a:endParaRPr lang="en-US"/>
          </a:p>
        </p:txBody>
      </p:sp>
      <p:sp>
        <p:nvSpPr>
          <p:cNvPr id="5" name="Footer Placeholder 4">
            <a:extLst>
              <a:ext uri="{FF2B5EF4-FFF2-40B4-BE49-F238E27FC236}">
                <a16:creationId xmlns:a16="http://schemas.microsoft.com/office/drawing/2014/main" id="{0911F8EF-6FAF-2C41-8B72-47D81AD3A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CB098-BED4-AE49-B33A-EB399ED99D1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9265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E9734D-DFF7-9441-A612-36D838AE4A44}"/>
              </a:ext>
            </a:extLst>
          </p:cNvPr>
          <p:cNvSpPr>
            <a:spLocks noGrp="1"/>
          </p:cNvSpPr>
          <p:nvPr>
            <p:ph type="title" orient="vert"/>
          </p:nvPr>
        </p:nvSpPr>
        <p:spPr>
          <a:xfrm>
            <a:off x="8724900" y="365125"/>
            <a:ext cx="2628900" cy="5811838"/>
          </a:xfrm>
        </p:spPr>
        <p:txBody>
          <a:bodyPr vert="eaVert"/>
          <a:lstStyle>
            <a:lvl1pPr>
              <a:defRPr>
                <a:solidFill>
                  <a:srgbClr val="00285F"/>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4BEAB3BD-1491-2E44-8FB1-8CE5DD5C8575}"/>
              </a:ext>
            </a:extLst>
          </p:cNvPr>
          <p:cNvSpPr>
            <a:spLocks noGrp="1"/>
          </p:cNvSpPr>
          <p:nvPr>
            <p:ph type="body" orient="vert" idx="1"/>
          </p:nvPr>
        </p:nvSpPr>
        <p:spPr>
          <a:xfrm>
            <a:off x="838200" y="365125"/>
            <a:ext cx="7734300" cy="5811838"/>
          </a:xfrm>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CC26C-5260-B740-B4AE-CDEB68FA2DD1}"/>
              </a:ext>
            </a:extLst>
          </p:cNvPr>
          <p:cNvSpPr>
            <a:spLocks noGrp="1"/>
          </p:cNvSpPr>
          <p:nvPr>
            <p:ph type="dt" sz="half" idx="10"/>
          </p:nvPr>
        </p:nvSpPr>
        <p:spPr/>
        <p:txBody>
          <a:bodyPr/>
          <a:lstStyle/>
          <a:p>
            <a:fld id="{09397938-6F94-FE4D-AC9C-0EF081E14D2C}" type="datetimeFigureOut">
              <a:rPr lang="en-US" smtClean="0"/>
              <a:t>9/22/2025</a:t>
            </a:fld>
            <a:endParaRPr lang="en-US"/>
          </a:p>
        </p:txBody>
      </p:sp>
      <p:sp>
        <p:nvSpPr>
          <p:cNvPr id="5" name="Footer Placeholder 4">
            <a:extLst>
              <a:ext uri="{FF2B5EF4-FFF2-40B4-BE49-F238E27FC236}">
                <a16:creationId xmlns:a16="http://schemas.microsoft.com/office/drawing/2014/main" id="{B709E57B-DD62-B542-9E52-77290F77C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4F04C-E199-D64B-BB7C-28F32CA3EE21}"/>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3720970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DF31-ECF6-744A-AE9E-597CB532E2A5}"/>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dirty="0"/>
              <a:t>Click to edit Master title style</a:t>
            </a:r>
          </a:p>
        </p:txBody>
      </p:sp>
      <p:sp>
        <p:nvSpPr>
          <p:cNvPr id="3" name="Subtitle 2">
            <a:extLst>
              <a:ext uri="{FF2B5EF4-FFF2-40B4-BE49-F238E27FC236}">
                <a16:creationId xmlns:a16="http://schemas.microsoft.com/office/drawing/2014/main" id="{8FBB9BFD-6DD8-C84C-8DF0-DEC8772F27E9}"/>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21FF466-BBA5-7842-B820-BA6501D78CF7}"/>
              </a:ext>
            </a:extLst>
          </p:cNvPr>
          <p:cNvSpPr>
            <a:spLocks noGrp="1"/>
          </p:cNvSpPr>
          <p:nvPr>
            <p:ph type="dt" sz="half" idx="10"/>
          </p:nvPr>
        </p:nvSpPr>
        <p:spPr/>
        <p:txBody>
          <a:bodyPr/>
          <a:lstStyle/>
          <a:p>
            <a:fld id="{09397938-6F94-FE4D-AC9C-0EF081E14D2C}" type="datetimeFigureOut">
              <a:rPr lang="en-US" smtClean="0"/>
              <a:t>9/22/2025</a:t>
            </a:fld>
            <a:endParaRPr lang="en-US"/>
          </a:p>
        </p:txBody>
      </p:sp>
      <p:sp>
        <p:nvSpPr>
          <p:cNvPr id="5" name="Footer Placeholder 4">
            <a:extLst>
              <a:ext uri="{FF2B5EF4-FFF2-40B4-BE49-F238E27FC236}">
                <a16:creationId xmlns:a16="http://schemas.microsoft.com/office/drawing/2014/main" id="{49011838-5E17-D941-B6B2-96B03EE05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655B1-EEA5-BE43-9C3D-C21513A2A9C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079324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9/22/2025</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8207895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6347-24AC-F044-B304-204EA3030D93}"/>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2A6E97C-41D5-094D-8C48-1E9CC776786A}"/>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5774E4C-D592-8B42-B5A9-FAF1AE8DD9AA}"/>
              </a:ext>
            </a:extLst>
          </p:cNvPr>
          <p:cNvSpPr>
            <a:spLocks noGrp="1"/>
          </p:cNvSpPr>
          <p:nvPr>
            <p:ph type="dt" sz="half" idx="10"/>
          </p:nvPr>
        </p:nvSpPr>
        <p:spPr/>
        <p:txBody>
          <a:bodyPr/>
          <a:lstStyle/>
          <a:p>
            <a:fld id="{09397938-6F94-FE4D-AC9C-0EF081E14D2C}" type="datetimeFigureOut">
              <a:rPr lang="en-US" smtClean="0"/>
              <a:t>9/22/2025</a:t>
            </a:fld>
            <a:endParaRPr lang="en-US"/>
          </a:p>
        </p:txBody>
      </p:sp>
      <p:sp>
        <p:nvSpPr>
          <p:cNvPr id="5" name="Footer Placeholder 4">
            <a:extLst>
              <a:ext uri="{FF2B5EF4-FFF2-40B4-BE49-F238E27FC236}">
                <a16:creationId xmlns:a16="http://schemas.microsoft.com/office/drawing/2014/main" id="{E5843406-C133-7946-A589-19E323749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3EE04-82BE-8945-A44A-FE2FC5DF3697}"/>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837579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FC49-6543-1046-9D88-8CB28FD122D1}"/>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3264F-2636-F34B-8E2B-B3E47D42D933}"/>
              </a:ext>
            </a:extLst>
          </p:cNvPr>
          <p:cNvSpPr>
            <a:spLocks noGrp="1"/>
          </p:cNvSpPr>
          <p:nvPr>
            <p:ph sz="half" idx="1"/>
          </p:nvPr>
        </p:nvSpPr>
        <p:spPr>
          <a:xfrm>
            <a:off x="838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DA65FA-30ED-FF49-BCE4-C50FDDB1DCB5}"/>
              </a:ext>
            </a:extLst>
          </p:cNvPr>
          <p:cNvSpPr>
            <a:spLocks noGrp="1"/>
          </p:cNvSpPr>
          <p:nvPr>
            <p:ph sz="half" idx="2"/>
          </p:nvPr>
        </p:nvSpPr>
        <p:spPr>
          <a:xfrm>
            <a:off x="6172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C5F56C-239D-CA4B-B257-5D0668CBB501}"/>
              </a:ext>
            </a:extLst>
          </p:cNvPr>
          <p:cNvSpPr>
            <a:spLocks noGrp="1"/>
          </p:cNvSpPr>
          <p:nvPr>
            <p:ph type="dt" sz="half" idx="10"/>
          </p:nvPr>
        </p:nvSpPr>
        <p:spPr/>
        <p:txBody>
          <a:bodyPr/>
          <a:lstStyle/>
          <a:p>
            <a:fld id="{09397938-6F94-FE4D-AC9C-0EF081E14D2C}" type="datetimeFigureOut">
              <a:rPr lang="en-US" smtClean="0"/>
              <a:t>9/22/2025</a:t>
            </a:fld>
            <a:endParaRPr lang="en-US"/>
          </a:p>
        </p:txBody>
      </p:sp>
      <p:sp>
        <p:nvSpPr>
          <p:cNvPr id="6" name="Footer Placeholder 5">
            <a:extLst>
              <a:ext uri="{FF2B5EF4-FFF2-40B4-BE49-F238E27FC236}">
                <a16:creationId xmlns:a16="http://schemas.microsoft.com/office/drawing/2014/main" id="{EBC30ADE-A9C4-344E-9BA8-E8E2F0E51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8CC38-2883-2942-8CD7-EF9395A01CD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216238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C61E-BFCD-2045-8CAB-68D489A6E311}"/>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3467A80-CA3A-B645-B950-183CCB238ED2}"/>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F4BDF9-A0EA-EE48-ACED-44A8161E61DF}"/>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3401C-6368-A642-91E4-1BB8402157F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9A059B-25E2-B04C-B4B1-DD079CB8BA9C}"/>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2264DD-00AF-D147-937D-03D6D58778C9}"/>
              </a:ext>
            </a:extLst>
          </p:cNvPr>
          <p:cNvSpPr>
            <a:spLocks noGrp="1"/>
          </p:cNvSpPr>
          <p:nvPr>
            <p:ph type="dt" sz="half" idx="10"/>
          </p:nvPr>
        </p:nvSpPr>
        <p:spPr/>
        <p:txBody>
          <a:bodyPr/>
          <a:lstStyle/>
          <a:p>
            <a:fld id="{09397938-6F94-FE4D-AC9C-0EF081E14D2C}" type="datetimeFigureOut">
              <a:rPr lang="en-US" smtClean="0"/>
              <a:t>9/22/2025</a:t>
            </a:fld>
            <a:endParaRPr lang="en-US"/>
          </a:p>
        </p:txBody>
      </p:sp>
      <p:sp>
        <p:nvSpPr>
          <p:cNvPr id="8" name="Footer Placeholder 7">
            <a:extLst>
              <a:ext uri="{FF2B5EF4-FFF2-40B4-BE49-F238E27FC236}">
                <a16:creationId xmlns:a16="http://schemas.microsoft.com/office/drawing/2014/main" id="{EBCC5866-C257-844E-8CD1-A476307C5D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8AB42-831B-CC44-939C-4D09003A639A}"/>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422330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fld id="{48C11B7B-7F28-774B-B97B-F274D4B9380A}" type="datetimeFigureOut">
              <a:rPr lang="en-US" smtClean="0"/>
              <a:t>9/22/2025</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30929828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FC1B-4C2F-D749-8F80-17C41FB8F82A}"/>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806EF95-B23D-0B47-9FB1-A9A1A7A2BAD7}"/>
              </a:ext>
            </a:extLst>
          </p:cNvPr>
          <p:cNvSpPr>
            <a:spLocks noGrp="1"/>
          </p:cNvSpPr>
          <p:nvPr>
            <p:ph type="dt" sz="half" idx="10"/>
          </p:nvPr>
        </p:nvSpPr>
        <p:spPr/>
        <p:txBody>
          <a:bodyPr/>
          <a:lstStyle/>
          <a:p>
            <a:fld id="{09397938-6F94-FE4D-AC9C-0EF081E14D2C}" type="datetimeFigureOut">
              <a:rPr lang="en-US" smtClean="0"/>
              <a:t>9/22/2025</a:t>
            </a:fld>
            <a:endParaRPr lang="en-US"/>
          </a:p>
        </p:txBody>
      </p:sp>
      <p:sp>
        <p:nvSpPr>
          <p:cNvPr id="4" name="Footer Placeholder 3">
            <a:extLst>
              <a:ext uri="{FF2B5EF4-FFF2-40B4-BE49-F238E27FC236}">
                <a16:creationId xmlns:a16="http://schemas.microsoft.com/office/drawing/2014/main" id="{F1458652-108A-9D4C-9460-99977733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61F490-8B13-3241-A49A-6E564726E6E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362142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9C9A3-0700-E84D-B8F4-EC3486FA0E6F}"/>
              </a:ext>
            </a:extLst>
          </p:cNvPr>
          <p:cNvSpPr>
            <a:spLocks noGrp="1"/>
          </p:cNvSpPr>
          <p:nvPr>
            <p:ph type="dt" sz="half" idx="10"/>
          </p:nvPr>
        </p:nvSpPr>
        <p:spPr/>
        <p:txBody>
          <a:bodyPr/>
          <a:lstStyle/>
          <a:p>
            <a:fld id="{09397938-6F94-FE4D-AC9C-0EF081E14D2C}" type="datetimeFigureOut">
              <a:rPr lang="en-US" smtClean="0"/>
              <a:t>9/22/2025</a:t>
            </a:fld>
            <a:endParaRPr lang="en-US"/>
          </a:p>
        </p:txBody>
      </p:sp>
      <p:sp>
        <p:nvSpPr>
          <p:cNvPr id="3" name="Footer Placeholder 2">
            <a:extLst>
              <a:ext uri="{FF2B5EF4-FFF2-40B4-BE49-F238E27FC236}">
                <a16:creationId xmlns:a16="http://schemas.microsoft.com/office/drawing/2014/main" id="{32D295D6-40EF-0046-AAF0-9CB369788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93302F-B4EC-4744-BEAA-9195ADAC5B7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71725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67B-7AF4-974C-9A48-447E2A2DCE9C}"/>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61BBA90-0F1D-0147-BE6E-60F46B2C6CEF}"/>
              </a:ext>
            </a:extLst>
          </p:cNvPr>
          <p:cNvSpPr>
            <a:spLocks noGrp="1"/>
          </p:cNvSpPr>
          <p:nvPr>
            <p:ph idx="1"/>
          </p:nvPr>
        </p:nvSpPr>
        <p:spPr>
          <a:xfrm>
            <a:off x="5183188" y="987425"/>
            <a:ext cx="6172200" cy="4873625"/>
          </a:xfrm>
        </p:spPr>
        <p:txBody>
          <a:bodyPr/>
          <a:lstStyle>
            <a:lvl1pPr>
              <a:defRPr sz="3200">
                <a:solidFill>
                  <a:srgbClr val="00285F"/>
                </a:solidFill>
              </a:defRPr>
            </a:lvl1pPr>
            <a:lvl2pPr>
              <a:defRPr sz="2800">
                <a:solidFill>
                  <a:srgbClr val="00285F"/>
                </a:solidFill>
              </a:defRPr>
            </a:lvl2pPr>
            <a:lvl3pPr>
              <a:defRPr sz="2400">
                <a:solidFill>
                  <a:srgbClr val="00285F"/>
                </a:solidFill>
              </a:defRPr>
            </a:lvl3pPr>
            <a:lvl4pPr>
              <a:defRPr sz="2000">
                <a:solidFill>
                  <a:srgbClr val="00285F"/>
                </a:solidFill>
              </a:defRPr>
            </a:lvl4pPr>
            <a:lvl5pPr>
              <a:defRPr sz="2000">
                <a:solidFill>
                  <a:srgbClr val="00285F"/>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16D06-8757-6444-AFB6-4E9D18680ABB}"/>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7984ED-E53C-404D-B101-794D1FCBC19F}"/>
              </a:ext>
            </a:extLst>
          </p:cNvPr>
          <p:cNvSpPr>
            <a:spLocks noGrp="1"/>
          </p:cNvSpPr>
          <p:nvPr>
            <p:ph type="dt" sz="half" idx="10"/>
          </p:nvPr>
        </p:nvSpPr>
        <p:spPr/>
        <p:txBody>
          <a:bodyPr/>
          <a:lstStyle/>
          <a:p>
            <a:fld id="{09397938-6F94-FE4D-AC9C-0EF081E14D2C}" type="datetimeFigureOut">
              <a:rPr lang="en-US" smtClean="0"/>
              <a:t>9/22/2025</a:t>
            </a:fld>
            <a:endParaRPr lang="en-US"/>
          </a:p>
        </p:txBody>
      </p:sp>
      <p:sp>
        <p:nvSpPr>
          <p:cNvPr id="6" name="Footer Placeholder 5">
            <a:extLst>
              <a:ext uri="{FF2B5EF4-FFF2-40B4-BE49-F238E27FC236}">
                <a16:creationId xmlns:a16="http://schemas.microsoft.com/office/drawing/2014/main" id="{749BBBF3-5610-E143-9DEF-0EDD9CCF2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21B4C-3CE7-0E47-AEE2-D440EC2D5AA6}"/>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268777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C160-2E6B-EB45-8A77-E67745FA449E}"/>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FDF9BD5-DD9F-2D48-9CE2-810A5ECE173D}"/>
              </a:ext>
            </a:extLst>
          </p:cNvPr>
          <p:cNvSpPr>
            <a:spLocks noGrp="1"/>
          </p:cNvSpPr>
          <p:nvPr>
            <p:ph type="pic" idx="1"/>
          </p:nvPr>
        </p:nvSpPr>
        <p:spPr>
          <a:xfrm>
            <a:off x="5183188" y="987425"/>
            <a:ext cx="6172200" cy="4873625"/>
          </a:xfrm>
        </p:spPr>
        <p:txBody>
          <a:bodyPr/>
          <a:lstStyle>
            <a:lvl1pPr marL="0" indent="0">
              <a:buNone/>
              <a:defRPr sz="3200">
                <a:solidFill>
                  <a:srgbClr val="00285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70214-FCA6-C041-956D-0D16A1CA185E}"/>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FFD91D-A7C5-1E4A-BA59-FDF1B11650D1}"/>
              </a:ext>
            </a:extLst>
          </p:cNvPr>
          <p:cNvSpPr>
            <a:spLocks noGrp="1"/>
          </p:cNvSpPr>
          <p:nvPr>
            <p:ph type="dt" sz="half" idx="10"/>
          </p:nvPr>
        </p:nvSpPr>
        <p:spPr/>
        <p:txBody>
          <a:bodyPr/>
          <a:lstStyle/>
          <a:p>
            <a:fld id="{09397938-6F94-FE4D-AC9C-0EF081E14D2C}" type="datetimeFigureOut">
              <a:rPr lang="en-US" smtClean="0"/>
              <a:t>9/22/2025</a:t>
            </a:fld>
            <a:endParaRPr lang="en-US"/>
          </a:p>
        </p:txBody>
      </p:sp>
      <p:sp>
        <p:nvSpPr>
          <p:cNvPr id="6" name="Footer Placeholder 5">
            <a:extLst>
              <a:ext uri="{FF2B5EF4-FFF2-40B4-BE49-F238E27FC236}">
                <a16:creationId xmlns:a16="http://schemas.microsoft.com/office/drawing/2014/main" id="{B1267538-EAD1-6F40-A2D1-7DBDDDF24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210ED-EDB0-E54E-B0F2-2B6D1F104AB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582758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320-CBE0-FC4E-8E51-B915C12F8206}"/>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0B49040-6BF1-A447-B6C6-0830196B86E2}"/>
              </a:ext>
            </a:extLst>
          </p:cNvPr>
          <p:cNvSpPr>
            <a:spLocks noGrp="1"/>
          </p:cNvSpPr>
          <p:nvPr>
            <p:ph type="body" orient="vert" idx="1"/>
          </p:nvPr>
        </p:nvSpPr>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041D2-6935-B947-A079-63331606F56D}"/>
              </a:ext>
            </a:extLst>
          </p:cNvPr>
          <p:cNvSpPr>
            <a:spLocks noGrp="1"/>
          </p:cNvSpPr>
          <p:nvPr>
            <p:ph type="dt" sz="half" idx="10"/>
          </p:nvPr>
        </p:nvSpPr>
        <p:spPr/>
        <p:txBody>
          <a:bodyPr/>
          <a:lstStyle/>
          <a:p>
            <a:fld id="{09397938-6F94-FE4D-AC9C-0EF081E14D2C}" type="datetimeFigureOut">
              <a:rPr lang="en-US" smtClean="0"/>
              <a:t>9/22/2025</a:t>
            </a:fld>
            <a:endParaRPr lang="en-US"/>
          </a:p>
        </p:txBody>
      </p:sp>
      <p:sp>
        <p:nvSpPr>
          <p:cNvPr id="5" name="Footer Placeholder 4">
            <a:extLst>
              <a:ext uri="{FF2B5EF4-FFF2-40B4-BE49-F238E27FC236}">
                <a16:creationId xmlns:a16="http://schemas.microsoft.com/office/drawing/2014/main" id="{0911F8EF-6FAF-2C41-8B72-47D81AD3A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CB098-BED4-AE49-B33A-EB399ED99D1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5024521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E9734D-DFF7-9441-A612-36D838AE4A44}"/>
              </a:ext>
            </a:extLst>
          </p:cNvPr>
          <p:cNvSpPr>
            <a:spLocks noGrp="1"/>
          </p:cNvSpPr>
          <p:nvPr>
            <p:ph type="title" orient="vert"/>
          </p:nvPr>
        </p:nvSpPr>
        <p:spPr>
          <a:xfrm>
            <a:off x="8724900" y="365125"/>
            <a:ext cx="2628900" cy="5811838"/>
          </a:xfrm>
        </p:spPr>
        <p:txBody>
          <a:bodyPr vert="eaVert"/>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BEAB3BD-1491-2E44-8FB1-8CE5DD5C8575}"/>
              </a:ext>
            </a:extLst>
          </p:cNvPr>
          <p:cNvSpPr>
            <a:spLocks noGrp="1"/>
          </p:cNvSpPr>
          <p:nvPr>
            <p:ph type="body" orient="vert" idx="1"/>
          </p:nvPr>
        </p:nvSpPr>
        <p:spPr>
          <a:xfrm>
            <a:off x="838200" y="365125"/>
            <a:ext cx="7734300" cy="5811838"/>
          </a:xfrm>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CC26C-5260-B740-B4AE-CDEB68FA2DD1}"/>
              </a:ext>
            </a:extLst>
          </p:cNvPr>
          <p:cNvSpPr>
            <a:spLocks noGrp="1"/>
          </p:cNvSpPr>
          <p:nvPr>
            <p:ph type="dt" sz="half" idx="10"/>
          </p:nvPr>
        </p:nvSpPr>
        <p:spPr/>
        <p:txBody>
          <a:bodyPr/>
          <a:lstStyle/>
          <a:p>
            <a:fld id="{09397938-6F94-FE4D-AC9C-0EF081E14D2C}" type="datetimeFigureOut">
              <a:rPr lang="en-US" smtClean="0"/>
              <a:t>9/22/2025</a:t>
            </a:fld>
            <a:endParaRPr lang="en-US"/>
          </a:p>
        </p:txBody>
      </p:sp>
      <p:sp>
        <p:nvSpPr>
          <p:cNvPr id="5" name="Footer Placeholder 4">
            <a:extLst>
              <a:ext uri="{FF2B5EF4-FFF2-40B4-BE49-F238E27FC236}">
                <a16:creationId xmlns:a16="http://schemas.microsoft.com/office/drawing/2014/main" id="{B709E57B-DD62-B542-9E52-77290F77C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4F04C-E199-D64B-BB7C-28F32CA3EE21}"/>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4843406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29529-E1F5-DD41-8DCF-E0990E3FD2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556342-1582-DB48-BB76-B533DE121D6C}"/>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BB3F59-4FBF-2546-BEAE-8B5E24B03387}"/>
              </a:ext>
            </a:extLst>
          </p:cNvPr>
          <p:cNvSpPr>
            <a:spLocks noGrp="1"/>
          </p:cNvSpPr>
          <p:nvPr>
            <p:ph type="dt" sz="half" idx="10"/>
          </p:nvPr>
        </p:nvSpPr>
        <p:spPr/>
        <p:txBody>
          <a:bodyPr/>
          <a:lstStyle/>
          <a:p>
            <a:fld id="{EE4A10C7-655A-9F47-9BEF-563FD923B895}" type="datetimeFigureOut">
              <a:rPr lang="en-US" smtClean="0"/>
              <a:t>9/22/2025</a:t>
            </a:fld>
            <a:endParaRPr lang="en-US"/>
          </a:p>
        </p:txBody>
      </p:sp>
      <p:sp>
        <p:nvSpPr>
          <p:cNvPr id="5" name="Footer Placeholder 4">
            <a:extLst>
              <a:ext uri="{FF2B5EF4-FFF2-40B4-BE49-F238E27FC236}">
                <a16:creationId xmlns:a16="http://schemas.microsoft.com/office/drawing/2014/main" id="{DA6317DF-51DF-C943-B3CA-DE02B7D49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4C5C5-80C6-1740-9725-9A07E36A4324}"/>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4572515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5FC6-F1CD-2B49-8BAE-8A2D30317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D93F1-42BE-7E48-981C-FC1AD29C0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6AD13-F2D1-0B41-8C9D-17283E957928}"/>
              </a:ext>
            </a:extLst>
          </p:cNvPr>
          <p:cNvSpPr>
            <a:spLocks noGrp="1"/>
          </p:cNvSpPr>
          <p:nvPr>
            <p:ph type="dt" sz="half" idx="10"/>
          </p:nvPr>
        </p:nvSpPr>
        <p:spPr/>
        <p:txBody>
          <a:bodyPr/>
          <a:lstStyle/>
          <a:p>
            <a:fld id="{EE4A10C7-655A-9F47-9BEF-563FD923B895}" type="datetimeFigureOut">
              <a:rPr lang="en-US" smtClean="0"/>
              <a:t>9/22/2025</a:t>
            </a:fld>
            <a:endParaRPr lang="en-US"/>
          </a:p>
        </p:txBody>
      </p:sp>
      <p:sp>
        <p:nvSpPr>
          <p:cNvPr id="5" name="Footer Placeholder 4">
            <a:extLst>
              <a:ext uri="{FF2B5EF4-FFF2-40B4-BE49-F238E27FC236}">
                <a16:creationId xmlns:a16="http://schemas.microsoft.com/office/drawing/2014/main" id="{0454F8EA-D620-084F-AB3B-00498D331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23F27-3372-684A-9D36-9FDD35E0703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635836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22E0-66EF-5B4E-BE9B-21D09890FB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E3B147-02B8-594F-86AA-0245DF504507}"/>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42FFC45-4B13-884C-BD0A-D4E6192D92E1}"/>
              </a:ext>
            </a:extLst>
          </p:cNvPr>
          <p:cNvSpPr>
            <a:spLocks noGrp="1"/>
          </p:cNvSpPr>
          <p:nvPr>
            <p:ph type="dt" sz="half" idx="10"/>
          </p:nvPr>
        </p:nvSpPr>
        <p:spPr/>
        <p:txBody>
          <a:bodyPr/>
          <a:lstStyle/>
          <a:p>
            <a:fld id="{EE4A10C7-655A-9F47-9BEF-563FD923B895}" type="datetimeFigureOut">
              <a:rPr lang="en-US" smtClean="0"/>
              <a:t>9/22/2025</a:t>
            </a:fld>
            <a:endParaRPr lang="en-US"/>
          </a:p>
        </p:txBody>
      </p:sp>
      <p:sp>
        <p:nvSpPr>
          <p:cNvPr id="5" name="Footer Placeholder 4">
            <a:extLst>
              <a:ext uri="{FF2B5EF4-FFF2-40B4-BE49-F238E27FC236}">
                <a16:creationId xmlns:a16="http://schemas.microsoft.com/office/drawing/2014/main" id="{FD27E18B-A497-8847-87D3-85BECCD552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489D6-6DA0-FF41-A9A0-A38A7F72AFAF}"/>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2056151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2B15A-E798-F04E-94A8-7CEE7E056C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2A2E6C-B1AC-9C42-97C6-94DD723917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34F1FA-2AAD-2F49-838F-B1249B62C4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14D01C-2C1A-B246-979D-24AE4A3DE6F1}"/>
              </a:ext>
            </a:extLst>
          </p:cNvPr>
          <p:cNvSpPr>
            <a:spLocks noGrp="1"/>
          </p:cNvSpPr>
          <p:nvPr>
            <p:ph type="dt" sz="half" idx="10"/>
          </p:nvPr>
        </p:nvSpPr>
        <p:spPr/>
        <p:txBody>
          <a:bodyPr/>
          <a:lstStyle/>
          <a:p>
            <a:fld id="{EE4A10C7-655A-9F47-9BEF-563FD923B895}" type="datetimeFigureOut">
              <a:rPr lang="en-US" smtClean="0"/>
              <a:t>9/22/2025</a:t>
            </a:fld>
            <a:endParaRPr lang="en-US"/>
          </a:p>
        </p:txBody>
      </p:sp>
      <p:sp>
        <p:nvSpPr>
          <p:cNvPr id="6" name="Footer Placeholder 5">
            <a:extLst>
              <a:ext uri="{FF2B5EF4-FFF2-40B4-BE49-F238E27FC236}">
                <a16:creationId xmlns:a16="http://schemas.microsoft.com/office/drawing/2014/main" id="{0126C028-7CBD-CB4B-AE1E-16E054760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4E0EA-F398-7049-99B2-63E446AC7BCA}"/>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817993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fld id="{48C11B7B-7F28-774B-B97B-F274D4B9380A}" type="datetimeFigureOut">
              <a:rPr lang="en-US" smtClean="0"/>
              <a:t>9/22/2025</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7394463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1B58F-5547-AE4A-8FF5-7D49AF2D27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FA6F99-3A9E-DF4C-AF6C-6EE50A0930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6C685D-6CAC-2248-9410-F54BF2775D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629700-2E5E-6742-9F7D-9C961E1656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BCC62E-4A8D-C140-8D07-8E03D8C600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9CBAED-8B77-2249-B086-50A90DA2EB0D}"/>
              </a:ext>
            </a:extLst>
          </p:cNvPr>
          <p:cNvSpPr>
            <a:spLocks noGrp="1"/>
          </p:cNvSpPr>
          <p:nvPr>
            <p:ph type="dt" sz="half" idx="10"/>
          </p:nvPr>
        </p:nvSpPr>
        <p:spPr/>
        <p:txBody>
          <a:bodyPr/>
          <a:lstStyle/>
          <a:p>
            <a:fld id="{EE4A10C7-655A-9F47-9BEF-563FD923B895}" type="datetimeFigureOut">
              <a:rPr lang="en-US" smtClean="0"/>
              <a:t>9/22/2025</a:t>
            </a:fld>
            <a:endParaRPr lang="en-US"/>
          </a:p>
        </p:txBody>
      </p:sp>
      <p:sp>
        <p:nvSpPr>
          <p:cNvPr id="8" name="Footer Placeholder 7">
            <a:extLst>
              <a:ext uri="{FF2B5EF4-FFF2-40B4-BE49-F238E27FC236}">
                <a16:creationId xmlns:a16="http://schemas.microsoft.com/office/drawing/2014/main" id="{E0690EDF-2E6F-F849-9004-229A77E482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2F63FC-0559-5F47-870B-61147162BEAC}"/>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6321257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2AFB-3186-664C-9863-50197A71E0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D584B5-9590-E644-90DD-BC5187DD298C}"/>
              </a:ext>
            </a:extLst>
          </p:cNvPr>
          <p:cNvSpPr>
            <a:spLocks noGrp="1"/>
          </p:cNvSpPr>
          <p:nvPr>
            <p:ph type="dt" sz="half" idx="10"/>
          </p:nvPr>
        </p:nvSpPr>
        <p:spPr/>
        <p:txBody>
          <a:bodyPr/>
          <a:lstStyle/>
          <a:p>
            <a:fld id="{EE4A10C7-655A-9F47-9BEF-563FD923B895}" type="datetimeFigureOut">
              <a:rPr lang="en-US" smtClean="0"/>
              <a:t>9/22/2025</a:t>
            </a:fld>
            <a:endParaRPr lang="en-US"/>
          </a:p>
        </p:txBody>
      </p:sp>
      <p:sp>
        <p:nvSpPr>
          <p:cNvPr id="4" name="Footer Placeholder 3">
            <a:extLst>
              <a:ext uri="{FF2B5EF4-FFF2-40B4-BE49-F238E27FC236}">
                <a16:creationId xmlns:a16="http://schemas.microsoft.com/office/drawing/2014/main" id="{7FE51E95-54FD-1E4A-BA37-DDA4698CDF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E63084-72D0-844C-996A-14DAF37123F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026453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9EF5D7-028B-D94C-A4FC-173A1937ABC0}"/>
              </a:ext>
            </a:extLst>
          </p:cNvPr>
          <p:cNvSpPr>
            <a:spLocks noGrp="1"/>
          </p:cNvSpPr>
          <p:nvPr>
            <p:ph type="dt" sz="half" idx="10"/>
          </p:nvPr>
        </p:nvSpPr>
        <p:spPr/>
        <p:txBody>
          <a:bodyPr/>
          <a:lstStyle/>
          <a:p>
            <a:fld id="{EE4A10C7-655A-9F47-9BEF-563FD923B895}" type="datetimeFigureOut">
              <a:rPr lang="en-US" smtClean="0"/>
              <a:t>9/22/2025</a:t>
            </a:fld>
            <a:endParaRPr lang="en-US"/>
          </a:p>
        </p:txBody>
      </p:sp>
      <p:sp>
        <p:nvSpPr>
          <p:cNvPr id="3" name="Footer Placeholder 2">
            <a:extLst>
              <a:ext uri="{FF2B5EF4-FFF2-40B4-BE49-F238E27FC236}">
                <a16:creationId xmlns:a16="http://schemas.microsoft.com/office/drawing/2014/main" id="{7EF02D4D-7B5F-1541-B98A-CA817DFF84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B94C6D-1C79-D34D-8209-7EC818B88669}"/>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570470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4AB4-AD81-864B-9A3F-BDB924EF36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28E258-972A-034C-BB32-1273136D87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1B2E2C-263F-5641-9453-8C57C14052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56B144-2C87-F14A-B490-B007E6D5319B}"/>
              </a:ext>
            </a:extLst>
          </p:cNvPr>
          <p:cNvSpPr>
            <a:spLocks noGrp="1"/>
          </p:cNvSpPr>
          <p:nvPr>
            <p:ph type="dt" sz="half" idx="10"/>
          </p:nvPr>
        </p:nvSpPr>
        <p:spPr/>
        <p:txBody>
          <a:bodyPr/>
          <a:lstStyle/>
          <a:p>
            <a:fld id="{EE4A10C7-655A-9F47-9BEF-563FD923B895}" type="datetimeFigureOut">
              <a:rPr lang="en-US" smtClean="0"/>
              <a:t>9/22/2025</a:t>
            </a:fld>
            <a:endParaRPr lang="en-US"/>
          </a:p>
        </p:txBody>
      </p:sp>
      <p:sp>
        <p:nvSpPr>
          <p:cNvPr id="6" name="Footer Placeholder 5">
            <a:extLst>
              <a:ext uri="{FF2B5EF4-FFF2-40B4-BE49-F238E27FC236}">
                <a16:creationId xmlns:a16="http://schemas.microsoft.com/office/drawing/2014/main" id="{4D413BF1-43AC-A84C-804A-EA20F7859B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182D07-4FCE-8D4F-BB58-B696409478E9}"/>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67908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20881-C7A4-984A-9631-F200915012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607830-BCBE-A54B-A259-0613226103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375134-C598-9D44-AD27-D75A7E2799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308C72-6C87-5649-97D1-BA5163EB4D66}"/>
              </a:ext>
            </a:extLst>
          </p:cNvPr>
          <p:cNvSpPr>
            <a:spLocks noGrp="1"/>
          </p:cNvSpPr>
          <p:nvPr>
            <p:ph type="dt" sz="half" idx="10"/>
          </p:nvPr>
        </p:nvSpPr>
        <p:spPr/>
        <p:txBody>
          <a:bodyPr/>
          <a:lstStyle/>
          <a:p>
            <a:fld id="{EE4A10C7-655A-9F47-9BEF-563FD923B895}" type="datetimeFigureOut">
              <a:rPr lang="en-US" smtClean="0"/>
              <a:t>9/22/2025</a:t>
            </a:fld>
            <a:endParaRPr lang="en-US"/>
          </a:p>
        </p:txBody>
      </p:sp>
      <p:sp>
        <p:nvSpPr>
          <p:cNvPr id="6" name="Footer Placeholder 5">
            <a:extLst>
              <a:ext uri="{FF2B5EF4-FFF2-40B4-BE49-F238E27FC236}">
                <a16:creationId xmlns:a16="http://schemas.microsoft.com/office/drawing/2014/main" id="{E0C87226-3231-4840-81C6-B75ABA57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5C810-DFD8-844F-9458-209427C14DA3}"/>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0231784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D402B-4B3C-024C-AA46-DC98115E39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129A64-77CD-934E-99E2-FE9EF9B966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D29FD-9EED-2E4B-AC26-EDDC328ED5D7}"/>
              </a:ext>
            </a:extLst>
          </p:cNvPr>
          <p:cNvSpPr>
            <a:spLocks noGrp="1"/>
          </p:cNvSpPr>
          <p:nvPr>
            <p:ph type="dt" sz="half" idx="10"/>
          </p:nvPr>
        </p:nvSpPr>
        <p:spPr/>
        <p:txBody>
          <a:bodyPr/>
          <a:lstStyle/>
          <a:p>
            <a:fld id="{EE4A10C7-655A-9F47-9BEF-563FD923B895}" type="datetimeFigureOut">
              <a:rPr lang="en-US" smtClean="0"/>
              <a:t>9/22/2025</a:t>
            </a:fld>
            <a:endParaRPr lang="en-US"/>
          </a:p>
        </p:txBody>
      </p:sp>
      <p:sp>
        <p:nvSpPr>
          <p:cNvPr id="5" name="Footer Placeholder 4">
            <a:extLst>
              <a:ext uri="{FF2B5EF4-FFF2-40B4-BE49-F238E27FC236}">
                <a16:creationId xmlns:a16="http://schemas.microsoft.com/office/drawing/2014/main" id="{5D36478A-31C7-B346-84E6-E96C84F37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79040-3FD9-8C40-BF01-45CE3D9595C4}"/>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7342820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0FA44B-9F4D-C241-A5C9-F1A9415DF9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32DD02-F276-744D-9D69-8C9D5B4973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C8AF0-8519-7445-8C65-744FFDD31D00}"/>
              </a:ext>
            </a:extLst>
          </p:cNvPr>
          <p:cNvSpPr>
            <a:spLocks noGrp="1"/>
          </p:cNvSpPr>
          <p:nvPr>
            <p:ph type="dt" sz="half" idx="10"/>
          </p:nvPr>
        </p:nvSpPr>
        <p:spPr/>
        <p:txBody>
          <a:bodyPr/>
          <a:lstStyle/>
          <a:p>
            <a:fld id="{EE4A10C7-655A-9F47-9BEF-563FD923B895}" type="datetimeFigureOut">
              <a:rPr lang="en-US" smtClean="0"/>
              <a:t>9/22/2025</a:t>
            </a:fld>
            <a:endParaRPr lang="en-US"/>
          </a:p>
        </p:txBody>
      </p:sp>
      <p:sp>
        <p:nvSpPr>
          <p:cNvPr id="5" name="Footer Placeholder 4">
            <a:extLst>
              <a:ext uri="{FF2B5EF4-FFF2-40B4-BE49-F238E27FC236}">
                <a16:creationId xmlns:a16="http://schemas.microsoft.com/office/drawing/2014/main" id="{C9E040F4-C0BE-6742-849B-8B8D8A81F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DF469-4613-5743-B07D-137D4B0ED1D6}"/>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3390585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126975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135689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017865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fld id="{48C11B7B-7F28-774B-B97B-F274D4B9380A}" type="datetimeFigureOut">
              <a:rPr lang="en-US" smtClean="0"/>
              <a:t>9/22/2025</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6184778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1770718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9/22/2025</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093234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fld id="{48C11B7B-7F28-774B-B97B-F274D4B9380A}" type="datetimeFigureOut">
              <a:rPr lang="en-US" smtClean="0"/>
              <a:t>9/22/2025</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07824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fld id="{48C11B7B-7F28-774B-B97B-F274D4B9380A}" type="datetimeFigureOut">
              <a:rPr lang="en-US" smtClean="0"/>
              <a:t>9/22/2025</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1421893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fld id="{48C11B7B-7F28-774B-B97B-F274D4B9380A}" type="datetimeFigureOut">
              <a:rPr lang="en-US" smtClean="0"/>
              <a:t>9/22/2025</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828636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9/22/2025</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6083733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jpe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3.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4.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6.jpe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7.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9/22/2025</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2032"/>
            <a:ext cx="12192000" cy="6860031"/>
          </a:xfrm>
          <a:prstGeom prst="rect">
            <a:avLst/>
          </a:prstGeom>
        </p:spPr>
      </p:pic>
    </p:spTree>
    <p:extLst>
      <p:ext uri="{BB962C8B-B14F-4D97-AF65-F5344CB8AC3E}">
        <p14:creationId xmlns:p14="http://schemas.microsoft.com/office/powerpoint/2010/main" val="109879116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9/22/2025</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2032"/>
            <a:ext cx="12191999" cy="6860031"/>
          </a:xfrm>
          <a:prstGeom prst="rect">
            <a:avLst/>
          </a:prstGeom>
        </p:spPr>
      </p:pic>
    </p:spTree>
    <p:extLst>
      <p:ext uri="{BB962C8B-B14F-4D97-AF65-F5344CB8AC3E}">
        <p14:creationId xmlns:p14="http://schemas.microsoft.com/office/powerpoint/2010/main" val="156806131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9/22/2025</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0" y="-2032"/>
            <a:ext cx="12192000" cy="6860032"/>
          </a:xfrm>
          <a:prstGeom prst="rect">
            <a:avLst/>
          </a:prstGeom>
        </p:spPr>
      </p:pic>
    </p:spTree>
    <p:extLst>
      <p:ext uri="{BB962C8B-B14F-4D97-AF65-F5344CB8AC3E}">
        <p14:creationId xmlns:p14="http://schemas.microsoft.com/office/powerpoint/2010/main" val="708174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88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DE0D55-3231-3A45-9A7A-C7ABDA5BA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43E34-3BF3-AF4E-9F3D-D7EF70AFB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78B5-74A2-F644-8D34-53D87A3A7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97938-6F94-FE4D-AC9C-0EF081E14D2C}" type="datetimeFigureOut">
              <a:rPr lang="en-US" smtClean="0"/>
              <a:t>9/22/2025</a:t>
            </a:fld>
            <a:endParaRPr lang="en-US"/>
          </a:p>
        </p:txBody>
      </p:sp>
      <p:sp>
        <p:nvSpPr>
          <p:cNvPr id="5" name="Footer Placeholder 4">
            <a:extLst>
              <a:ext uri="{FF2B5EF4-FFF2-40B4-BE49-F238E27FC236}">
                <a16:creationId xmlns:a16="http://schemas.microsoft.com/office/drawing/2014/main" id="{7DE5D52D-D744-5C48-9B3B-F6D16EFDE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AC6DC7-9795-C642-BC50-A134437A8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F00E9-56F3-F04D-AAF6-31BE0108D396}" type="slidenum">
              <a:rPr lang="en-US" smtClean="0"/>
              <a:t>‹#›</a:t>
            </a:fld>
            <a:endParaRPr lang="en-US"/>
          </a:p>
        </p:txBody>
      </p:sp>
      <p:pic>
        <p:nvPicPr>
          <p:cNvPr id="8" name="Picture 7">
            <a:extLst>
              <a:ext uri="{FF2B5EF4-FFF2-40B4-BE49-F238E27FC236}">
                <a16:creationId xmlns:a16="http://schemas.microsoft.com/office/drawing/2014/main" id="{B628AF39-AF61-EB40-A9AD-E08F6D167E8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0" y="-2032"/>
            <a:ext cx="12192000" cy="6860031"/>
          </a:xfrm>
          <a:prstGeom prst="rect">
            <a:avLst/>
          </a:prstGeom>
        </p:spPr>
      </p:pic>
    </p:spTree>
    <p:extLst>
      <p:ext uri="{BB962C8B-B14F-4D97-AF65-F5344CB8AC3E}">
        <p14:creationId xmlns:p14="http://schemas.microsoft.com/office/powerpoint/2010/main" val="200743840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DE0D55-3231-3A45-9A7A-C7ABDA5BA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43E34-3BF3-AF4E-9F3D-D7EF70AFB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78B5-74A2-F644-8D34-53D87A3A7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97938-6F94-FE4D-AC9C-0EF081E14D2C}" type="datetimeFigureOut">
              <a:rPr lang="en-US" smtClean="0"/>
              <a:t>9/22/2025</a:t>
            </a:fld>
            <a:endParaRPr lang="en-US"/>
          </a:p>
        </p:txBody>
      </p:sp>
      <p:sp>
        <p:nvSpPr>
          <p:cNvPr id="5" name="Footer Placeholder 4">
            <a:extLst>
              <a:ext uri="{FF2B5EF4-FFF2-40B4-BE49-F238E27FC236}">
                <a16:creationId xmlns:a16="http://schemas.microsoft.com/office/drawing/2014/main" id="{7DE5D52D-D744-5C48-9B3B-F6D16EFDE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AC6DC7-9795-C642-BC50-A134437A8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F00E9-56F3-F04D-AAF6-31BE0108D396}" type="slidenum">
              <a:rPr lang="en-US" smtClean="0"/>
              <a:t>‹#›</a:t>
            </a:fld>
            <a:endParaRPr lang="en-US"/>
          </a:p>
        </p:txBody>
      </p:sp>
      <p:pic>
        <p:nvPicPr>
          <p:cNvPr id="8" name="Picture 7">
            <a:extLst>
              <a:ext uri="{FF2B5EF4-FFF2-40B4-BE49-F238E27FC236}">
                <a16:creationId xmlns:a16="http://schemas.microsoft.com/office/drawing/2014/main" id="{B628AF39-AF61-EB40-A9AD-E08F6D167E8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0" y="-2032"/>
            <a:ext cx="12191999" cy="6860032"/>
          </a:xfrm>
          <a:prstGeom prst="rect">
            <a:avLst/>
          </a:prstGeom>
        </p:spPr>
      </p:pic>
    </p:spTree>
    <p:extLst>
      <p:ext uri="{BB962C8B-B14F-4D97-AF65-F5344CB8AC3E}">
        <p14:creationId xmlns:p14="http://schemas.microsoft.com/office/powerpoint/2010/main" val="345240236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E57E9F-764D-604F-986D-831FEE4B2E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36EE782-E2A3-064E-9BCF-180DE2A11B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04321-7511-A74D-9149-90BCF360B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A10C7-655A-9F47-9BEF-563FD923B895}" type="datetimeFigureOut">
              <a:rPr lang="en-US" smtClean="0"/>
              <a:t>9/22/2025</a:t>
            </a:fld>
            <a:endParaRPr lang="en-US"/>
          </a:p>
        </p:txBody>
      </p:sp>
      <p:sp>
        <p:nvSpPr>
          <p:cNvPr id="5" name="Footer Placeholder 4">
            <a:extLst>
              <a:ext uri="{FF2B5EF4-FFF2-40B4-BE49-F238E27FC236}">
                <a16:creationId xmlns:a16="http://schemas.microsoft.com/office/drawing/2014/main" id="{7143AE53-21F9-0149-9D9C-B0E6193A47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FC5E15-5029-864D-9869-C7C93A099A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5B0408-D929-644D-B72B-61270E266C89}" type="slidenum">
              <a:rPr lang="en-US" smtClean="0"/>
              <a:t>‹#›</a:t>
            </a:fld>
            <a:endParaRPr lang="en-US"/>
          </a:p>
        </p:txBody>
      </p:sp>
    </p:spTree>
    <p:extLst>
      <p:ext uri="{BB962C8B-B14F-4D97-AF65-F5344CB8AC3E}">
        <p14:creationId xmlns:p14="http://schemas.microsoft.com/office/powerpoint/2010/main" val="19813509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rgbClr val="00285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85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85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85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8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8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4" y="-1016"/>
            <a:ext cx="12190195" cy="6859016"/>
          </a:xfrm>
          <a:prstGeom prst="rect">
            <a:avLst/>
          </a:prstGeom>
        </p:spPr>
      </p:pic>
    </p:spTree>
    <p:extLst>
      <p:ext uri="{BB962C8B-B14F-4D97-AF65-F5344CB8AC3E}">
        <p14:creationId xmlns:p14="http://schemas.microsoft.com/office/powerpoint/2010/main" val="872570074"/>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16.pn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4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4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4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4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2.xml"/><Relationship Id="rId5" Type="http://schemas.openxmlformats.org/officeDocument/2006/relationships/image" Target="../media/image28.pn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4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4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4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42.xml"/><Relationship Id="rId5" Type="http://schemas.openxmlformats.org/officeDocument/2006/relationships/image" Target="../media/image16.pn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42.xml"/><Relationship Id="rId5" Type="http://schemas.openxmlformats.org/officeDocument/2006/relationships/image" Target="../media/image1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42.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4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 Id="rId9" Type="http://schemas.openxmlformats.org/officeDocument/2006/relationships/image" Target="../media/image45.jpg"/></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48.jpg"/></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4.xml"/><Relationship Id="rId1" Type="http://schemas.openxmlformats.org/officeDocument/2006/relationships/slideLayout" Target="../slideLayouts/slideLayout42.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3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9.xml"/><Relationship Id="rId1" Type="http://schemas.openxmlformats.org/officeDocument/2006/relationships/slideLayout" Target="../slideLayouts/slideLayout4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hyperlink" Target="https://vimeo.com/1090129335?share=copy"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63.jpg"/></Relationships>
</file>

<file path=ppt/slides/_rels/slide4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05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2B82E2D-5822-450E-85CC-AE5EDD01E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men posing for a photo&#10;&#10;Description automatically generated">
            <a:extLst>
              <a:ext uri="{FF2B5EF4-FFF2-40B4-BE49-F238E27FC236}">
                <a16:creationId xmlns:a16="http://schemas.microsoft.com/office/drawing/2014/main" id="{B54EEB9A-8AD5-C3A0-1DF5-44A205C990DF}"/>
              </a:ext>
            </a:extLst>
          </p:cNvPr>
          <p:cNvPicPr>
            <a:picLocks noChangeAspect="1"/>
          </p:cNvPicPr>
          <p:nvPr/>
        </p:nvPicPr>
        <p:blipFill rotWithShape="1">
          <a:blip r:embed="rId3"/>
          <a:srcRect t="17227" b="7764"/>
          <a:stretch/>
        </p:blipFill>
        <p:spPr>
          <a:xfrm>
            <a:off x="1524" y="0"/>
            <a:ext cx="12190476" cy="6858000"/>
          </a:xfrm>
          <a:prstGeom prst="rect">
            <a:avLst/>
          </a:prstGeom>
        </p:spPr>
      </p:pic>
      <p:pic>
        <p:nvPicPr>
          <p:cNvPr id="12" name="Picture 11" descr="blackopacity30.png">
            <a:extLst>
              <a:ext uri="{FF2B5EF4-FFF2-40B4-BE49-F238E27FC236}">
                <a16:creationId xmlns:a16="http://schemas.microsoft.com/office/drawing/2014/main" id="{ABDD9BD5-2AA4-2AB6-AD19-04FF2BF720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20824"/>
            <a:ext cx="12192000" cy="1637176"/>
          </a:xfrm>
          <a:prstGeom prst="rect">
            <a:avLst/>
          </a:prstGeom>
        </p:spPr>
      </p:pic>
      <p:sp>
        <p:nvSpPr>
          <p:cNvPr id="13" name="TextBox 12">
            <a:extLst>
              <a:ext uri="{FF2B5EF4-FFF2-40B4-BE49-F238E27FC236}">
                <a16:creationId xmlns:a16="http://schemas.microsoft.com/office/drawing/2014/main" id="{DB7F706B-B938-CB68-EA01-036783D936FD}"/>
              </a:ext>
            </a:extLst>
          </p:cNvPr>
          <p:cNvSpPr txBox="1"/>
          <p:nvPr/>
        </p:nvSpPr>
        <p:spPr>
          <a:xfrm>
            <a:off x="382688" y="5496207"/>
            <a:ext cx="11809312" cy="1200329"/>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Mission Counselors: </a:t>
            </a:r>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Guiding mission congregations and assisting District Mission Boards</a:t>
            </a:r>
            <a:endParaRPr lang="en-US" sz="3600" dirty="0">
              <a:solidFill>
                <a:schemeClr val="bg1"/>
              </a:solidFill>
              <a:latin typeface="Trebuchet MS" panose="020B0703020202090204" pitchFamily="34" charset="0"/>
              <a:cs typeface="Arial" panose="020B0604020202020204" pitchFamily="34" charset="0"/>
            </a:endParaRPr>
          </a:p>
        </p:txBody>
      </p:sp>
    </p:spTree>
    <p:extLst>
      <p:ext uri="{BB962C8B-B14F-4D97-AF65-F5344CB8AC3E}">
        <p14:creationId xmlns:p14="http://schemas.microsoft.com/office/powerpoint/2010/main" val="1716525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AI-generated content may be incorrect.">
            <a:extLst>
              <a:ext uri="{FF2B5EF4-FFF2-40B4-BE49-F238E27FC236}">
                <a16:creationId xmlns:a16="http://schemas.microsoft.com/office/drawing/2014/main" id="{D06F2320-53F9-C3DF-017B-A70920987BB9}"/>
              </a:ext>
            </a:extLst>
          </p:cNvPr>
          <p:cNvPicPr>
            <a:picLocks noChangeAspect="1"/>
          </p:cNvPicPr>
          <p:nvPr/>
        </p:nvPicPr>
        <p:blipFill>
          <a:blip r:embed="rId3"/>
          <a:srcRect t="24890"/>
          <a:stretch>
            <a:fillRect/>
          </a:stretch>
        </p:blipFill>
        <p:spPr>
          <a:xfrm>
            <a:off x="17928" y="0"/>
            <a:ext cx="12174071" cy="6858000"/>
          </a:xfrm>
          <a:prstGeom prst="rect">
            <a:avLst/>
          </a:prstGeom>
        </p:spPr>
      </p:pic>
      <p:pic>
        <p:nvPicPr>
          <p:cNvPr id="4" name="Picture 3" descr="blackopacity30.png">
            <a:extLst>
              <a:ext uri="{FF2B5EF4-FFF2-40B4-BE49-F238E27FC236}">
                <a16:creationId xmlns:a16="http://schemas.microsoft.com/office/drawing/2014/main" id="{368D5B17-76D6-0AF4-0A7F-C2C2BF1474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23738A2E-A31A-9874-F0D4-4195462C6DF4}"/>
              </a:ext>
            </a:extLst>
          </p:cNvPr>
          <p:cNvSpPr txBox="1"/>
          <p:nvPr/>
        </p:nvSpPr>
        <p:spPr>
          <a:xfrm>
            <a:off x="256613" y="5624067"/>
            <a:ext cx="11696700" cy="1077218"/>
          </a:xfrm>
          <a:prstGeom prst="rect">
            <a:avLst/>
          </a:prstGeom>
          <a:noFill/>
        </p:spPr>
        <p:txBody>
          <a:bodyPr wrap="square" rtlCol="0">
            <a:spAutoFit/>
          </a:bodyPr>
          <a:lstStyle/>
          <a:p>
            <a:r>
              <a:rPr lang="en-US" sz="3200" dirty="0">
                <a:solidFill>
                  <a:schemeClr val="bg1"/>
                </a:solidFill>
              </a:rPr>
              <a:t>Equipping new missionaries – </a:t>
            </a:r>
            <a:r>
              <a:rPr lang="en-US" sz="3200" b="1" dirty="0">
                <a:solidFill>
                  <a:schemeClr val="bg1"/>
                </a:solidFill>
                <a:effectLst>
                  <a:outerShdw blurRad="38100" dist="38100" dir="2700000" algn="tl">
                    <a:srgbClr val="000000">
                      <a:alpha val="43137"/>
                    </a:srgbClr>
                  </a:outerShdw>
                </a:effectLst>
              </a:rPr>
              <a:t>Church Planter Intensive and coaching program</a:t>
            </a:r>
          </a:p>
        </p:txBody>
      </p:sp>
    </p:spTree>
    <p:extLst>
      <p:ext uri="{BB962C8B-B14F-4D97-AF65-F5344CB8AC3E}">
        <p14:creationId xmlns:p14="http://schemas.microsoft.com/office/powerpoint/2010/main" val="473659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and person standing together&#10;&#10;Description automatically generated">
            <a:extLst>
              <a:ext uri="{FF2B5EF4-FFF2-40B4-BE49-F238E27FC236}">
                <a16:creationId xmlns:a16="http://schemas.microsoft.com/office/drawing/2014/main" id="{E039DBAE-87AA-8C5A-887E-08EC2416C3D3}"/>
              </a:ext>
            </a:extLst>
          </p:cNvPr>
          <p:cNvPicPr>
            <a:picLocks noChangeAspect="1"/>
          </p:cNvPicPr>
          <p:nvPr/>
        </p:nvPicPr>
        <p:blipFill rotWithShape="1">
          <a:blip r:embed="rId3"/>
          <a:srcRect l="26545" t="12088" r="14196"/>
          <a:stretch/>
        </p:blipFill>
        <p:spPr>
          <a:xfrm>
            <a:off x="0" y="0"/>
            <a:ext cx="6934200" cy="6858000"/>
          </a:xfrm>
          <a:prstGeom prst="rect">
            <a:avLst/>
          </a:prstGeom>
        </p:spPr>
      </p:pic>
      <p:pic>
        <p:nvPicPr>
          <p:cNvPr id="5" name="Picture 4" descr="A person in a suit giving a high five to another person&#10;&#10;Description automatically generated">
            <a:extLst>
              <a:ext uri="{FF2B5EF4-FFF2-40B4-BE49-F238E27FC236}">
                <a16:creationId xmlns:a16="http://schemas.microsoft.com/office/drawing/2014/main" id="{2F42EED2-B2EE-6478-C708-9E0CC2EFFB3C}"/>
              </a:ext>
            </a:extLst>
          </p:cNvPr>
          <p:cNvPicPr>
            <a:picLocks noChangeAspect="1"/>
          </p:cNvPicPr>
          <p:nvPr/>
        </p:nvPicPr>
        <p:blipFill rotWithShape="1">
          <a:blip r:embed="rId4"/>
          <a:srcRect t="18431"/>
          <a:stretch/>
        </p:blipFill>
        <p:spPr>
          <a:xfrm>
            <a:off x="6096000" y="0"/>
            <a:ext cx="6096000" cy="6858000"/>
          </a:xfrm>
          <a:prstGeom prst="rect">
            <a:avLst/>
          </a:prstGeom>
        </p:spPr>
      </p:pic>
      <p:pic>
        <p:nvPicPr>
          <p:cNvPr id="4" name="Picture 3" descr="blackopacity30.png">
            <a:extLst>
              <a:ext uri="{FF2B5EF4-FFF2-40B4-BE49-F238E27FC236}">
                <a16:creationId xmlns:a16="http://schemas.microsoft.com/office/drawing/2014/main" id="{BE51BFCE-0CBB-543F-AC5F-C666B83F49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149333"/>
            <a:ext cx="12192000" cy="1708667"/>
          </a:xfrm>
          <a:prstGeom prst="rect">
            <a:avLst/>
          </a:prstGeom>
        </p:spPr>
      </p:pic>
      <p:sp>
        <p:nvSpPr>
          <p:cNvPr id="6" name="TextBox 5">
            <a:extLst>
              <a:ext uri="{FF2B5EF4-FFF2-40B4-BE49-F238E27FC236}">
                <a16:creationId xmlns:a16="http://schemas.microsoft.com/office/drawing/2014/main" id="{5D2C381E-220A-D65D-8176-961B2026D52A}"/>
              </a:ext>
            </a:extLst>
          </p:cNvPr>
          <p:cNvSpPr txBox="1"/>
          <p:nvPr/>
        </p:nvSpPr>
        <p:spPr>
          <a:xfrm>
            <a:off x="378701" y="5280391"/>
            <a:ext cx="11434598" cy="1446550"/>
          </a:xfrm>
          <a:prstGeom prst="rect">
            <a:avLst/>
          </a:prstGeom>
          <a:noFill/>
        </p:spPr>
        <p:txBody>
          <a:bodyPr wrap="square">
            <a:spAutoFit/>
          </a:bodyPr>
          <a:lstStyle/>
          <a:p>
            <a:r>
              <a:rPr lang="en-US" sz="4400" b="1" dirty="0">
                <a:solidFill>
                  <a:schemeClr val="bg1"/>
                </a:solidFill>
                <a:effectLst>
                  <a:outerShdw blurRad="38100" dist="38100" dir="2700000" algn="tl">
                    <a:srgbClr val="000000">
                      <a:alpha val="43137"/>
                    </a:srgbClr>
                  </a:outerShdw>
                </a:effectLst>
                <a:latin typeface="+mj-lt"/>
              </a:rPr>
              <a:t>Home Missions administrator</a:t>
            </a:r>
          </a:p>
          <a:p>
            <a:r>
              <a:rPr lang="en-US" sz="4400" dirty="0">
                <a:solidFill>
                  <a:schemeClr val="bg1"/>
                </a:solidFill>
                <a:effectLst>
                  <a:outerShdw blurRad="38100" dist="38100" dir="2700000" algn="tl">
                    <a:srgbClr val="000000">
                      <a:alpha val="43137"/>
                    </a:srgbClr>
                  </a:outerShdw>
                </a:effectLst>
                <a:latin typeface="+mj-lt"/>
              </a:rPr>
              <a:t>Rev. Mark Gabb</a:t>
            </a:r>
            <a:endParaRPr lang="en-US" sz="4000" dirty="0">
              <a:solidFill>
                <a:schemeClr val="bg1"/>
              </a:solidFill>
              <a:latin typeface="+mj-lt"/>
            </a:endParaRPr>
          </a:p>
        </p:txBody>
      </p:sp>
    </p:spTree>
    <p:extLst>
      <p:ext uri="{BB962C8B-B14F-4D97-AF65-F5344CB8AC3E}">
        <p14:creationId xmlns:p14="http://schemas.microsoft.com/office/powerpoint/2010/main" val="2165280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5B5725-0116-5489-3AA7-6107133324F8}"/>
              </a:ext>
            </a:extLst>
          </p:cNvPr>
          <p:cNvSpPr txBox="1"/>
          <p:nvPr/>
        </p:nvSpPr>
        <p:spPr>
          <a:xfrm>
            <a:off x="495300" y="1823197"/>
            <a:ext cx="4305300" cy="3785652"/>
          </a:xfrm>
          <a:prstGeom prst="rect">
            <a:avLst/>
          </a:prstGeom>
          <a:noFill/>
        </p:spPr>
        <p:txBody>
          <a:bodyPr wrap="square" rtlCol="0">
            <a:spAutoFit/>
          </a:bodyPr>
          <a:lstStyle/>
          <a:p>
            <a:r>
              <a:rPr lang="en-US" sz="6000" dirty="0">
                <a:solidFill>
                  <a:schemeClr val="bg1"/>
                </a:solidFill>
              </a:rPr>
              <a:t>Exploratory missions </a:t>
            </a:r>
            <a:br>
              <a:rPr lang="en-US" sz="6000" dirty="0">
                <a:solidFill>
                  <a:schemeClr val="bg1"/>
                </a:solidFill>
              </a:rPr>
            </a:br>
            <a:r>
              <a:rPr lang="en-US" sz="6000" dirty="0">
                <a:solidFill>
                  <a:schemeClr val="bg1"/>
                </a:solidFill>
              </a:rPr>
              <a:t>in your district</a:t>
            </a:r>
          </a:p>
        </p:txBody>
      </p:sp>
      <p:pic>
        <p:nvPicPr>
          <p:cNvPr id="2" name="Picture 1" descr="Text&#10;&#10;Description automatically generated">
            <a:extLst>
              <a:ext uri="{FF2B5EF4-FFF2-40B4-BE49-F238E27FC236}">
                <a16:creationId xmlns:a16="http://schemas.microsoft.com/office/drawing/2014/main" id="{730FB25B-02D4-D671-93B2-95167134875E}"/>
              </a:ext>
            </a:extLst>
          </p:cNvPr>
          <p:cNvPicPr>
            <a:picLocks noChangeAspect="1"/>
          </p:cNvPicPr>
          <p:nvPr/>
        </p:nvPicPr>
        <p:blipFill>
          <a:blip r:embed="rId3"/>
          <a:stretch>
            <a:fillRect/>
          </a:stretch>
        </p:blipFill>
        <p:spPr>
          <a:xfrm>
            <a:off x="0" y="-1"/>
            <a:ext cx="2985386" cy="1403131"/>
          </a:xfrm>
          <a:prstGeom prst="rect">
            <a:avLst/>
          </a:prstGeom>
        </p:spPr>
      </p:pic>
      <p:pic>
        <p:nvPicPr>
          <p:cNvPr id="4" name="Picture 3" descr="Map&#10;&#10;Description automatically generated">
            <a:extLst>
              <a:ext uri="{FF2B5EF4-FFF2-40B4-BE49-F238E27FC236}">
                <a16:creationId xmlns:a16="http://schemas.microsoft.com/office/drawing/2014/main" id="{4491412D-C03E-4075-75CB-6AB3B2333E65}"/>
              </a:ext>
            </a:extLst>
          </p:cNvPr>
          <p:cNvPicPr>
            <a:picLocks noChangeAspect="1"/>
          </p:cNvPicPr>
          <p:nvPr/>
        </p:nvPicPr>
        <p:blipFill rotWithShape="1">
          <a:blip r:embed="rId4"/>
          <a:srcRect l="7551" r="3973"/>
          <a:stretch/>
        </p:blipFill>
        <p:spPr>
          <a:xfrm>
            <a:off x="5249779" y="1150735"/>
            <a:ext cx="6268453" cy="4556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6063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2EC6D-A50A-ACA3-4490-117E98C39035}"/>
            </a:ext>
          </a:extLst>
        </p:cNvPr>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D1D5EA1-C77F-491D-51BE-AA639BA09A45}"/>
              </a:ext>
            </a:extLst>
          </p:cNvPr>
          <p:cNvPicPr>
            <a:picLocks noChangeAspect="1"/>
          </p:cNvPicPr>
          <p:nvPr/>
        </p:nvPicPr>
        <p:blipFill rotWithShape="1">
          <a:blip r:embed="rId3"/>
          <a:srcRect t="9851" r="60169" b="5075"/>
          <a:stretch/>
        </p:blipFill>
        <p:spPr>
          <a:xfrm>
            <a:off x="7323024" y="0"/>
            <a:ext cx="4868976" cy="6858000"/>
          </a:xfrm>
          <a:prstGeom prst="rect">
            <a:avLst/>
          </a:prstGeom>
        </p:spPr>
      </p:pic>
      <p:sp>
        <p:nvSpPr>
          <p:cNvPr id="6" name="TextBox 5">
            <a:extLst>
              <a:ext uri="{FF2B5EF4-FFF2-40B4-BE49-F238E27FC236}">
                <a16:creationId xmlns:a16="http://schemas.microsoft.com/office/drawing/2014/main" id="{B3AFF1DE-0C11-5DEE-08EE-C036D63A8F5F}"/>
              </a:ext>
            </a:extLst>
          </p:cNvPr>
          <p:cNvSpPr txBox="1"/>
          <p:nvPr/>
        </p:nvSpPr>
        <p:spPr>
          <a:xfrm>
            <a:off x="542716" y="1528849"/>
            <a:ext cx="6448927" cy="4893647"/>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Altoona, Wis.</a:t>
            </a:r>
          </a:p>
          <a:p>
            <a:pPr marL="457200" indent="-457200">
              <a:spcAft>
                <a:spcPts val="1200"/>
              </a:spcAft>
              <a:buFont typeface="Arial" panose="020B0604020202020204" pitchFamily="34" charset="0"/>
              <a:buChar char="•"/>
            </a:pPr>
            <a:r>
              <a:rPr lang="en-US" sz="3600" dirty="0">
                <a:latin typeface="+mj-lt"/>
                <a:ea typeface="Calibri" panose="020F0502020204030204" pitchFamily="34" charset="0"/>
                <a:cs typeface="Times New Roman" panose="02020603050405020304" pitchFamily="18" charset="0"/>
              </a:rPr>
              <a:t>Buffalo, N.Y.</a:t>
            </a:r>
          </a:p>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Naples, Fla.</a:t>
            </a:r>
          </a:p>
          <a:p>
            <a:pPr marL="457200" indent="-457200">
              <a:spcAft>
                <a:spcPts val="1200"/>
              </a:spcAft>
              <a:buFont typeface="Arial" panose="020B0604020202020204" pitchFamily="34" charset="0"/>
              <a:buChar char="•"/>
            </a:pPr>
            <a:r>
              <a:rPr lang="en-US" sz="3600" dirty="0">
                <a:latin typeface="+mj-lt"/>
                <a:ea typeface="Calibri" panose="020F0502020204030204" pitchFamily="34" charset="0"/>
                <a:cs typeface="Times New Roman" panose="02020603050405020304" pitchFamily="18" charset="0"/>
              </a:rPr>
              <a:t>Olathe, Kan.</a:t>
            </a:r>
          </a:p>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The Sandhills, N.C.</a:t>
            </a:r>
          </a:p>
          <a:p>
            <a:pPr marL="457200" indent="-457200">
              <a:spcAft>
                <a:spcPts val="1200"/>
              </a:spcAft>
              <a:buFont typeface="Arial" panose="020B0604020202020204" pitchFamily="34" charset="0"/>
              <a:buChar char="•"/>
            </a:pPr>
            <a:r>
              <a:rPr lang="en-US" sz="3600" dirty="0">
                <a:latin typeface="+mj-lt"/>
                <a:ea typeface="Calibri" panose="020F0502020204030204" pitchFamily="34" charset="0"/>
                <a:cs typeface="Times New Roman" panose="02020603050405020304" pitchFamily="18" charset="0"/>
              </a:rPr>
              <a:t>West Richland, Wash.</a:t>
            </a:r>
          </a:p>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Wilmington, N.C.</a:t>
            </a:r>
          </a:p>
        </p:txBody>
      </p:sp>
      <p:sp>
        <p:nvSpPr>
          <p:cNvPr id="8" name="TextBox 7">
            <a:extLst>
              <a:ext uri="{FF2B5EF4-FFF2-40B4-BE49-F238E27FC236}">
                <a16:creationId xmlns:a16="http://schemas.microsoft.com/office/drawing/2014/main" id="{82441211-6CC6-8A86-496A-BDEE18054177}"/>
              </a:ext>
            </a:extLst>
          </p:cNvPr>
          <p:cNvSpPr txBox="1"/>
          <p:nvPr/>
        </p:nvSpPr>
        <p:spPr>
          <a:xfrm>
            <a:off x="393087" y="435504"/>
            <a:ext cx="7111688" cy="707886"/>
          </a:xfrm>
          <a:prstGeom prst="rect">
            <a:avLst/>
          </a:prstGeom>
          <a:noFill/>
        </p:spPr>
        <p:txBody>
          <a:bodyPr wrap="square">
            <a:spAutoFit/>
          </a:bodyPr>
          <a:lstStyle/>
          <a:p>
            <a:r>
              <a:rPr lang="en-US" sz="4000" b="1" dirty="0">
                <a:solidFill>
                  <a:srgbClr val="005EB8"/>
                </a:solidFill>
                <a:effectLst>
                  <a:outerShdw blurRad="38100" dist="38100" dir="2700000" algn="tl">
                    <a:srgbClr val="000000">
                      <a:alpha val="43137"/>
                    </a:srgbClr>
                  </a:outerShdw>
                </a:effectLst>
              </a:rPr>
              <a:t>Fall 2025 New Starts: </a:t>
            </a:r>
          </a:p>
        </p:txBody>
      </p:sp>
    </p:spTree>
    <p:extLst>
      <p:ext uri="{BB962C8B-B14F-4D97-AF65-F5344CB8AC3E}">
        <p14:creationId xmlns:p14="http://schemas.microsoft.com/office/powerpoint/2010/main" val="3589654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5C946-FC7A-51B6-4B96-BD6C1E78F73D}"/>
            </a:ext>
          </a:extLst>
        </p:cNvPr>
        <p:cNvGrpSpPr/>
        <p:nvPr/>
      </p:nvGrpSpPr>
      <p:grpSpPr>
        <a:xfrm>
          <a:off x="0" y="0"/>
          <a:ext cx="0" cy="0"/>
          <a:chOff x="0" y="0"/>
          <a:chExt cx="0" cy="0"/>
        </a:xfrm>
      </p:grpSpPr>
      <p:pic>
        <p:nvPicPr>
          <p:cNvPr id="6" name="Picture 5" descr="A group of people at a table&#10;&#10;AI-generated content may be incorrect.">
            <a:extLst>
              <a:ext uri="{FF2B5EF4-FFF2-40B4-BE49-F238E27FC236}">
                <a16:creationId xmlns:a16="http://schemas.microsoft.com/office/drawing/2014/main" id="{6438B5CE-200C-569F-1C1A-F24614763EB3}"/>
              </a:ext>
            </a:extLst>
          </p:cNvPr>
          <p:cNvPicPr>
            <a:picLocks noChangeAspect="1"/>
          </p:cNvPicPr>
          <p:nvPr/>
        </p:nvPicPr>
        <p:blipFill>
          <a:blip r:embed="rId3"/>
          <a:srcRect l="25262" r="32551"/>
          <a:stretch>
            <a:fillRect/>
          </a:stretch>
        </p:blipFill>
        <p:spPr>
          <a:xfrm rot="5400000">
            <a:off x="2666999" y="-2667001"/>
            <a:ext cx="6858000" cy="12192002"/>
          </a:xfrm>
          <a:prstGeom prst="rect">
            <a:avLst/>
          </a:prstGeom>
        </p:spPr>
      </p:pic>
      <p:pic>
        <p:nvPicPr>
          <p:cNvPr id="4" name="Picture 3" descr="blackopacity30.png">
            <a:extLst>
              <a:ext uri="{FF2B5EF4-FFF2-40B4-BE49-F238E27FC236}">
                <a16:creationId xmlns:a16="http://schemas.microsoft.com/office/drawing/2014/main" id="{4930925F-E827-8770-9C52-D3F983C743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752FD65E-7254-8F7D-52DF-EA08115DC2D9}"/>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Altoona, Wis.</a:t>
            </a:r>
          </a:p>
        </p:txBody>
      </p:sp>
    </p:spTree>
    <p:extLst>
      <p:ext uri="{BB962C8B-B14F-4D97-AF65-F5344CB8AC3E}">
        <p14:creationId xmlns:p14="http://schemas.microsoft.com/office/powerpoint/2010/main" val="3648939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3CD8F-37D8-7D46-A413-BF95F76113A0}"/>
            </a:ext>
          </a:extLst>
        </p:cNvPr>
        <p:cNvGrpSpPr/>
        <p:nvPr/>
      </p:nvGrpSpPr>
      <p:grpSpPr>
        <a:xfrm>
          <a:off x="0" y="0"/>
          <a:ext cx="0" cy="0"/>
          <a:chOff x="0" y="0"/>
          <a:chExt cx="0" cy="0"/>
        </a:xfrm>
      </p:grpSpPr>
      <p:pic>
        <p:nvPicPr>
          <p:cNvPr id="3" name="Picture 2" descr="A group of people posing for a photo&#10;&#10;AI-generated content may be incorrect.">
            <a:extLst>
              <a:ext uri="{FF2B5EF4-FFF2-40B4-BE49-F238E27FC236}">
                <a16:creationId xmlns:a16="http://schemas.microsoft.com/office/drawing/2014/main" id="{15EA153A-7F87-1A39-F143-5CDB73F9CF64}"/>
              </a:ext>
            </a:extLst>
          </p:cNvPr>
          <p:cNvPicPr>
            <a:picLocks noChangeAspect="1"/>
          </p:cNvPicPr>
          <p:nvPr/>
        </p:nvPicPr>
        <p:blipFill>
          <a:blip r:embed="rId3"/>
          <a:srcRect t="25000"/>
          <a:stretch>
            <a:fillRect/>
          </a:stretch>
        </p:blipFill>
        <p:spPr>
          <a:xfrm>
            <a:off x="32083" y="0"/>
            <a:ext cx="12191999" cy="6858001"/>
          </a:xfrm>
          <a:prstGeom prst="rect">
            <a:avLst/>
          </a:prstGeom>
        </p:spPr>
      </p:pic>
      <p:pic>
        <p:nvPicPr>
          <p:cNvPr id="4" name="Picture 3" descr="blackopacity30.png">
            <a:extLst>
              <a:ext uri="{FF2B5EF4-FFF2-40B4-BE49-F238E27FC236}">
                <a16:creationId xmlns:a16="http://schemas.microsoft.com/office/drawing/2014/main" id="{70200CFB-1194-A8B7-B13E-F993AC4154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7874A306-F7F4-5F61-38DF-A7DAA65A7522}"/>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Buffalo, N.Y.</a:t>
            </a:r>
          </a:p>
        </p:txBody>
      </p:sp>
    </p:spTree>
    <p:extLst>
      <p:ext uri="{BB962C8B-B14F-4D97-AF65-F5344CB8AC3E}">
        <p14:creationId xmlns:p14="http://schemas.microsoft.com/office/powerpoint/2010/main" val="1247962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5D06B-CC61-F049-D4E0-FC8ED4C4CABF}"/>
            </a:ext>
          </a:extLst>
        </p:cNvPr>
        <p:cNvGrpSpPr/>
        <p:nvPr/>
      </p:nvGrpSpPr>
      <p:grpSpPr>
        <a:xfrm>
          <a:off x="0" y="0"/>
          <a:ext cx="0" cy="0"/>
          <a:chOff x="0" y="0"/>
          <a:chExt cx="0" cy="0"/>
        </a:xfrm>
      </p:grpSpPr>
      <p:pic>
        <p:nvPicPr>
          <p:cNvPr id="6" name="Picture 5" descr="A long beach with buildings and water&#10;&#10;AI-generated content may be incorrect.">
            <a:extLst>
              <a:ext uri="{FF2B5EF4-FFF2-40B4-BE49-F238E27FC236}">
                <a16:creationId xmlns:a16="http://schemas.microsoft.com/office/drawing/2014/main" id="{B6B3FA4D-A503-7A89-57BA-46EECCD568A6}"/>
              </a:ext>
            </a:extLst>
          </p:cNvPr>
          <p:cNvPicPr>
            <a:picLocks noChangeAspect="1"/>
          </p:cNvPicPr>
          <p:nvPr/>
        </p:nvPicPr>
        <p:blipFill>
          <a:blip r:embed="rId3"/>
          <a:srcRect t="24969"/>
          <a:stretch>
            <a:fillRect/>
          </a:stretch>
        </p:blipFill>
        <p:spPr>
          <a:xfrm>
            <a:off x="0" y="-1"/>
            <a:ext cx="12192000" cy="6858001"/>
          </a:xfrm>
          <a:prstGeom prst="rect">
            <a:avLst/>
          </a:prstGeom>
        </p:spPr>
      </p:pic>
      <p:pic>
        <p:nvPicPr>
          <p:cNvPr id="4" name="Picture 3" descr="blackopacity30.png">
            <a:extLst>
              <a:ext uri="{FF2B5EF4-FFF2-40B4-BE49-F238E27FC236}">
                <a16:creationId xmlns:a16="http://schemas.microsoft.com/office/drawing/2014/main" id="{155E8649-F018-7887-1BA9-68BFE8414C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260F490F-3CC2-3A5D-63BE-5BE6EAD8E642}"/>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Naples, Fla.</a:t>
            </a:r>
          </a:p>
        </p:txBody>
      </p:sp>
    </p:spTree>
    <p:extLst>
      <p:ext uri="{BB962C8B-B14F-4D97-AF65-F5344CB8AC3E}">
        <p14:creationId xmlns:p14="http://schemas.microsoft.com/office/powerpoint/2010/main" val="2102326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0B39E-5C45-04DF-06E9-DAAFADD989D8}"/>
            </a:ext>
          </a:extLst>
        </p:cNvPr>
        <p:cNvGrpSpPr/>
        <p:nvPr/>
      </p:nvGrpSpPr>
      <p:grpSpPr>
        <a:xfrm>
          <a:off x="0" y="0"/>
          <a:ext cx="0" cy="0"/>
          <a:chOff x="0" y="0"/>
          <a:chExt cx="0" cy="0"/>
        </a:xfrm>
      </p:grpSpPr>
      <p:pic>
        <p:nvPicPr>
          <p:cNvPr id="3" name="Picture 2" descr="A group of people posing for a photo&#10;&#10;AI-generated content may be incorrect.">
            <a:extLst>
              <a:ext uri="{FF2B5EF4-FFF2-40B4-BE49-F238E27FC236}">
                <a16:creationId xmlns:a16="http://schemas.microsoft.com/office/drawing/2014/main" id="{D4B19353-DD3A-74D7-D4D2-2176EADA8CCD}"/>
              </a:ext>
            </a:extLst>
          </p:cNvPr>
          <p:cNvPicPr>
            <a:picLocks noChangeAspect="1"/>
          </p:cNvPicPr>
          <p:nvPr/>
        </p:nvPicPr>
        <p:blipFill>
          <a:blip r:embed="rId3"/>
          <a:srcRect t="21316" b="3685"/>
          <a:stretch>
            <a:fillRect/>
          </a:stretch>
        </p:blipFill>
        <p:spPr>
          <a:xfrm>
            <a:off x="-2" y="0"/>
            <a:ext cx="12192002" cy="6858000"/>
          </a:xfrm>
          <a:prstGeom prst="rect">
            <a:avLst/>
          </a:prstGeom>
        </p:spPr>
      </p:pic>
      <p:pic>
        <p:nvPicPr>
          <p:cNvPr id="4" name="Picture 3" descr="blackopacity30.png">
            <a:extLst>
              <a:ext uri="{FF2B5EF4-FFF2-40B4-BE49-F238E27FC236}">
                <a16:creationId xmlns:a16="http://schemas.microsoft.com/office/drawing/2014/main" id="{9C84544A-FE07-F4C8-67E9-368DD42D49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CBDCF13-6EE6-1275-6D90-0618F4FED133}"/>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Olathe, Kan.</a:t>
            </a:r>
          </a:p>
        </p:txBody>
      </p:sp>
    </p:spTree>
    <p:extLst>
      <p:ext uri="{BB962C8B-B14F-4D97-AF65-F5344CB8AC3E}">
        <p14:creationId xmlns:p14="http://schemas.microsoft.com/office/powerpoint/2010/main" val="2878618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28C0E-1188-7741-5A73-7764985DB0A5}"/>
            </a:ext>
          </a:extLst>
        </p:cNvPr>
        <p:cNvGrpSpPr/>
        <p:nvPr/>
      </p:nvGrpSpPr>
      <p:grpSpPr>
        <a:xfrm>
          <a:off x="0" y="0"/>
          <a:ext cx="0" cy="0"/>
          <a:chOff x="0" y="0"/>
          <a:chExt cx="0" cy="0"/>
        </a:xfrm>
      </p:grpSpPr>
      <p:pic>
        <p:nvPicPr>
          <p:cNvPr id="4" name="Picture 3" descr="blackopacity30.png">
            <a:extLst>
              <a:ext uri="{FF2B5EF4-FFF2-40B4-BE49-F238E27FC236}">
                <a16:creationId xmlns:a16="http://schemas.microsoft.com/office/drawing/2014/main" id="{DBF1BB09-E075-C782-750F-17C73AC006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71FCEC5E-CB04-EF8A-9368-B0EDD3608DE0}"/>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The Sandhills, N.C.</a:t>
            </a:r>
          </a:p>
        </p:txBody>
      </p:sp>
      <p:pic>
        <p:nvPicPr>
          <p:cNvPr id="8" name="Picture 7" descr="A group of people posing for a photo&#10;&#10;AI-generated content may be incorrect.">
            <a:extLst>
              <a:ext uri="{FF2B5EF4-FFF2-40B4-BE49-F238E27FC236}">
                <a16:creationId xmlns:a16="http://schemas.microsoft.com/office/drawing/2014/main" id="{8A305026-7DEC-0BD8-1AE8-A1A189E16175}"/>
              </a:ext>
            </a:extLst>
          </p:cNvPr>
          <p:cNvPicPr>
            <a:picLocks noChangeAspect="1"/>
          </p:cNvPicPr>
          <p:nvPr/>
        </p:nvPicPr>
        <p:blipFill>
          <a:blip r:embed="rId4"/>
          <a:stretch>
            <a:fillRect/>
          </a:stretch>
        </p:blipFill>
        <p:spPr>
          <a:xfrm>
            <a:off x="0" y="0"/>
            <a:ext cx="7435516" cy="5557374"/>
          </a:xfrm>
          <a:prstGeom prst="rect">
            <a:avLst/>
          </a:prstGeom>
        </p:spPr>
      </p:pic>
      <p:pic>
        <p:nvPicPr>
          <p:cNvPr id="10" name="Picture 9" descr="A person standing next to a car with bags in the back&#10;&#10;AI-generated content may be incorrect.">
            <a:extLst>
              <a:ext uri="{FF2B5EF4-FFF2-40B4-BE49-F238E27FC236}">
                <a16:creationId xmlns:a16="http://schemas.microsoft.com/office/drawing/2014/main" id="{078B9B17-0AB5-17E4-C462-BD9B0F404B3E}"/>
              </a:ext>
            </a:extLst>
          </p:cNvPr>
          <p:cNvPicPr>
            <a:picLocks noChangeAspect="1"/>
          </p:cNvPicPr>
          <p:nvPr/>
        </p:nvPicPr>
        <p:blipFill>
          <a:blip r:embed="rId5"/>
          <a:srcRect l="18325" r="32726"/>
          <a:stretch>
            <a:fillRect/>
          </a:stretch>
        </p:blipFill>
        <p:spPr>
          <a:xfrm>
            <a:off x="7435517" y="-1736"/>
            <a:ext cx="4756484" cy="5469086"/>
          </a:xfrm>
          <a:prstGeom prst="rect">
            <a:avLst/>
          </a:prstGeom>
        </p:spPr>
      </p:pic>
    </p:spTree>
    <p:extLst>
      <p:ext uri="{BB962C8B-B14F-4D97-AF65-F5344CB8AC3E}">
        <p14:creationId xmlns:p14="http://schemas.microsoft.com/office/powerpoint/2010/main" val="3019959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united states&#10;&#10;AI-generated content may be incorrect.">
            <a:extLst>
              <a:ext uri="{FF2B5EF4-FFF2-40B4-BE49-F238E27FC236}">
                <a16:creationId xmlns:a16="http://schemas.microsoft.com/office/drawing/2014/main" id="{D9D06EA9-65D3-994A-5634-0175A670898A}"/>
              </a:ext>
            </a:extLst>
          </p:cNvPr>
          <p:cNvPicPr>
            <a:picLocks noChangeAspect="1"/>
          </p:cNvPicPr>
          <p:nvPr/>
        </p:nvPicPr>
        <p:blipFill>
          <a:blip r:embed="rId3"/>
          <a:srcRect b="7807"/>
          <a:stretch>
            <a:fillRect/>
          </a:stretch>
        </p:blipFill>
        <p:spPr>
          <a:xfrm>
            <a:off x="392994" y="1"/>
            <a:ext cx="11406012" cy="6858000"/>
          </a:xfrm>
          <a:prstGeom prst="rect">
            <a:avLst/>
          </a:prstGeom>
        </p:spPr>
      </p:pic>
    </p:spTree>
    <p:extLst>
      <p:ext uri="{BB962C8B-B14F-4D97-AF65-F5344CB8AC3E}">
        <p14:creationId xmlns:p14="http://schemas.microsoft.com/office/powerpoint/2010/main" val="2909982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F269F-D991-44BB-B840-24C2BE5E4DA6}"/>
            </a:ext>
          </a:extLst>
        </p:cNvPr>
        <p:cNvGrpSpPr/>
        <p:nvPr/>
      </p:nvGrpSpPr>
      <p:grpSpPr>
        <a:xfrm>
          <a:off x="0" y="0"/>
          <a:ext cx="0" cy="0"/>
          <a:chOff x="0" y="0"/>
          <a:chExt cx="0" cy="0"/>
        </a:xfrm>
      </p:grpSpPr>
      <p:pic>
        <p:nvPicPr>
          <p:cNvPr id="3" name="Picture 2" descr="A group of people posing for a photo&#10;&#10;AI-generated content may be incorrect.">
            <a:extLst>
              <a:ext uri="{FF2B5EF4-FFF2-40B4-BE49-F238E27FC236}">
                <a16:creationId xmlns:a16="http://schemas.microsoft.com/office/drawing/2014/main" id="{856514F5-E724-C925-50A4-A8A97BB344E5}"/>
              </a:ext>
            </a:extLst>
          </p:cNvPr>
          <p:cNvPicPr>
            <a:picLocks noChangeAspect="1"/>
          </p:cNvPicPr>
          <p:nvPr/>
        </p:nvPicPr>
        <p:blipFill>
          <a:blip r:embed="rId3"/>
          <a:srcRect t="25000"/>
          <a:stretch>
            <a:fillRect/>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E18B95DE-5ABB-8A11-DB93-BB4AAAE838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7EAB2B2D-C807-6D5C-A124-4A0A0E4F3399}"/>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West Richland, Wash.</a:t>
            </a:r>
          </a:p>
        </p:txBody>
      </p:sp>
    </p:spTree>
    <p:extLst>
      <p:ext uri="{BB962C8B-B14F-4D97-AF65-F5344CB8AC3E}">
        <p14:creationId xmlns:p14="http://schemas.microsoft.com/office/powerpoint/2010/main" val="1392827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A722F-5657-2A58-353C-66E689616DA0}"/>
            </a:ext>
          </a:extLst>
        </p:cNvPr>
        <p:cNvGrpSpPr/>
        <p:nvPr/>
      </p:nvGrpSpPr>
      <p:grpSpPr>
        <a:xfrm>
          <a:off x="0" y="0"/>
          <a:ext cx="0" cy="0"/>
          <a:chOff x="0" y="0"/>
          <a:chExt cx="0" cy="0"/>
        </a:xfrm>
      </p:grpSpPr>
      <p:pic>
        <p:nvPicPr>
          <p:cNvPr id="6" name="Picture 5" descr="A group of people sitting in a circle&#10;&#10;AI-generated content may be incorrect.">
            <a:extLst>
              <a:ext uri="{FF2B5EF4-FFF2-40B4-BE49-F238E27FC236}">
                <a16:creationId xmlns:a16="http://schemas.microsoft.com/office/drawing/2014/main" id="{EE6E667F-6DF1-8754-F474-D53774AFD5F8}"/>
              </a:ext>
            </a:extLst>
          </p:cNvPr>
          <p:cNvPicPr>
            <a:picLocks noChangeAspect="1"/>
          </p:cNvPicPr>
          <p:nvPr/>
        </p:nvPicPr>
        <p:blipFill>
          <a:blip r:embed="rId3"/>
          <a:srcRect t="20263" b="4737"/>
          <a:stretch>
            <a:fillRect/>
          </a:stretch>
        </p:blipFill>
        <p:spPr>
          <a:xfrm>
            <a:off x="-2" y="0"/>
            <a:ext cx="12192002" cy="6858001"/>
          </a:xfrm>
          <a:prstGeom prst="rect">
            <a:avLst/>
          </a:prstGeom>
        </p:spPr>
      </p:pic>
      <p:pic>
        <p:nvPicPr>
          <p:cNvPr id="4" name="Picture 3" descr="blackopacity30.png">
            <a:extLst>
              <a:ext uri="{FF2B5EF4-FFF2-40B4-BE49-F238E27FC236}">
                <a16:creationId xmlns:a16="http://schemas.microsoft.com/office/drawing/2014/main" id="{239E0D76-31D3-A674-ED4C-AAF9161D61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6CCCE0A6-909A-87A9-89E8-E310B017B4B5}"/>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Wilmington, N.C.</a:t>
            </a:r>
          </a:p>
        </p:txBody>
      </p:sp>
    </p:spTree>
    <p:extLst>
      <p:ext uri="{BB962C8B-B14F-4D97-AF65-F5344CB8AC3E}">
        <p14:creationId xmlns:p14="http://schemas.microsoft.com/office/powerpoint/2010/main" val="13878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6843ED7-05AB-CFF7-03C4-FD24172BE760}"/>
              </a:ext>
            </a:extLst>
          </p:cNvPr>
          <p:cNvPicPr>
            <a:picLocks noChangeAspect="1"/>
          </p:cNvPicPr>
          <p:nvPr/>
        </p:nvPicPr>
        <p:blipFill rotWithShape="1">
          <a:blip r:embed="rId3"/>
          <a:srcRect t="9851" r="60169" b="5075"/>
          <a:stretch/>
        </p:blipFill>
        <p:spPr>
          <a:xfrm>
            <a:off x="7323024" y="0"/>
            <a:ext cx="4868976" cy="6858000"/>
          </a:xfrm>
          <a:prstGeom prst="rect">
            <a:avLst/>
          </a:prstGeom>
        </p:spPr>
      </p:pic>
      <p:sp>
        <p:nvSpPr>
          <p:cNvPr id="6" name="TextBox 5">
            <a:extLst>
              <a:ext uri="{FF2B5EF4-FFF2-40B4-BE49-F238E27FC236}">
                <a16:creationId xmlns:a16="http://schemas.microsoft.com/office/drawing/2014/main" id="{41D987C0-9D53-E4C8-A55B-4FBF1F2CEE3F}"/>
              </a:ext>
            </a:extLst>
          </p:cNvPr>
          <p:cNvSpPr txBox="1"/>
          <p:nvPr/>
        </p:nvSpPr>
        <p:spPr>
          <a:xfrm>
            <a:off x="542716" y="1844902"/>
            <a:ext cx="6448927" cy="3477875"/>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Arlington, Tenn.</a:t>
            </a:r>
          </a:p>
          <a:p>
            <a:pPr marL="457200" indent="-457200">
              <a:spcAft>
                <a:spcPts val="1200"/>
              </a:spcAft>
              <a:buFont typeface="Arial" panose="020B0604020202020204" pitchFamily="34" charset="0"/>
              <a:buChar char="•"/>
            </a:pPr>
            <a:r>
              <a:rPr lang="en-US" sz="3600" dirty="0">
                <a:latin typeface="+mj-lt"/>
                <a:ea typeface="Calibri" panose="020F0502020204030204" pitchFamily="34" charset="0"/>
                <a:cs typeface="Times New Roman" panose="02020603050405020304" pitchFamily="18" charset="0"/>
              </a:rPr>
              <a:t>Erie, Colo.</a:t>
            </a:r>
          </a:p>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Jarrell, Texas</a:t>
            </a:r>
          </a:p>
          <a:p>
            <a:pPr marL="457200" indent="-457200">
              <a:spcAft>
                <a:spcPts val="1200"/>
              </a:spcAft>
              <a:buFont typeface="Arial" panose="020B0604020202020204" pitchFamily="34" charset="0"/>
              <a:buChar char="•"/>
            </a:pPr>
            <a:r>
              <a:rPr lang="en-US" sz="3600" dirty="0">
                <a:latin typeface="+mj-lt"/>
                <a:ea typeface="Calibri" panose="020F0502020204030204" pitchFamily="34" charset="0"/>
                <a:cs typeface="Times New Roman" panose="02020603050405020304" pitchFamily="18" charset="0"/>
              </a:rPr>
              <a:t>Madison, Wis.</a:t>
            </a:r>
          </a:p>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San Tan Valley, Ariz.</a:t>
            </a:r>
          </a:p>
        </p:txBody>
      </p:sp>
      <p:sp>
        <p:nvSpPr>
          <p:cNvPr id="8" name="TextBox 7">
            <a:extLst>
              <a:ext uri="{FF2B5EF4-FFF2-40B4-BE49-F238E27FC236}">
                <a16:creationId xmlns:a16="http://schemas.microsoft.com/office/drawing/2014/main" id="{EEFB4D62-DB09-E00A-4057-D34142956606}"/>
              </a:ext>
            </a:extLst>
          </p:cNvPr>
          <p:cNvSpPr txBox="1"/>
          <p:nvPr/>
        </p:nvSpPr>
        <p:spPr>
          <a:xfrm>
            <a:off x="542716" y="568508"/>
            <a:ext cx="7111688" cy="707886"/>
          </a:xfrm>
          <a:prstGeom prst="rect">
            <a:avLst/>
          </a:prstGeom>
          <a:noFill/>
        </p:spPr>
        <p:txBody>
          <a:bodyPr wrap="square">
            <a:spAutoFit/>
          </a:bodyPr>
          <a:lstStyle/>
          <a:p>
            <a:r>
              <a:rPr lang="en-US" sz="4000" b="1" dirty="0">
                <a:solidFill>
                  <a:srgbClr val="005EB8"/>
                </a:solidFill>
                <a:effectLst>
                  <a:outerShdw blurRad="38100" dist="38100" dir="2700000" algn="tl">
                    <a:srgbClr val="000000">
                      <a:alpha val="43137"/>
                    </a:srgbClr>
                  </a:outerShdw>
                </a:effectLst>
              </a:rPr>
              <a:t>Spring 2025 New Starts: </a:t>
            </a:r>
          </a:p>
        </p:txBody>
      </p:sp>
    </p:spTree>
    <p:extLst>
      <p:ext uri="{BB962C8B-B14F-4D97-AF65-F5344CB8AC3E}">
        <p14:creationId xmlns:p14="http://schemas.microsoft.com/office/powerpoint/2010/main" val="723240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on hay&#10;&#10;AI-generated content may be incorrect.">
            <a:extLst>
              <a:ext uri="{FF2B5EF4-FFF2-40B4-BE49-F238E27FC236}">
                <a16:creationId xmlns:a16="http://schemas.microsoft.com/office/drawing/2014/main" id="{346AFACD-D0CF-658B-754B-5E1911AA4AF2}"/>
              </a:ext>
            </a:extLst>
          </p:cNvPr>
          <p:cNvPicPr>
            <a:picLocks noChangeAspect="1"/>
          </p:cNvPicPr>
          <p:nvPr/>
        </p:nvPicPr>
        <p:blipFill>
          <a:blip r:embed="rId3"/>
          <a:srcRect t="25000"/>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830997"/>
          </a:xfrm>
          <a:prstGeom prst="rect">
            <a:avLst/>
          </a:prstGeom>
          <a:noFill/>
        </p:spPr>
        <p:txBody>
          <a:bodyPr wrap="square" rtlCol="0">
            <a:spAutoFit/>
          </a:bodyPr>
          <a:lstStyle/>
          <a:p>
            <a:r>
              <a:rPr lang="en-US" sz="4800">
                <a:solidFill>
                  <a:schemeClr val="bg1"/>
                </a:solidFill>
              </a:rPr>
              <a:t>New Start – Arlington, Tenn.</a:t>
            </a:r>
          </a:p>
        </p:txBody>
      </p:sp>
    </p:spTree>
    <p:extLst>
      <p:ext uri="{BB962C8B-B14F-4D97-AF65-F5344CB8AC3E}">
        <p14:creationId xmlns:p14="http://schemas.microsoft.com/office/powerpoint/2010/main" val="2429019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0E202-F6AB-C83A-FEF7-0574F5D67593}"/>
            </a:ext>
          </a:extLst>
        </p:cNvPr>
        <p:cNvGrpSpPr/>
        <p:nvPr/>
      </p:nvGrpSpPr>
      <p:grpSpPr>
        <a:xfrm>
          <a:off x="0" y="0"/>
          <a:ext cx="0" cy="0"/>
          <a:chOff x="0" y="0"/>
          <a:chExt cx="0" cy="0"/>
        </a:xfrm>
      </p:grpSpPr>
      <p:pic>
        <p:nvPicPr>
          <p:cNvPr id="3" name="Picture 2" descr="A group of people standing in front of a building&#10;&#10;AI-generated content may be incorrect.">
            <a:extLst>
              <a:ext uri="{FF2B5EF4-FFF2-40B4-BE49-F238E27FC236}">
                <a16:creationId xmlns:a16="http://schemas.microsoft.com/office/drawing/2014/main" id="{FA47CE19-1B60-CB08-B55D-69A4E707E1DE}"/>
              </a:ext>
            </a:extLst>
          </p:cNvPr>
          <p:cNvPicPr>
            <a:picLocks noChangeAspect="1"/>
          </p:cNvPicPr>
          <p:nvPr/>
        </p:nvPicPr>
        <p:blipFill>
          <a:blip r:embed="rId3"/>
          <a:stretch>
            <a:fillRect/>
          </a:stretch>
        </p:blipFill>
        <p:spPr>
          <a:xfrm>
            <a:off x="5839644" y="1"/>
            <a:ext cx="6352356" cy="6858000"/>
          </a:xfrm>
          <a:prstGeom prst="rect">
            <a:avLst/>
          </a:prstGeom>
        </p:spPr>
      </p:pic>
      <p:pic>
        <p:nvPicPr>
          <p:cNvPr id="7" name="Picture 6" descr="A group of people standing in a field&#10;&#10;AI-generated content may be incorrect.">
            <a:extLst>
              <a:ext uri="{FF2B5EF4-FFF2-40B4-BE49-F238E27FC236}">
                <a16:creationId xmlns:a16="http://schemas.microsoft.com/office/drawing/2014/main" id="{D9DC7C1E-5C15-631B-676D-DC5736E12FF8}"/>
              </a:ext>
            </a:extLst>
          </p:cNvPr>
          <p:cNvPicPr>
            <a:picLocks noChangeAspect="1"/>
          </p:cNvPicPr>
          <p:nvPr/>
        </p:nvPicPr>
        <p:blipFill>
          <a:blip r:embed="rId4"/>
          <a:srcRect t="3495" b="10827"/>
          <a:stretch/>
        </p:blipFill>
        <p:spPr>
          <a:xfrm>
            <a:off x="0" y="0"/>
            <a:ext cx="5839644" cy="6857999"/>
          </a:xfrm>
          <a:prstGeom prst="rect">
            <a:avLst/>
          </a:prstGeom>
        </p:spPr>
      </p:pic>
      <p:pic>
        <p:nvPicPr>
          <p:cNvPr id="4" name="Picture 3" descr="blackopacity30.png">
            <a:extLst>
              <a:ext uri="{FF2B5EF4-FFF2-40B4-BE49-F238E27FC236}">
                <a16:creationId xmlns:a16="http://schemas.microsoft.com/office/drawing/2014/main" id="{F3311FF6-AFD0-D7B3-FD1B-C9F15D80CA5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D9E22CE0-ECF2-7D47-1DD3-3644F5CC4962}"/>
              </a:ext>
            </a:extLst>
          </p:cNvPr>
          <p:cNvSpPr txBox="1"/>
          <p:nvPr/>
        </p:nvSpPr>
        <p:spPr>
          <a:xfrm>
            <a:off x="247649" y="5747177"/>
            <a:ext cx="11696700" cy="830997"/>
          </a:xfrm>
          <a:prstGeom prst="rect">
            <a:avLst/>
          </a:prstGeom>
          <a:noFill/>
        </p:spPr>
        <p:txBody>
          <a:bodyPr wrap="square" rtlCol="0">
            <a:spAutoFit/>
          </a:bodyPr>
          <a:lstStyle/>
          <a:p>
            <a:r>
              <a:rPr lang="en-US" sz="4800">
                <a:solidFill>
                  <a:schemeClr val="bg1"/>
                </a:solidFill>
              </a:rPr>
              <a:t>New Start – Erie, Colo.</a:t>
            </a:r>
          </a:p>
        </p:txBody>
      </p:sp>
    </p:spTree>
    <p:extLst>
      <p:ext uri="{BB962C8B-B14F-4D97-AF65-F5344CB8AC3E}">
        <p14:creationId xmlns:p14="http://schemas.microsoft.com/office/powerpoint/2010/main" val="2080884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116B4-1B75-4655-D647-E6D75DEE9196}"/>
            </a:ext>
          </a:extLst>
        </p:cNvPr>
        <p:cNvGrpSpPr/>
        <p:nvPr/>
      </p:nvGrpSpPr>
      <p:grpSpPr>
        <a:xfrm>
          <a:off x="0" y="0"/>
          <a:ext cx="0" cy="0"/>
          <a:chOff x="0" y="0"/>
          <a:chExt cx="0" cy="0"/>
        </a:xfrm>
      </p:grpSpPr>
      <p:pic>
        <p:nvPicPr>
          <p:cNvPr id="7" name="Picture 6" descr="A person in a suit kneeling next to a person&#10;&#10;AI-generated content may be incorrect.">
            <a:extLst>
              <a:ext uri="{FF2B5EF4-FFF2-40B4-BE49-F238E27FC236}">
                <a16:creationId xmlns:a16="http://schemas.microsoft.com/office/drawing/2014/main" id="{6DC7FA4E-ACBB-314D-5024-231D1FF53964}"/>
              </a:ext>
            </a:extLst>
          </p:cNvPr>
          <p:cNvPicPr>
            <a:picLocks noChangeAspect="1"/>
          </p:cNvPicPr>
          <p:nvPr/>
        </p:nvPicPr>
        <p:blipFill>
          <a:blip r:embed="rId3"/>
          <a:srcRect l="16693" r="10705"/>
          <a:stretch/>
        </p:blipFill>
        <p:spPr>
          <a:xfrm>
            <a:off x="-2" y="0"/>
            <a:ext cx="5219700" cy="6858000"/>
          </a:xfrm>
          <a:prstGeom prst="rect">
            <a:avLst/>
          </a:prstGeom>
        </p:spPr>
      </p:pic>
      <p:pic>
        <p:nvPicPr>
          <p:cNvPr id="3" name="Picture 2" descr="A person sitting on a red carpet with a group of people sitting on the floor&#10;&#10;AI-generated content may be incorrect.">
            <a:extLst>
              <a:ext uri="{FF2B5EF4-FFF2-40B4-BE49-F238E27FC236}">
                <a16:creationId xmlns:a16="http://schemas.microsoft.com/office/drawing/2014/main" id="{27D3E82A-E223-3C6A-B4DF-8C3301998105}"/>
              </a:ext>
            </a:extLst>
          </p:cNvPr>
          <p:cNvPicPr>
            <a:picLocks noChangeAspect="1"/>
          </p:cNvPicPr>
          <p:nvPr/>
        </p:nvPicPr>
        <p:blipFill>
          <a:blip r:embed="rId4"/>
          <a:srcRect t="30125" r="5280"/>
          <a:stretch/>
        </p:blipFill>
        <p:spPr>
          <a:xfrm>
            <a:off x="5219698" y="0"/>
            <a:ext cx="6972300" cy="6858000"/>
          </a:xfrm>
          <a:prstGeom prst="rect">
            <a:avLst/>
          </a:prstGeom>
        </p:spPr>
      </p:pic>
      <p:pic>
        <p:nvPicPr>
          <p:cNvPr id="4" name="Picture 3" descr="blackopacity30.png">
            <a:extLst>
              <a:ext uri="{FF2B5EF4-FFF2-40B4-BE49-F238E27FC236}">
                <a16:creationId xmlns:a16="http://schemas.microsoft.com/office/drawing/2014/main" id="{5FFDC519-048B-64E3-2F41-FF7DC31D6BF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EA18D84-3614-768C-07BA-2D44B5DF632E}"/>
              </a:ext>
            </a:extLst>
          </p:cNvPr>
          <p:cNvSpPr txBox="1"/>
          <p:nvPr/>
        </p:nvSpPr>
        <p:spPr>
          <a:xfrm>
            <a:off x="247649" y="5747177"/>
            <a:ext cx="11696700" cy="830997"/>
          </a:xfrm>
          <a:prstGeom prst="rect">
            <a:avLst/>
          </a:prstGeom>
          <a:noFill/>
        </p:spPr>
        <p:txBody>
          <a:bodyPr wrap="square" rtlCol="0">
            <a:spAutoFit/>
          </a:bodyPr>
          <a:lstStyle/>
          <a:p>
            <a:r>
              <a:rPr lang="en-US" sz="4800">
                <a:solidFill>
                  <a:schemeClr val="bg1"/>
                </a:solidFill>
              </a:rPr>
              <a:t>New Start – Jarrell, Texas</a:t>
            </a:r>
          </a:p>
        </p:txBody>
      </p:sp>
    </p:spTree>
    <p:extLst>
      <p:ext uri="{BB962C8B-B14F-4D97-AF65-F5344CB8AC3E}">
        <p14:creationId xmlns:p14="http://schemas.microsoft.com/office/powerpoint/2010/main" val="325497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5192B-0550-EC78-F45E-37AD5A28947F}"/>
            </a:ext>
          </a:extLst>
        </p:cNvPr>
        <p:cNvGrpSpPr/>
        <p:nvPr/>
      </p:nvGrpSpPr>
      <p:grpSpPr>
        <a:xfrm>
          <a:off x="0" y="0"/>
          <a:ext cx="0" cy="0"/>
          <a:chOff x="0" y="0"/>
          <a:chExt cx="0" cy="0"/>
        </a:xfrm>
      </p:grpSpPr>
      <p:pic>
        <p:nvPicPr>
          <p:cNvPr id="3" name="Picture 2" descr="A group of people in a room with tables and chairs&#10;&#10;AI-generated content may be incorrect.">
            <a:extLst>
              <a:ext uri="{FF2B5EF4-FFF2-40B4-BE49-F238E27FC236}">
                <a16:creationId xmlns:a16="http://schemas.microsoft.com/office/drawing/2014/main" id="{A80915DB-45E9-E465-8421-27C8964D99D6}"/>
              </a:ext>
            </a:extLst>
          </p:cNvPr>
          <p:cNvPicPr>
            <a:picLocks noChangeAspect="1"/>
          </p:cNvPicPr>
          <p:nvPr/>
        </p:nvPicPr>
        <p:blipFill>
          <a:blip r:embed="rId3"/>
          <a:srcRect t="19210" b="5790"/>
          <a:stretch/>
        </p:blipFill>
        <p:spPr>
          <a:xfrm>
            <a:off x="0" y="0"/>
            <a:ext cx="12192000" cy="6858001"/>
          </a:xfrm>
          <a:prstGeom prst="rect">
            <a:avLst/>
          </a:prstGeom>
        </p:spPr>
      </p:pic>
      <p:pic>
        <p:nvPicPr>
          <p:cNvPr id="4" name="Picture 3" descr="blackopacity30.png">
            <a:extLst>
              <a:ext uri="{FF2B5EF4-FFF2-40B4-BE49-F238E27FC236}">
                <a16:creationId xmlns:a16="http://schemas.microsoft.com/office/drawing/2014/main" id="{5BDAEEEB-BFB3-D562-1A24-B2E3B49891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7BF96257-C79B-6D44-4F95-3BE108B668CA}"/>
              </a:ext>
            </a:extLst>
          </p:cNvPr>
          <p:cNvSpPr txBox="1"/>
          <p:nvPr/>
        </p:nvSpPr>
        <p:spPr>
          <a:xfrm>
            <a:off x="247649" y="5747177"/>
            <a:ext cx="11696700" cy="830997"/>
          </a:xfrm>
          <a:prstGeom prst="rect">
            <a:avLst/>
          </a:prstGeom>
          <a:noFill/>
        </p:spPr>
        <p:txBody>
          <a:bodyPr wrap="square" rtlCol="0">
            <a:spAutoFit/>
          </a:bodyPr>
          <a:lstStyle/>
          <a:p>
            <a:r>
              <a:rPr lang="en-US" sz="4800">
                <a:solidFill>
                  <a:schemeClr val="bg1"/>
                </a:solidFill>
              </a:rPr>
              <a:t>New Start – Madison, Wis.</a:t>
            </a:r>
          </a:p>
        </p:txBody>
      </p:sp>
    </p:spTree>
    <p:extLst>
      <p:ext uri="{BB962C8B-B14F-4D97-AF65-F5344CB8AC3E}">
        <p14:creationId xmlns:p14="http://schemas.microsoft.com/office/powerpoint/2010/main" val="3832967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D6053-1795-EC12-B621-76C32D41A7BD}"/>
            </a:ext>
          </a:extLst>
        </p:cNvPr>
        <p:cNvGrpSpPr/>
        <p:nvPr/>
      </p:nvGrpSpPr>
      <p:grpSpPr>
        <a:xfrm>
          <a:off x="0" y="0"/>
          <a:ext cx="0" cy="0"/>
          <a:chOff x="0" y="0"/>
          <a:chExt cx="0" cy="0"/>
        </a:xfrm>
      </p:grpSpPr>
      <p:pic>
        <p:nvPicPr>
          <p:cNvPr id="3" name="Picture 2" descr="A group of people standing under a blue tent&#10;&#10;AI-generated content may be incorrect.">
            <a:extLst>
              <a:ext uri="{FF2B5EF4-FFF2-40B4-BE49-F238E27FC236}">
                <a16:creationId xmlns:a16="http://schemas.microsoft.com/office/drawing/2014/main" id="{6507BBA2-39E6-A31A-FA13-DFC6C9D6CE68}"/>
              </a:ext>
            </a:extLst>
          </p:cNvPr>
          <p:cNvPicPr>
            <a:picLocks noChangeAspect="1"/>
          </p:cNvPicPr>
          <p:nvPr/>
        </p:nvPicPr>
        <p:blipFill>
          <a:blip r:embed="rId3"/>
          <a:srcRect t="33178"/>
          <a:stretch/>
        </p:blipFill>
        <p:spPr>
          <a:xfrm>
            <a:off x="-2" y="-1"/>
            <a:ext cx="12192002" cy="6858001"/>
          </a:xfrm>
          <a:prstGeom prst="rect">
            <a:avLst/>
          </a:prstGeom>
        </p:spPr>
      </p:pic>
      <p:pic>
        <p:nvPicPr>
          <p:cNvPr id="4" name="Picture 3" descr="blackopacity30.png">
            <a:extLst>
              <a:ext uri="{FF2B5EF4-FFF2-40B4-BE49-F238E27FC236}">
                <a16:creationId xmlns:a16="http://schemas.microsoft.com/office/drawing/2014/main" id="{12785A56-C1AE-63CF-48E1-288CAD36C8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7D6E2F3E-FDFD-1A01-320F-F16E388F7A89}"/>
              </a:ext>
            </a:extLst>
          </p:cNvPr>
          <p:cNvSpPr txBox="1"/>
          <p:nvPr/>
        </p:nvSpPr>
        <p:spPr>
          <a:xfrm>
            <a:off x="247649" y="5747177"/>
            <a:ext cx="11696700" cy="830997"/>
          </a:xfrm>
          <a:prstGeom prst="rect">
            <a:avLst/>
          </a:prstGeom>
          <a:noFill/>
        </p:spPr>
        <p:txBody>
          <a:bodyPr wrap="square" rtlCol="0">
            <a:spAutoFit/>
          </a:bodyPr>
          <a:lstStyle/>
          <a:p>
            <a:r>
              <a:rPr lang="en-US" sz="4800">
                <a:solidFill>
                  <a:schemeClr val="bg1"/>
                </a:solidFill>
              </a:rPr>
              <a:t>New Start – San Tan Valley, Ariz.</a:t>
            </a:r>
          </a:p>
        </p:txBody>
      </p:sp>
    </p:spTree>
    <p:extLst>
      <p:ext uri="{BB962C8B-B14F-4D97-AF65-F5344CB8AC3E}">
        <p14:creationId xmlns:p14="http://schemas.microsoft.com/office/powerpoint/2010/main" val="2666030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6843ED7-05AB-CFF7-03C4-FD24172BE760}"/>
              </a:ext>
            </a:extLst>
          </p:cNvPr>
          <p:cNvPicPr>
            <a:picLocks noChangeAspect="1"/>
          </p:cNvPicPr>
          <p:nvPr/>
        </p:nvPicPr>
        <p:blipFill rotWithShape="1">
          <a:blip r:embed="rId3"/>
          <a:srcRect t="9851" r="60169" b="5075"/>
          <a:stretch/>
        </p:blipFill>
        <p:spPr>
          <a:xfrm>
            <a:off x="7323024" y="0"/>
            <a:ext cx="4868976" cy="6858000"/>
          </a:xfrm>
          <a:prstGeom prst="rect">
            <a:avLst/>
          </a:prstGeom>
        </p:spPr>
      </p:pic>
      <p:sp>
        <p:nvSpPr>
          <p:cNvPr id="6" name="TextBox 5">
            <a:extLst>
              <a:ext uri="{FF2B5EF4-FFF2-40B4-BE49-F238E27FC236}">
                <a16:creationId xmlns:a16="http://schemas.microsoft.com/office/drawing/2014/main" id="{41D987C0-9D53-E4C8-A55B-4FBF1F2CEE3F}"/>
              </a:ext>
            </a:extLst>
          </p:cNvPr>
          <p:cNvSpPr txBox="1"/>
          <p:nvPr/>
        </p:nvSpPr>
        <p:spPr>
          <a:xfrm>
            <a:off x="529389" y="1397333"/>
            <a:ext cx="6448927" cy="3877985"/>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Christ, Clarksville, Md.(</a:t>
            </a:r>
            <a:r>
              <a:rPr lang="en-US" sz="2800" dirty="0">
                <a:latin typeface="+mj-lt"/>
                <a:ea typeface="Calibri" panose="020F0502020204030204" pitchFamily="34" charset="0"/>
                <a:cs typeface="Times New Roman" panose="02020603050405020304" pitchFamily="18" charset="0"/>
              </a:rPr>
              <a:t>r</a:t>
            </a:r>
            <a:r>
              <a:rPr lang="en-US" sz="2800" dirty="0">
                <a:effectLst/>
                <a:latin typeface="+mj-lt"/>
                <a:ea typeface="Calibri" panose="020F0502020204030204" pitchFamily="34" charset="0"/>
                <a:cs typeface="Times New Roman" panose="02020603050405020304" pitchFamily="18" charset="0"/>
              </a:rPr>
              <a:t>estart)</a:t>
            </a: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Living Word, Petaluma, Calif. (restart)</a:t>
            </a: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Living Word, Waukesha, Wis.</a:t>
            </a: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Redeemer, Edna, Texas</a:t>
            </a:r>
          </a:p>
          <a:p>
            <a:pPr marL="457200" indent="-457200">
              <a:spcAft>
                <a:spcPts val="1200"/>
              </a:spcAft>
              <a:buFont typeface="Arial" panose="020B0604020202020204" pitchFamily="34" charset="0"/>
              <a:buChar char="•"/>
            </a:pPr>
            <a:r>
              <a:rPr lang="en-US" sz="2800" dirty="0">
                <a:latin typeface="+mj-lt"/>
                <a:ea typeface="Calibri" panose="020F0502020204030204" pitchFamily="34" charset="0"/>
                <a:cs typeface="Times New Roman" panose="02020603050405020304" pitchFamily="18" charset="0"/>
              </a:rPr>
              <a:t>Risen Savior, Lakewood Ranch, Fla.</a:t>
            </a: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Saint Mark</a:t>
            </a:r>
            <a:r>
              <a:rPr lang="en-US" sz="2800" dirty="0">
                <a:latin typeface="+mj-lt"/>
                <a:ea typeface="Calibri" panose="020F0502020204030204" pitchFamily="34" charset="0"/>
                <a:cs typeface="Times New Roman" panose="02020603050405020304" pitchFamily="18" charset="0"/>
              </a:rPr>
              <a:t> </a:t>
            </a:r>
            <a:r>
              <a:rPr lang="en-US" sz="2800" dirty="0">
                <a:effectLst/>
                <a:latin typeface="+mj-lt"/>
                <a:ea typeface="Calibri" panose="020F0502020204030204" pitchFamily="34" charset="0"/>
                <a:cs typeface="Times New Roman" panose="02020603050405020304" pitchFamily="18" charset="0"/>
              </a:rPr>
              <a:t>Mankato, Minn.</a:t>
            </a:r>
          </a:p>
        </p:txBody>
      </p:sp>
      <p:sp>
        <p:nvSpPr>
          <p:cNvPr id="8" name="TextBox 7">
            <a:extLst>
              <a:ext uri="{FF2B5EF4-FFF2-40B4-BE49-F238E27FC236}">
                <a16:creationId xmlns:a16="http://schemas.microsoft.com/office/drawing/2014/main" id="{EEFB4D62-DB09-E00A-4057-D34142956606}"/>
              </a:ext>
            </a:extLst>
          </p:cNvPr>
          <p:cNvSpPr txBox="1"/>
          <p:nvPr/>
        </p:nvSpPr>
        <p:spPr>
          <a:xfrm>
            <a:off x="211336" y="366965"/>
            <a:ext cx="7111688" cy="707886"/>
          </a:xfrm>
          <a:prstGeom prst="rect">
            <a:avLst/>
          </a:prstGeom>
          <a:noFill/>
        </p:spPr>
        <p:txBody>
          <a:bodyPr wrap="square">
            <a:spAutoFit/>
          </a:bodyPr>
          <a:lstStyle/>
          <a:p>
            <a:r>
              <a:rPr lang="en-US" sz="4000" b="1">
                <a:solidFill>
                  <a:srgbClr val="B42651"/>
                </a:solidFill>
                <a:effectLst>
                  <a:outerShdw blurRad="38100" dist="38100" dir="2700000" algn="tl">
                    <a:srgbClr val="000000">
                      <a:alpha val="43137"/>
                    </a:srgbClr>
                  </a:outerShdw>
                </a:effectLst>
              </a:rPr>
              <a:t>2025 Enhancements: </a:t>
            </a:r>
          </a:p>
        </p:txBody>
      </p:sp>
    </p:spTree>
    <p:extLst>
      <p:ext uri="{BB962C8B-B14F-4D97-AF65-F5344CB8AC3E}">
        <p14:creationId xmlns:p14="http://schemas.microsoft.com/office/powerpoint/2010/main" val="4265046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background with white text and numbers&#10;&#10;AI-generated content may be incorrect.">
            <a:extLst>
              <a:ext uri="{FF2B5EF4-FFF2-40B4-BE49-F238E27FC236}">
                <a16:creationId xmlns:a16="http://schemas.microsoft.com/office/drawing/2014/main" id="{B4392888-A627-AE72-5241-2BAB08FFCF51}"/>
              </a:ext>
            </a:extLst>
          </p:cNvPr>
          <p:cNvPicPr>
            <a:picLocks noChangeAspect="1"/>
          </p:cNvPicPr>
          <p:nvPr/>
        </p:nvPicPr>
        <p:blipFill>
          <a:blip r:embed="rId3"/>
          <a:srcRect t="2401" b="2401"/>
          <a:stretch>
            <a:fillRect/>
          </a:stretch>
        </p:blipFill>
        <p:spPr>
          <a:xfrm>
            <a:off x="0" y="1"/>
            <a:ext cx="12192000" cy="6858000"/>
          </a:xfrm>
          <a:prstGeom prst="rect">
            <a:avLst/>
          </a:prstGeom>
        </p:spPr>
      </p:pic>
    </p:spTree>
    <p:extLst>
      <p:ext uri="{BB962C8B-B14F-4D97-AF65-F5344CB8AC3E}">
        <p14:creationId xmlns:p14="http://schemas.microsoft.com/office/powerpoint/2010/main" val="2267225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B46FB6-6DBB-4E81-BF26-C45ADB679438}"/>
              </a:ext>
            </a:extLst>
          </p:cNvPr>
          <p:cNvSpPr>
            <a:spLocks noGrp="1"/>
          </p:cNvSpPr>
          <p:nvPr>
            <p:ph type="title"/>
          </p:nvPr>
        </p:nvSpPr>
        <p:spPr>
          <a:xfrm>
            <a:off x="733096" y="460320"/>
            <a:ext cx="10515600" cy="1325563"/>
          </a:xfrm>
        </p:spPr>
        <p:txBody>
          <a:bodyPr>
            <a:normAutofit/>
          </a:bodyPr>
          <a:lstStyle/>
          <a:p>
            <a:r>
              <a:rPr lang="en-US" sz="4400" b="1" dirty="0">
                <a:solidFill>
                  <a:srgbClr val="002060"/>
                </a:solidFill>
                <a:effectLst/>
                <a:latin typeface="Trebuchet MS" panose="020B0703020202090204" pitchFamily="34" charset="0"/>
                <a:cs typeface="Arial" panose="020B0604020202020204" pitchFamily="34" charset="0"/>
              </a:rPr>
              <a:t>This is a big goal. </a:t>
            </a:r>
            <a:r>
              <a:rPr lang="en-US" sz="4400" dirty="0">
                <a:solidFill>
                  <a:srgbClr val="005EB8"/>
                </a:solidFill>
                <a:effectLst/>
                <a:latin typeface="Trebuchet MS" panose="020B0703020202090204" pitchFamily="34" charset="0"/>
                <a:cs typeface="Arial" panose="020B0604020202020204" pitchFamily="34" charset="0"/>
              </a:rPr>
              <a:t>Why start 100 new home missions?</a:t>
            </a:r>
            <a:endParaRPr lang="en-US" dirty="0">
              <a:solidFill>
                <a:srgbClr val="005EB8"/>
              </a:solidFill>
              <a:latin typeface="Trebuchet MS" panose="020B0703020202090204" pitchFamily="34" charset="0"/>
              <a:cs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54688573-E736-CE0D-9D0E-2FC19E9C1E8C}"/>
              </a:ext>
            </a:extLst>
          </p:cNvPr>
          <p:cNvPicPr>
            <a:picLocks noChangeAspect="1"/>
          </p:cNvPicPr>
          <p:nvPr/>
        </p:nvPicPr>
        <p:blipFill>
          <a:blip r:embed="rId3">
            <a:alphaModFix amt="5000"/>
          </a:blip>
          <a:stretch>
            <a:fillRect/>
          </a:stretch>
        </p:blipFill>
        <p:spPr>
          <a:xfrm rot="494149">
            <a:off x="5879910" y="174736"/>
            <a:ext cx="6508529" cy="6508529"/>
          </a:xfrm>
          <a:prstGeom prst="rect">
            <a:avLst/>
          </a:prstGeom>
        </p:spPr>
      </p:pic>
      <p:sp>
        <p:nvSpPr>
          <p:cNvPr id="8" name="Content Placeholder 7">
            <a:extLst>
              <a:ext uri="{FF2B5EF4-FFF2-40B4-BE49-F238E27FC236}">
                <a16:creationId xmlns:a16="http://schemas.microsoft.com/office/drawing/2014/main" id="{17223BE2-A5B0-47CA-B85F-54B085166B96}"/>
              </a:ext>
            </a:extLst>
          </p:cNvPr>
          <p:cNvSpPr>
            <a:spLocks noGrp="1"/>
          </p:cNvSpPr>
          <p:nvPr>
            <p:ph idx="1"/>
          </p:nvPr>
        </p:nvSpPr>
        <p:spPr>
          <a:xfrm>
            <a:off x="733096" y="2154766"/>
            <a:ext cx="10515600" cy="2548468"/>
          </a:xfrm>
        </p:spPr>
        <p:txBody>
          <a:bodyPr>
            <a:normAutofit/>
          </a:bodyPr>
          <a:lstStyle/>
          <a:p>
            <a:pPr marL="0" indent="0">
              <a:buNone/>
            </a:pPr>
            <a:r>
              <a:rPr lang="en-US" sz="3200" dirty="0">
                <a:latin typeface="Trebuchet MS" panose="020B0703020202090204" pitchFamily="34" charset="0"/>
                <a:cs typeface="Arial" panose="020B0604020202020204" pitchFamily="34" charset="0"/>
              </a:rPr>
              <a:t>Our Savior directs us to reach more souls with the </a:t>
            </a:r>
            <a:br>
              <a:rPr lang="en-US" sz="3200" dirty="0">
                <a:latin typeface="Trebuchet MS" panose="020B0703020202090204" pitchFamily="34" charset="0"/>
                <a:cs typeface="Arial" panose="020B0604020202020204" pitchFamily="34" charset="0"/>
              </a:rPr>
            </a:br>
            <a:r>
              <a:rPr lang="en-US" sz="3200" dirty="0">
                <a:latin typeface="Trebuchet MS" panose="020B0703020202090204" pitchFamily="34" charset="0"/>
                <a:cs typeface="Arial" panose="020B0604020202020204" pitchFamily="34" charset="0"/>
              </a:rPr>
              <a:t>good news. This initiative isn’t as much about planting more churches as it is about sharing the gospel of </a:t>
            </a:r>
            <a:br>
              <a:rPr lang="en-US" sz="3200" dirty="0">
                <a:latin typeface="Trebuchet MS" panose="020B0703020202090204" pitchFamily="34" charset="0"/>
                <a:cs typeface="Arial" panose="020B0604020202020204" pitchFamily="34" charset="0"/>
              </a:rPr>
            </a:br>
            <a:r>
              <a:rPr lang="en-US" sz="3200" dirty="0">
                <a:latin typeface="Trebuchet MS" panose="020B0703020202090204" pitchFamily="34" charset="0"/>
                <a:cs typeface="Arial" panose="020B0604020202020204" pitchFamily="34" charset="0"/>
              </a:rPr>
              <a:t>Jesus Christ. It’s about Christ’s mission to his church. </a:t>
            </a:r>
            <a:br>
              <a:rPr lang="en-US" sz="3200" dirty="0">
                <a:latin typeface="Trebuchet MS" panose="020B0703020202090204" pitchFamily="34" charset="0"/>
                <a:cs typeface="Arial" panose="020B0604020202020204" pitchFamily="34" charset="0"/>
              </a:rPr>
            </a:br>
            <a:r>
              <a:rPr lang="en-US" sz="3200" b="1" dirty="0">
                <a:latin typeface="Trebuchet MS" panose="020B0703020202090204" pitchFamily="34" charset="0"/>
                <a:cs typeface="Arial" panose="020B0604020202020204" pitchFamily="34" charset="0"/>
              </a:rPr>
              <a:t>It’s about aggressively reaching lost souls. </a:t>
            </a:r>
          </a:p>
        </p:txBody>
      </p:sp>
    </p:spTree>
    <p:extLst>
      <p:ext uri="{BB962C8B-B14F-4D97-AF65-F5344CB8AC3E}">
        <p14:creationId xmlns:p14="http://schemas.microsoft.com/office/powerpoint/2010/main" val="1344483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084738E-336E-EB0B-92E1-34707F2FA987}"/>
              </a:ext>
            </a:extLst>
          </p:cNvPr>
          <p:cNvSpPr txBox="1"/>
          <p:nvPr/>
        </p:nvSpPr>
        <p:spPr>
          <a:xfrm>
            <a:off x="7603358" y="2159080"/>
            <a:ext cx="4321877" cy="3589064"/>
          </a:xfrm>
          <a:prstGeom prst="rect">
            <a:avLst/>
          </a:prstGeom>
        </p:spPr>
        <p:txBody>
          <a:bodyPr vert="horz" lIns="91440" tIns="45720" rIns="91440" bIns="45720" rtlCol="0">
            <a:normAutofit fontScale="85000" lnSpcReduction="20000"/>
          </a:bodyPr>
          <a:lstStyle/>
          <a:p>
            <a:pPr>
              <a:lnSpc>
                <a:spcPct val="90000"/>
              </a:lnSpc>
              <a:spcAft>
                <a:spcPts val="600"/>
              </a:spcAft>
            </a:pPr>
            <a:r>
              <a:rPr lang="en-US" sz="5400" b="1" dirty="0">
                <a:solidFill>
                  <a:schemeClr val="bg1"/>
                </a:solidFill>
                <a:effectLst>
                  <a:outerShdw blurRad="38100" dist="38100" dir="2700000" algn="tl">
                    <a:srgbClr val="000000">
                      <a:alpha val="43137"/>
                    </a:srgbClr>
                  </a:outerShdw>
                </a:effectLst>
              </a:rPr>
              <a:t>New home missionaries</a:t>
            </a:r>
          </a:p>
          <a:p>
            <a:pPr>
              <a:lnSpc>
                <a:spcPct val="90000"/>
              </a:lnSpc>
              <a:spcAft>
                <a:spcPts val="600"/>
              </a:spcAft>
            </a:pPr>
            <a:endParaRPr lang="en-US" sz="5400" b="1" dirty="0">
              <a:solidFill>
                <a:schemeClr val="bg1"/>
              </a:solidFill>
              <a:effectLst>
                <a:outerShdw blurRad="38100" dist="38100" dir="2700000" algn="tl">
                  <a:srgbClr val="000000">
                    <a:alpha val="43137"/>
                  </a:srgbClr>
                </a:outerShdw>
              </a:effectLst>
            </a:endParaRPr>
          </a:p>
          <a:p>
            <a:pPr>
              <a:lnSpc>
                <a:spcPct val="90000"/>
              </a:lnSpc>
              <a:spcAft>
                <a:spcPts val="600"/>
              </a:spcAft>
            </a:pPr>
            <a:r>
              <a:rPr lang="en-US" sz="4100" dirty="0">
                <a:solidFill>
                  <a:schemeClr val="bg1"/>
                </a:solidFill>
              </a:rPr>
              <a:t>Four commissioned at Taste of Missions on June 14</a:t>
            </a:r>
          </a:p>
          <a:p>
            <a:pPr>
              <a:lnSpc>
                <a:spcPct val="90000"/>
              </a:lnSpc>
              <a:spcAft>
                <a:spcPts val="600"/>
              </a:spcAft>
            </a:pPr>
            <a:r>
              <a:rPr lang="en-US" sz="5400" b="1" dirty="0">
                <a:solidFill>
                  <a:schemeClr val="bg1"/>
                </a:solidFill>
                <a:effectLst>
                  <a:outerShdw blurRad="38100" dist="38100" dir="2700000" algn="tl">
                    <a:srgbClr val="000000">
                      <a:alpha val="43137"/>
                    </a:srgbClr>
                  </a:outerShdw>
                </a:effectLst>
              </a:rPr>
              <a:t> </a:t>
            </a:r>
          </a:p>
        </p:txBody>
      </p:sp>
      <p:pic>
        <p:nvPicPr>
          <p:cNvPr id="11" name="Picture 10" descr="A group of people in a room&#10;&#10;AI-generated content may be incorrect.">
            <a:extLst>
              <a:ext uri="{FF2B5EF4-FFF2-40B4-BE49-F238E27FC236}">
                <a16:creationId xmlns:a16="http://schemas.microsoft.com/office/drawing/2014/main" id="{6068A0F3-0D85-2CAB-51A6-AC9423916622}"/>
              </a:ext>
            </a:extLst>
          </p:cNvPr>
          <p:cNvPicPr>
            <a:picLocks noChangeAspect="1"/>
          </p:cNvPicPr>
          <p:nvPr/>
        </p:nvPicPr>
        <p:blipFill>
          <a:blip r:embed="rId3"/>
          <a:stretch>
            <a:fillRect/>
          </a:stretch>
        </p:blipFill>
        <p:spPr>
          <a:xfrm>
            <a:off x="-3717" y="-6241"/>
            <a:ext cx="3991061" cy="4451902"/>
          </a:xfrm>
          <a:prstGeom prst="rect">
            <a:avLst/>
          </a:prstGeom>
        </p:spPr>
      </p:pic>
      <p:pic>
        <p:nvPicPr>
          <p:cNvPr id="13" name="Picture 12" descr="A group of men wearing black robes&#10;&#10;AI-generated content may be incorrect.">
            <a:extLst>
              <a:ext uri="{FF2B5EF4-FFF2-40B4-BE49-F238E27FC236}">
                <a16:creationId xmlns:a16="http://schemas.microsoft.com/office/drawing/2014/main" id="{47ED511D-A442-1948-CF92-6E941D14E41D}"/>
              </a:ext>
            </a:extLst>
          </p:cNvPr>
          <p:cNvPicPr>
            <a:picLocks noChangeAspect="1"/>
          </p:cNvPicPr>
          <p:nvPr/>
        </p:nvPicPr>
        <p:blipFill>
          <a:blip r:embed="rId4"/>
          <a:srcRect t="21461" b="19462"/>
          <a:stretch>
            <a:fillRect/>
          </a:stretch>
        </p:blipFill>
        <p:spPr>
          <a:xfrm>
            <a:off x="-3717" y="4667513"/>
            <a:ext cx="3017175" cy="2161263"/>
          </a:xfrm>
          <a:prstGeom prst="rect">
            <a:avLst/>
          </a:prstGeom>
        </p:spPr>
      </p:pic>
      <p:pic>
        <p:nvPicPr>
          <p:cNvPr id="3" name="Picture 2" descr="A group of men wearing white robes and red sashes&#10;&#10;AI-generated content may be incorrect.">
            <a:extLst>
              <a:ext uri="{FF2B5EF4-FFF2-40B4-BE49-F238E27FC236}">
                <a16:creationId xmlns:a16="http://schemas.microsoft.com/office/drawing/2014/main" id="{CDB6F903-9B92-7541-226B-4D0B412473E9}"/>
              </a:ext>
            </a:extLst>
          </p:cNvPr>
          <p:cNvPicPr>
            <a:picLocks noChangeAspect="1"/>
          </p:cNvPicPr>
          <p:nvPr/>
        </p:nvPicPr>
        <p:blipFill>
          <a:blip r:embed="rId5"/>
          <a:srcRect l="-213" t="12435" r="213" b="4162"/>
          <a:stretch>
            <a:fillRect/>
          </a:stretch>
        </p:blipFill>
        <p:spPr>
          <a:xfrm>
            <a:off x="-3717" y="0"/>
            <a:ext cx="3997732" cy="4445661"/>
          </a:xfrm>
          <a:prstGeom prst="rect">
            <a:avLst/>
          </a:prstGeom>
        </p:spPr>
      </p:pic>
      <p:pic>
        <p:nvPicPr>
          <p:cNvPr id="5" name="Picture 4" descr="A person and person standing next to a cake&#10;&#10;AI-generated content may be incorrect.">
            <a:extLst>
              <a:ext uri="{FF2B5EF4-FFF2-40B4-BE49-F238E27FC236}">
                <a16:creationId xmlns:a16="http://schemas.microsoft.com/office/drawing/2014/main" id="{C64F4B40-7EB9-F4E9-3D44-2ED3F1221042}"/>
              </a:ext>
            </a:extLst>
          </p:cNvPr>
          <p:cNvPicPr>
            <a:picLocks noChangeAspect="1"/>
          </p:cNvPicPr>
          <p:nvPr/>
        </p:nvPicPr>
        <p:blipFill>
          <a:blip r:embed="rId6"/>
          <a:srcRect t="12710" b="11375"/>
          <a:stretch>
            <a:fillRect/>
          </a:stretch>
        </p:blipFill>
        <p:spPr>
          <a:xfrm>
            <a:off x="4184069" y="0"/>
            <a:ext cx="3027239" cy="2232459"/>
          </a:xfrm>
          <a:prstGeom prst="rect">
            <a:avLst/>
          </a:prstGeom>
        </p:spPr>
      </p:pic>
      <p:pic>
        <p:nvPicPr>
          <p:cNvPr id="8" name="Picture 7" descr="A person in a white robe reading a book&#10;&#10;AI-generated content may be incorrect.">
            <a:extLst>
              <a:ext uri="{FF2B5EF4-FFF2-40B4-BE49-F238E27FC236}">
                <a16:creationId xmlns:a16="http://schemas.microsoft.com/office/drawing/2014/main" id="{D47DEDAA-7EFF-AB27-3C7D-4FA52CA601EF}"/>
              </a:ext>
            </a:extLst>
          </p:cNvPr>
          <p:cNvPicPr>
            <a:picLocks noChangeAspect="1"/>
          </p:cNvPicPr>
          <p:nvPr/>
        </p:nvPicPr>
        <p:blipFill>
          <a:blip r:embed="rId7"/>
          <a:srcRect t="-384" b="10984"/>
          <a:stretch>
            <a:fillRect/>
          </a:stretch>
        </p:blipFill>
        <p:spPr>
          <a:xfrm>
            <a:off x="4190740" y="2424512"/>
            <a:ext cx="3056235" cy="2050948"/>
          </a:xfrm>
          <a:prstGeom prst="rect">
            <a:avLst/>
          </a:prstGeom>
        </p:spPr>
      </p:pic>
      <p:pic>
        <p:nvPicPr>
          <p:cNvPr id="12" name="Picture 11" descr="A group of men wearing white robes and red sashes&#10;&#10;AI-generated content may be incorrect.">
            <a:extLst>
              <a:ext uri="{FF2B5EF4-FFF2-40B4-BE49-F238E27FC236}">
                <a16:creationId xmlns:a16="http://schemas.microsoft.com/office/drawing/2014/main" id="{143F8518-D58F-5982-50FE-058A6F39ABE6}"/>
              </a:ext>
            </a:extLst>
          </p:cNvPr>
          <p:cNvPicPr>
            <a:picLocks noChangeAspect="1"/>
          </p:cNvPicPr>
          <p:nvPr/>
        </p:nvPicPr>
        <p:blipFill>
          <a:blip r:embed="rId8"/>
          <a:srcRect l="10157" t="46925" r="15471" b="-718"/>
          <a:stretch>
            <a:fillRect/>
          </a:stretch>
        </p:blipFill>
        <p:spPr>
          <a:xfrm>
            <a:off x="3177909" y="4667514"/>
            <a:ext cx="4033399" cy="2190486"/>
          </a:xfrm>
          <a:prstGeom prst="rect">
            <a:avLst/>
          </a:prstGeom>
        </p:spPr>
      </p:pic>
      <p:pic>
        <p:nvPicPr>
          <p:cNvPr id="16" name="Picture 15" descr="A group of men in white robes&#10;&#10;AI-generated content may be incorrect.">
            <a:extLst>
              <a:ext uri="{FF2B5EF4-FFF2-40B4-BE49-F238E27FC236}">
                <a16:creationId xmlns:a16="http://schemas.microsoft.com/office/drawing/2014/main" id="{48C00A5E-165D-AF07-FB73-A6242048DEFE}"/>
              </a:ext>
            </a:extLst>
          </p:cNvPr>
          <p:cNvPicPr>
            <a:picLocks noChangeAspect="1"/>
          </p:cNvPicPr>
          <p:nvPr/>
        </p:nvPicPr>
        <p:blipFill>
          <a:blip r:embed="rId9"/>
          <a:srcRect l="12915" t="6343" r="-12915" b="-1266"/>
          <a:stretch>
            <a:fillRect/>
          </a:stretch>
        </p:blipFill>
        <p:spPr>
          <a:xfrm>
            <a:off x="0" y="4667514"/>
            <a:ext cx="3460376" cy="2190486"/>
          </a:xfrm>
          <a:prstGeom prst="rect">
            <a:avLst/>
          </a:prstGeom>
        </p:spPr>
      </p:pic>
    </p:spTree>
    <p:extLst>
      <p:ext uri="{BB962C8B-B14F-4D97-AF65-F5344CB8AC3E}">
        <p14:creationId xmlns:p14="http://schemas.microsoft.com/office/powerpoint/2010/main" val="3470143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chairs in a large room&#10;&#10;AI-generated content may be incorrect.">
            <a:extLst>
              <a:ext uri="{FF2B5EF4-FFF2-40B4-BE49-F238E27FC236}">
                <a16:creationId xmlns:a16="http://schemas.microsoft.com/office/drawing/2014/main" id="{E82FC492-755D-3BBD-568D-84A46006D454}"/>
              </a:ext>
            </a:extLst>
          </p:cNvPr>
          <p:cNvPicPr>
            <a:picLocks noChangeAspect="1"/>
          </p:cNvPicPr>
          <p:nvPr/>
        </p:nvPicPr>
        <p:blipFill>
          <a:blip r:embed="rId3"/>
          <a:srcRect t="21579" b="3421"/>
          <a:stretch>
            <a:fillRect/>
          </a:stretch>
        </p:blipFill>
        <p:spPr>
          <a:xfrm>
            <a:off x="0" y="1"/>
            <a:ext cx="12192000" cy="6857999"/>
          </a:xfrm>
          <a:prstGeom prst="rect">
            <a:avLst/>
          </a:prstGeom>
        </p:spPr>
      </p:pic>
      <p:pic>
        <p:nvPicPr>
          <p:cNvPr id="4" name="Picture 3" descr="blackopacity30.png">
            <a:extLst>
              <a:ext uri="{FF2B5EF4-FFF2-40B4-BE49-F238E27FC236}">
                <a16:creationId xmlns:a16="http://schemas.microsoft.com/office/drawing/2014/main" id="{17EEF0F9-CD47-B415-4BD1-E8C4E224A2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65459E25-8BB0-BF75-D10D-AD3857B0918B}"/>
              </a:ext>
            </a:extLst>
          </p:cNvPr>
          <p:cNvSpPr txBox="1"/>
          <p:nvPr/>
        </p:nvSpPr>
        <p:spPr>
          <a:xfrm>
            <a:off x="229072" y="5467350"/>
            <a:ext cx="11962928" cy="1323439"/>
          </a:xfrm>
          <a:prstGeom prst="rect">
            <a:avLst/>
          </a:prstGeom>
          <a:noFill/>
        </p:spPr>
        <p:txBody>
          <a:bodyPr wrap="square">
            <a:spAutoFit/>
          </a:bodyPr>
          <a:lstStyle/>
          <a:p>
            <a:r>
              <a:rPr lang="en-US" sz="4000" dirty="0">
                <a:solidFill>
                  <a:schemeClr val="bg1"/>
                </a:solidFill>
                <a:latin typeface="+mj-lt"/>
              </a:rPr>
              <a:t>First public worship service – Sept. 14, 2025</a:t>
            </a:r>
            <a:br>
              <a:rPr lang="en-US" sz="4000" dirty="0">
                <a:solidFill>
                  <a:schemeClr val="bg1"/>
                </a:solidFill>
                <a:latin typeface="+mj-lt"/>
              </a:rPr>
            </a:br>
            <a:r>
              <a:rPr lang="en-US" sz="4000" b="1" dirty="0">
                <a:solidFill>
                  <a:schemeClr val="bg1"/>
                </a:solidFill>
                <a:effectLst>
                  <a:outerShdw blurRad="38100" dist="38100" dir="2700000" algn="tl">
                    <a:srgbClr val="000000">
                      <a:alpha val="43137"/>
                    </a:srgbClr>
                  </a:outerShdw>
                </a:effectLst>
                <a:latin typeface="+mj-lt"/>
              </a:rPr>
              <a:t>Forgiven, Kronenwetter, Wis.</a:t>
            </a:r>
            <a:endParaRPr lang="en-US" sz="3600" b="1"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150696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tables under a tent&#10;&#10;AI-generated content may be incorrect.">
            <a:extLst>
              <a:ext uri="{FF2B5EF4-FFF2-40B4-BE49-F238E27FC236}">
                <a16:creationId xmlns:a16="http://schemas.microsoft.com/office/drawing/2014/main" id="{2FB997DC-A326-0C2F-FCC3-929C63492D41}"/>
              </a:ext>
            </a:extLst>
          </p:cNvPr>
          <p:cNvPicPr>
            <a:picLocks noChangeAspect="1"/>
          </p:cNvPicPr>
          <p:nvPr/>
        </p:nvPicPr>
        <p:blipFill>
          <a:blip r:embed="rId3"/>
          <a:stretch>
            <a:fillRect/>
          </a:stretch>
        </p:blipFill>
        <p:spPr>
          <a:xfrm>
            <a:off x="5334001" y="1"/>
            <a:ext cx="6858000" cy="6858000"/>
          </a:xfrm>
          <a:prstGeom prst="rect">
            <a:avLst/>
          </a:prstGeom>
        </p:spPr>
      </p:pic>
      <p:pic>
        <p:nvPicPr>
          <p:cNvPr id="5" name="Picture 4" descr="A group of people sitting in chairs in a room&#10;&#10;AI-generated content may be incorrect.">
            <a:extLst>
              <a:ext uri="{FF2B5EF4-FFF2-40B4-BE49-F238E27FC236}">
                <a16:creationId xmlns:a16="http://schemas.microsoft.com/office/drawing/2014/main" id="{8FDB7D35-56AC-DFFC-E866-8D4DDC0BB419}"/>
              </a:ext>
            </a:extLst>
          </p:cNvPr>
          <p:cNvPicPr>
            <a:picLocks noChangeAspect="1"/>
          </p:cNvPicPr>
          <p:nvPr/>
        </p:nvPicPr>
        <p:blipFill>
          <a:blip r:embed="rId4"/>
          <a:stretch>
            <a:fillRect/>
          </a:stretch>
        </p:blipFill>
        <p:spPr>
          <a:xfrm>
            <a:off x="0" y="0"/>
            <a:ext cx="6858000" cy="6858000"/>
          </a:xfrm>
          <a:prstGeom prst="rect">
            <a:avLst/>
          </a:prstGeom>
        </p:spPr>
      </p:pic>
      <p:pic>
        <p:nvPicPr>
          <p:cNvPr id="6" name="Picture 5" descr="blackopacity30.png">
            <a:extLst>
              <a:ext uri="{FF2B5EF4-FFF2-40B4-BE49-F238E27FC236}">
                <a16:creationId xmlns:a16="http://schemas.microsoft.com/office/drawing/2014/main" id="{03A39D02-67CC-3EFA-88D3-341B180A3E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9" name="TextBox 8">
            <a:extLst>
              <a:ext uri="{FF2B5EF4-FFF2-40B4-BE49-F238E27FC236}">
                <a16:creationId xmlns:a16="http://schemas.microsoft.com/office/drawing/2014/main" id="{C5BADBFC-2BF4-EE6B-6267-DC0866744D40}"/>
              </a:ext>
            </a:extLst>
          </p:cNvPr>
          <p:cNvSpPr txBox="1"/>
          <p:nvPr/>
        </p:nvSpPr>
        <p:spPr>
          <a:xfrm>
            <a:off x="229072" y="5467350"/>
            <a:ext cx="11434598" cy="1323439"/>
          </a:xfrm>
          <a:prstGeom prst="rect">
            <a:avLst/>
          </a:prstGeom>
          <a:noFill/>
        </p:spPr>
        <p:txBody>
          <a:bodyPr wrap="square">
            <a:spAutoFit/>
          </a:bodyPr>
          <a:lstStyle/>
          <a:p>
            <a:r>
              <a:rPr lang="en-US" sz="4000" dirty="0">
                <a:solidFill>
                  <a:schemeClr val="bg1"/>
                </a:solidFill>
                <a:latin typeface="+mj-lt"/>
              </a:rPr>
              <a:t>Grand opening on Aug. 24, 2025 at </a:t>
            </a:r>
          </a:p>
          <a:p>
            <a:r>
              <a:rPr lang="en-US" sz="4000" b="1" dirty="0">
                <a:solidFill>
                  <a:schemeClr val="bg1"/>
                </a:solidFill>
                <a:effectLst>
                  <a:outerShdw blurRad="38100" dist="38100" dir="2700000" algn="tl">
                    <a:srgbClr val="000000">
                      <a:alpha val="43137"/>
                    </a:srgbClr>
                  </a:outerShdw>
                </a:effectLst>
                <a:latin typeface="+mj-lt"/>
              </a:rPr>
              <a:t>Christ Alone, Ammon, Idaho</a:t>
            </a:r>
            <a:endParaRPr lang="en-US" sz="3600" dirty="0">
              <a:solidFill>
                <a:schemeClr val="bg1"/>
              </a:solidFill>
              <a:latin typeface="+mj-lt"/>
            </a:endParaRPr>
          </a:p>
        </p:txBody>
      </p:sp>
    </p:spTree>
    <p:extLst>
      <p:ext uri="{BB962C8B-B14F-4D97-AF65-F5344CB8AC3E}">
        <p14:creationId xmlns:p14="http://schemas.microsoft.com/office/powerpoint/2010/main" val="4109906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41793F25-1329-3652-F331-09BBAD1B6946}"/>
              </a:ext>
            </a:extLst>
          </p:cNvPr>
          <p:cNvPicPr>
            <a:picLocks noChangeAspect="1"/>
          </p:cNvPicPr>
          <p:nvPr/>
        </p:nvPicPr>
        <p:blipFill>
          <a:blip r:embed="rId3"/>
          <a:srcRect t="15548"/>
          <a:stretch/>
        </p:blipFill>
        <p:spPr>
          <a:xfrm>
            <a:off x="11206" y="0"/>
            <a:ext cx="12180794" cy="6858000"/>
          </a:xfrm>
          <a:prstGeom prst="rect">
            <a:avLst/>
          </a:prstGeom>
        </p:spPr>
      </p:pic>
      <p:pic>
        <p:nvPicPr>
          <p:cNvPr id="4" name="Picture 3" descr="blackopacity30.png">
            <a:extLst>
              <a:ext uri="{FF2B5EF4-FFF2-40B4-BE49-F238E27FC236}">
                <a16:creationId xmlns:a16="http://schemas.microsoft.com/office/drawing/2014/main" id="{23C797AE-42A8-4EA8-41B4-27D47FE4E8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4E7055BF-7663-D09C-C658-57106FF3EB3C}"/>
              </a:ext>
            </a:extLst>
          </p:cNvPr>
          <p:cNvSpPr txBox="1"/>
          <p:nvPr/>
        </p:nvSpPr>
        <p:spPr>
          <a:xfrm>
            <a:off x="247649" y="5562511"/>
            <a:ext cx="11696700" cy="1200329"/>
          </a:xfrm>
          <a:prstGeom prst="rect">
            <a:avLst/>
          </a:prstGeom>
          <a:noFill/>
        </p:spPr>
        <p:txBody>
          <a:bodyPr wrap="square" rtlCol="0">
            <a:spAutoFit/>
          </a:bodyPr>
          <a:lstStyle/>
          <a:p>
            <a:r>
              <a:rPr lang="en-US" sz="3600" dirty="0">
                <a:solidFill>
                  <a:schemeClr val="bg1"/>
                </a:solidFill>
              </a:rPr>
              <a:t>Public worship launch on December </a:t>
            </a:r>
            <a:r>
              <a:rPr lang="en-US" sz="3600" dirty="0">
                <a:solidFill>
                  <a:schemeClr val="bg1"/>
                </a:solidFill>
                <a:effectLst>
                  <a:outerShdw blurRad="38100" dist="38100" dir="2700000" algn="tl">
                    <a:srgbClr val="000000">
                      <a:alpha val="43137"/>
                    </a:srgbClr>
                  </a:outerShdw>
                </a:effectLst>
              </a:rPr>
              <a:t>8, 2024</a:t>
            </a:r>
            <a:r>
              <a:rPr lang="en-US" sz="3600" dirty="0">
                <a:solidFill>
                  <a:schemeClr val="bg1"/>
                </a:solidFill>
              </a:rPr>
              <a:t>, at</a:t>
            </a:r>
          </a:p>
          <a:p>
            <a:r>
              <a:rPr lang="en-US" sz="3600" b="1" dirty="0">
                <a:solidFill>
                  <a:schemeClr val="bg1"/>
                </a:solidFill>
                <a:effectLst>
                  <a:outerShdw blurRad="38100" dist="38100" dir="2700000" algn="tl">
                    <a:srgbClr val="000000">
                      <a:alpha val="43137"/>
                    </a:srgbClr>
                  </a:outerShdw>
                </a:effectLst>
              </a:rPr>
              <a:t>Risen Savior in Parrish, Fla.</a:t>
            </a:r>
          </a:p>
        </p:txBody>
      </p:sp>
    </p:spTree>
    <p:extLst>
      <p:ext uri="{BB962C8B-B14F-4D97-AF65-F5344CB8AC3E}">
        <p14:creationId xmlns:p14="http://schemas.microsoft.com/office/powerpoint/2010/main" val="1439936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outside of a building&#10;&#10;AI-generated content may be incorrect.">
            <a:extLst>
              <a:ext uri="{FF2B5EF4-FFF2-40B4-BE49-F238E27FC236}">
                <a16:creationId xmlns:a16="http://schemas.microsoft.com/office/drawing/2014/main" id="{F2135412-9B9E-DC5F-756D-959A1F0C8D8C}"/>
              </a:ext>
            </a:extLst>
          </p:cNvPr>
          <p:cNvPicPr>
            <a:picLocks noChangeAspect="1"/>
          </p:cNvPicPr>
          <p:nvPr/>
        </p:nvPicPr>
        <p:blipFill>
          <a:blip r:embed="rId3"/>
          <a:srcRect b="2901"/>
          <a:stretch/>
        </p:blipFill>
        <p:spPr>
          <a:xfrm>
            <a:off x="6929536" y="1253734"/>
            <a:ext cx="4489174" cy="43589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4">
            <a:extLst>
              <a:ext uri="{FF2B5EF4-FFF2-40B4-BE49-F238E27FC236}">
                <a16:creationId xmlns:a16="http://schemas.microsoft.com/office/drawing/2014/main" id="{36B46FB6-6DBB-4E81-BF26-C45ADB679438}"/>
              </a:ext>
            </a:extLst>
          </p:cNvPr>
          <p:cNvSpPr>
            <a:spLocks noGrp="1"/>
          </p:cNvSpPr>
          <p:nvPr>
            <p:ph type="title" idx="4294967295"/>
          </p:nvPr>
        </p:nvSpPr>
        <p:spPr>
          <a:xfrm>
            <a:off x="295835" y="354667"/>
            <a:ext cx="7839075" cy="1325562"/>
          </a:xfrm>
        </p:spPr>
        <p:txBody>
          <a:bodyPr>
            <a:normAutofit fontScale="90000"/>
          </a:bodyPr>
          <a:lstStyle/>
          <a:p>
            <a:r>
              <a:rPr lang="en-US" sz="4900" b="1" dirty="0">
                <a:latin typeface="Trebuchet MS" panose="020B0703020202090204" pitchFamily="34" charset="0"/>
                <a:cs typeface="Arial" panose="020B0604020202020204" pitchFamily="34" charset="0"/>
              </a:rPr>
              <a:t>WELS Church Extension Fund</a:t>
            </a:r>
            <a:br>
              <a:rPr lang="en-US" sz="3800" dirty="0">
                <a:latin typeface="Trebuchet MS" panose="020B0703020202090204" pitchFamily="34" charset="0"/>
                <a:cs typeface="Arial" panose="020B0604020202020204" pitchFamily="34" charset="0"/>
              </a:rPr>
            </a:br>
            <a:r>
              <a:rPr lang="en-US" sz="2900" i="1" dirty="0">
                <a:solidFill>
                  <a:srgbClr val="005EB8"/>
                </a:solidFill>
                <a:latin typeface="Trebuchet MS" panose="020B0703020202090204" pitchFamily="34" charset="0"/>
                <a:cs typeface="Arial" panose="020B0604020202020204" pitchFamily="34" charset="0"/>
              </a:rPr>
              <a:t>A valuable partner of Home Missions</a:t>
            </a:r>
            <a:endParaRPr lang="en-US" sz="2900" b="1" i="1" dirty="0">
              <a:solidFill>
                <a:srgbClr val="005EB8"/>
              </a:solidFill>
              <a:latin typeface="Trebuchet MS" panose="020B070302020209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17223BE2-A5B0-47CA-B85F-54B085166B96}"/>
              </a:ext>
            </a:extLst>
          </p:cNvPr>
          <p:cNvSpPr>
            <a:spLocks noGrp="1"/>
          </p:cNvSpPr>
          <p:nvPr>
            <p:ph sz="half" idx="4294967295"/>
          </p:nvPr>
        </p:nvSpPr>
        <p:spPr>
          <a:xfrm>
            <a:off x="512356" y="2144338"/>
            <a:ext cx="5216525" cy="4694238"/>
          </a:xfrm>
        </p:spPr>
        <p:txBody>
          <a:bodyPr>
            <a:noAutofit/>
          </a:bodyPr>
          <a:lstStyle/>
          <a:p>
            <a:pPr>
              <a:lnSpc>
                <a:spcPct val="100000"/>
              </a:lnSpc>
              <a:spcBef>
                <a:spcPts val="0"/>
              </a:spcBef>
              <a:spcAft>
                <a:spcPts val="1200"/>
              </a:spcAft>
            </a:pPr>
            <a:r>
              <a:rPr lang="en-US" sz="2700" b="1" dirty="0">
                <a:solidFill>
                  <a:srgbClr val="005EB8"/>
                </a:solidFill>
                <a:latin typeface="Trebuchet MS" panose="020B0703020202090204" pitchFamily="34" charset="0"/>
                <a:cs typeface="Arial" panose="020B0604020202020204" pitchFamily="34" charset="0"/>
              </a:rPr>
              <a:t>$209.8 million in </a:t>
            </a:r>
            <a:r>
              <a:rPr lang="en-US" sz="2700" dirty="0">
                <a:latin typeface="Trebuchet MS" panose="020B0703020202090204" pitchFamily="34" charset="0"/>
                <a:cs typeface="Arial" panose="020B0604020202020204" pitchFamily="34" charset="0"/>
              </a:rPr>
              <a:t>total loan balances to over 190 WELS congregations</a:t>
            </a:r>
          </a:p>
          <a:p>
            <a:pPr>
              <a:lnSpc>
                <a:spcPct val="100000"/>
              </a:lnSpc>
              <a:spcBef>
                <a:spcPts val="0"/>
              </a:spcBef>
              <a:spcAft>
                <a:spcPts val="1200"/>
              </a:spcAft>
            </a:pPr>
            <a:r>
              <a:rPr lang="en-US" sz="2700" b="1" dirty="0">
                <a:solidFill>
                  <a:srgbClr val="005EB8"/>
                </a:solidFill>
                <a:latin typeface="Trebuchet MS" panose="020B0703020202090204" pitchFamily="34" charset="0"/>
                <a:cs typeface="Arial" panose="020B0604020202020204" pitchFamily="34" charset="0"/>
              </a:rPr>
              <a:t>$6.9 million </a:t>
            </a:r>
            <a:r>
              <a:rPr lang="en-US" sz="2700" dirty="0">
                <a:latin typeface="Trebuchet MS" panose="020B0703020202090204" pitchFamily="34" charset="0"/>
                <a:cs typeface="Arial" panose="020B0604020202020204" pitchFamily="34" charset="0"/>
              </a:rPr>
              <a:t>in matching grants to home mission churches since June 2023</a:t>
            </a:r>
          </a:p>
          <a:p>
            <a:pPr>
              <a:lnSpc>
                <a:spcPct val="100000"/>
              </a:lnSpc>
              <a:spcBef>
                <a:spcPts val="0"/>
              </a:spcBef>
              <a:spcAft>
                <a:spcPts val="1200"/>
              </a:spcAft>
            </a:pPr>
            <a:r>
              <a:rPr lang="en-US" sz="2700" b="1" dirty="0">
                <a:solidFill>
                  <a:srgbClr val="005EB8"/>
                </a:solidFill>
                <a:latin typeface="Trebuchet MS" panose="020B0703020202090204" pitchFamily="34" charset="0"/>
                <a:cs typeface="Arial" panose="020B0604020202020204" pitchFamily="34" charset="0"/>
              </a:rPr>
              <a:t>$2.9 million</a:t>
            </a:r>
            <a:r>
              <a:rPr lang="en-US" sz="2700" b="1" dirty="0">
                <a:latin typeface="Trebuchet MS" panose="020B0703020202090204" pitchFamily="34" charset="0"/>
                <a:cs typeface="Arial" panose="020B0604020202020204" pitchFamily="34" charset="0"/>
              </a:rPr>
              <a:t> in </a:t>
            </a:r>
            <a:r>
              <a:rPr lang="en-US" sz="2700" dirty="0">
                <a:latin typeface="Trebuchet MS" panose="020B0703020202090204" pitchFamily="34" charset="0"/>
                <a:cs typeface="Arial" panose="020B0604020202020204" pitchFamily="34" charset="0"/>
              </a:rPr>
              <a:t>grants to WELS </a:t>
            </a:r>
            <a:br>
              <a:rPr lang="en-US" sz="2700" dirty="0">
                <a:latin typeface="Trebuchet MS" panose="020B0703020202090204" pitchFamily="34" charset="0"/>
                <a:cs typeface="Arial" panose="020B0604020202020204" pitchFamily="34" charset="0"/>
              </a:rPr>
            </a:br>
            <a:r>
              <a:rPr lang="en-US" sz="2700" dirty="0">
                <a:latin typeface="Trebuchet MS" panose="020B0703020202090204" pitchFamily="34" charset="0"/>
                <a:cs typeface="Arial" panose="020B0604020202020204" pitchFamily="34" charset="0"/>
              </a:rPr>
              <a:t>Home Missions since June 2023</a:t>
            </a:r>
          </a:p>
        </p:txBody>
      </p:sp>
      <p:sp>
        <p:nvSpPr>
          <p:cNvPr id="3" name="TextBox 2">
            <a:extLst>
              <a:ext uri="{FF2B5EF4-FFF2-40B4-BE49-F238E27FC236}">
                <a16:creationId xmlns:a16="http://schemas.microsoft.com/office/drawing/2014/main" id="{7943BC83-3370-77DD-72CB-8B6691812297}"/>
              </a:ext>
            </a:extLst>
          </p:cNvPr>
          <p:cNvSpPr txBox="1"/>
          <p:nvPr/>
        </p:nvSpPr>
        <p:spPr>
          <a:xfrm>
            <a:off x="7577419" y="5749352"/>
            <a:ext cx="3841291" cy="646331"/>
          </a:xfrm>
          <a:prstGeom prst="rect">
            <a:avLst/>
          </a:prstGeom>
          <a:noFill/>
        </p:spPr>
        <p:txBody>
          <a:bodyPr wrap="square" rtlCol="0">
            <a:spAutoFit/>
          </a:bodyPr>
          <a:lstStyle/>
          <a:p>
            <a:pPr algn="r"/>
            <a:r>
              <a:rPr lang="en-US" dirty="0">
                <a:solidFill>
                  <a:srgbClr val="00285F"/>
                </a:solidFill>
                <a:latin typeface="Trebuchet MS" panose="020B0703020202090204" pitchFamily="34" charset="0"/>
                <a:cs typeface="Arial" panose="020B0604020202020204" pitchFamily="34" charset="0"/>
              </a:rPr>
              <a:t>Beam signing at </a:t>
            </a:r>
            <a:r>
              <a:rPr lang="en-US" dirty="0" err="1">
                <a:solidFill>
                  <a:srgbClr val="00285F"/>
                </a:solidFill>
                <a:latin typeface="Trebuchet MS" panose="020B0703020202090204" pitchFamily="34" charset="0"/>
                <a:cs typeface="Arial" panose="020B0604020202020204" pitchFamily="34" charset="0"/>
              </a:rPr>
              <a:t>TheMission</a:t>
            </a:r>
            <a:r>
              <a:rPr lang="en-US" dirty="0">
                <a:solidFill>
                  <a:srgbClr val="00285F"/>
                </a:solidFill>
                <a:latin typeface="Trebuchet MS" panose="020B0703020202090204" pitchFamily="34" charset="0"/>
                <a:cs typeface="Arial" panose="020B0604020202020204" pitchFamily="34" charset="0"/>
              </a:rPr>
              <a:t> in Willis, Texas, in Dec. 2024</a:t>
            </a:r>
          </a:p>
        </p:txBody>
      </p:sp>
      <p:pic>
        <p:nvPicPr>
          <p:cNvPr id="6" name="Picture 5" descr="Logo&#10;&#10;Description automatically generated with medium confidence">
            <a:extLst>
              <a:ext uri="{FF2B5EF4-FFF2-40B4-BE49-F238E27FC236}">
                <a16:creationId xmlns:a16="http://schemas.microsoft.com/office/drawing/2014/main" id="{998E48DD-7524-B8D7-93C6-2D376CC3B8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28881" y="4973840"/>
            <a:ext cx="1848538" cy="1269265"/>
          </a:xfrm>
          <a:prstGeom prst="rect">
            <a:avLst/>
          </a:prstGeom>
        </p:spPr>
      </p:pic>
    </p:spTree>
    <p:extLst>
      <p:ext uri="{BB962C8B-B14F-4D97-AF65-F5344CB8AC3E}">
        <p14:creationId xmlns:p14="http://schemas.microsoft.com/office/powerpoint/2010/main" val="3621016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95BB9-0334-1159-18B8-970B87A9E0BE}"/>
              </a:ext>
            </a:extLst>
          </p:cNvPr>
          <p:cNvSpPr>
            <a:spLocks noGrp="1"/>
          </p:cNvSpPr>
          <p:nvPr>
            <p:ph type="title" idx="4294967295"/>
          </p:nvPr>
        </p:nvSpPr>
        <p:spPr>
          <a:xfrm>
            <a:off x="8326157" y="88613"/>
            <a:ext cx="3489325" cy="1616075"/>
          </a:xfrm>
        </p:spPr>
        <p:txBody>
          <a:bodyPr anchor="b">
            <a:normAutofit/>
          </a:bodyPr>
          <a:lstStyle/>
          <a:p>
            <a:r>
              <a:rPr lang="en-US" sz="3200" b="1" dirty="0">
                <a:solidFill>
                  <a:schemeClr val="bg1"/>
                </a:solidFill>
                <a:effectLst>
                  <a:outerShdw blurRad="38100" dist="38100" dir="2700000" algn="tl">
                    <a:srgbClr val="000000">
                      <a:alpha val="43137"/>
                    </a:srgbClr>
                  </a:outerShdw>
                </a:effectLst>
              </a:rPr>
              <a:t>Home missions dedicate new buildings</a:t>
            </a:r>
          </a:p>
        </p:txBody>
      </p:sp>
      <p:sp>
        <p:nvSpPr>
          <p:cNvPr id="11" name="Content Placeholder 10">
            <a:extLst>
              <a:ext uri="{FF2B5EF4-FFF2-40B4-BE49-F238E27FC236}">
                <a16:creationId xmlns:a16="http://schemas.microsoft.com/office/drawing/2014/main" id="{E37E8904-E158-82CD-BD89-5DAC5B724A47}"/>
              </a:ext>
            </a:extLst>
          </p:cNvPr>
          <p:cNvSpPr>
            <a:spLocks noGrp="1"/>
          </p:cNvSpPr>
          <p:nvPr>
            <p:ph idx="4294967295"/>
          </p:nvPr>
        </p:nvSpPr>
        <p:spPr>
          <a:xfrm>
            <a:off x="8386709" y="2193552"/>
            <a:ext cx="3489325" cy="4449762"/>
          </a:xfrm>
        </p:spPr>
        <p:txBody>
          <a:bodyPr anchor="t">
            <a:normAutofit/>
          </a:bodyPr>
          <a:lstStyle/>
          <a:p>
            <a:pPr>
              <a:lnSpc>
                <a:spcPct val="100000"/>
              </a:lnSpc>
            </a:pPr>
            <a:r>
              <a:rPr lang="en-US" sz="2400" dirty="0" err="1">
                <a:solidFill>
                  <a:schemeClr val="bg1"/>
                </a:solidFill>
              </a:rPr>
              <a:t>TheMission</a:t>
            </a:r>
            <a:r>
              <a:rPr lang="en-US" sz="2400" dirty="0">
                <a:solidFill>
                  <a:schemeClr val="bg1"/>
                </a:solidFill>
              </a:rPr>
              <a:t> – Willis (Conroe), Texas</a:t>
            </a:r>
          </a:p>
          <a:p>
            <a:pPr>
              <a:lnSpc>
                <a:spcPct val="100000"/>
              </a:lnSpc>
            </a:pPr>
            <a:r>
              <a:rPr lang="en-US" sz="2400" dirty="0">
                <a:solidFill>
                  <a:schemeClr val="bg1"/>
                </a:solidFill>
              </a:rPr>
              <a:t>Huntersville Lutheran Church, Huntersville, N.C.</a:t>
            </a:r>
          </a:p>
          <a:p>
            <a:pPr>
              <a:lnSpc>
                <a:spcPct val="100000"/>
              </a:lnSpc>
            </a:pPr>
            <a:r>
              <a:rPr lang="en-US" sz="2400" dirty="0">
                <a:solidFill>
                  <a:schemeClr val="bg1"/>
                </a:solidFill>
              </a:rPr>
              <a:t>Sure Foundation, Brandon, S.D.</a:t>
            </a:r>
          </a:p>
          <a:p>
            <a:pPr>
              <a:lnSpc>
                <a:spcPct val="100000"/>
              </a:lnSpc>
            </a:pPr>
            <a:r>
              <a:rPr lang="en-US" sz="2400" dirty="0">
                <a:solidFill>
                  <a:schemeClr val="bg1"/>
                </a:solidFill>
              </a:rPr>
              <a:t>Foundation, Peyton, Colo.</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000" dirty="0">
              <a:solidFill>
                <a:schemeClr val="bg1"/>
              </a:solidFill>
            </a:endParaRPr>
          </a:p>
          <a:p>
            <a:endParaRPr lang="en-US" sz="2000" dirty="0">
              <a:solidFill>
                <a:schemeClr val="bg1"/>
              </a:solidFill>
            </a:endParaRPr>
          </a:p>
        </p:txBody>
      </p:sp>
      <p:pic>
        <p:nvPicPr>
          <p:cNvPr id="4" name="Picture 3" descr="A person standing on stage in front of a large window&#10;&#10;AI-generated content may be incorrect.">
            <a:extLst>
              <a:ext uri="{FF2B5EF4-FFF2-40B4-BE49-F238E27FC236}">
                <a16:creationId xmlns:a16="http://schemas.microsoft.com/office/drawing/2014/main" id="{3A81880D-C986-A7ED-8C22-5FD1100F8B6F}"/>
              </a:ext>
            </a:extLst>
          </p:cNvPr>
          <p:cNvPicPr>
            <a:picLocks noChangeAspect="1"/>
          </p:cNvPicPr>
          <p:nvPr/>
        </p:nvPicPr>
        <p:blipFill>
          <a:blip r:embed="rId3"/>
          <a:srcRect l="12332" r="11321"/>
          <a:stretch>
            <a:fillRect/>
          </a:stretch>
        </p:blipFill>
        <p:spPr>
          <a:xfrm>
            <a:off x="123711" y="-18834"/>
            <a:ext cx="3925072" cy="3429000"/>
          </a:xfrm>
          <a:prstGeom prst="rect">
            <a:avLst/>
          </a:prstGeom>
        </p:spPr>
      </p:pic>
      <p:pic>
        <p:nvPicPr>
          <p:cNvPr id="6" name="Picture 5" descr="A church with a stage and chairs&#10;&#10;AI-generated content may be incorrect.">
            <a:extLst>
              <a:ext uri="{FF2B5EF4-FFF2-40B4-BE49-F238E27FC236}">
                <a16:creationId xmlns:a16="http://schemas.microsoft.com/office/drawing/2014/main" id="{236AA625-B638-5FE9-4E27-B87423448A87}"/>
              </a:ext>
            </a:extLst>
          </p:cNvPr>
          <p:cNvPicPr>
            <a:picLocks noChangeAspect="1"/>
          </p:cNvPicPr>
          <p:nvPr/>
        </p:nvPicPr>
        <p:blipFill>
          <a:blip r:embed="rId4"/>
          <a:srcRect l="7238" r="4622"/>
          <a:stretch>
            <a:fillRect/>
          </a:stretch>
        </p:blipFill>
        <p:spPr>
          <a:xfrm>
            <a:off x="4048784" y="-790"/>
            <a:ext cx="3890406" cy="3410956"/>
          </a:xfrm>
          <a:prstGeom prst="rect">
            <a:avLst/>
          </a:prstGeom>
        </p:spPr>
      </p:pic>
      <p:pic>
        <p:nvPicPr>
          <p:cNvPr id="13" name="Picture 12" descr="A person taking a selfie in a room with a crowd of people&#10;&#10;AI-generated content may be incorrect.">
            <a:extLst>
              <a:ext uri="{FF2B5EF4-FFF2-40B4-BE49-F238E27FC236}">
                <a16:creationId xmlns:a16="http://schemas.microsoft.com/office/drawing/2014/main" id="{8DC1ECDE-63CE-6532-8A52-2D608A028000}"/>
              </a:ext>
            </a:extLst>
          </p:cNvPr>
          <p:cNvPicPr>
            <a:picLocks noChangeAspect="1"/>
          </p:cNvPicPr>
          <p:nvPr/>
        </p:nvPicPr>
        <p:blipFill>
          <a:blip r:embed="rId5"/>
          <a:srcRect r="16225"/>
          <a:stretch>
            <a:fillRect/>
          </a:stretch>
        </p:blipFill>
        <p:spPr>
          <a:xfrm>
            <a:off x="126491" y="3365293"/>
            <a:ext cx="3936844" cy="3524476"/>
          </a:xfrm>
          <a:prstGeom prst="rect">
            <a:avLst/>
          </a:prstGeom>
        </p:spPr>
      </p:pic>
      <p:pic>
        <p:nvPicPr>
          <p:cNvPr id="15" name="Picture 14" descr="A person sitting on the floor in front of a group of people&#10;&#10;AI-generated content may be incorrect.">
            <a:extLst>
              <a:ext uri="{FF2B5EF4-FFF2-40B4-BE49-F238E27FC236}">
                <a16:creationId xmlns:a16="http://schemas.microsoft.com/office/drawing/2014/main" id="{7EC85E5F-06C7-AD17-6577-D93B88CF46F5}"/>
              </a:ext>
            </a:extLst>
          </p:cNvPr>
          <p:cNvPicPr>
            <a:picLocks noChangeAspect="1"/>
          </p:cNvPicPr>
          <p:nvPr/>
        </p:nvPicPr>
        <p:blipFill>
          <a:blip r:embed="rId6"/>
          <a:srcRect l="2588" t="-687" r="15020" b="687"/>
          <a:stretch>
            <a:fillRect/>
          </a:stretch>
        </p:blipFill>
        <p:spPr>
          <a:xfrm>
            <a:off x="4063335" y="3361659"/>
            <a:ext cx="3875855" cy="3528110"/>
          </a:xfrm>
          <a:prstGeom prst="rect">
            <a:avLst/>
          </a:prstGeom>
        </p:spPr>
      </p:pic>
    </p:spTree>
    <p:extLst>
      <p:ext uri="{BB962C8B-B14F-4D97-AF65-F5344CB8AC3E}">
        <p14:creationId xmlns:p14="http://schemas.microsoft.com/office/powerpoint/2010/main" val="25251322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standing under a tent&#10;&#10;AI-generated content may be incorrect.">
            <a:extLst>
              <a:ext uri="{FF2B5EF4-FFF2-40B4-BE49-F238E27FC236}">
                <a16:creationId xmlns:a16="http://schemas.microsoft.com/office/drawing/2014/main" id="{82304118-E8B8-F188-E193-D526DCF6749C}"/>
              </a:ext>
            </a:extLst>
          </p:cNvPr>
          <p:cNvPicPr>
            <a:picLocks noChangeAspect="1"/>
          </p:cNvPicPr>
          <p:nvPr/>
        </p:nvPicPr>
        <p:blipFill>
          <a:blip r:embed="rId3"/>
          <a:srcRect t="5819" b="5819"/>
          <a:stretch>
            <a:fillRect/>
          </a:stretch>
        </p:blipFill>
        <p:spPr>
          <a:xfrm>
            <a:off x="917171" y="0"/>
            <a:ext cx="10357658" cy="6862090"/>
          </a:xfrm>
          <a:prstGeom prst="rect">
            <a:avLst/>
          </a:prstGeom>
        </p:spPr>
      </p:pic>
      <p:pic>
        <p:nvPicPr>
          <p:cNvPr id="4" name="Picture 3" descr="blackopacity30.png">
            <a:extLst>
              <a:ext uri="{FF2B5EF4-FFF2-40B4-BE49-F238E27FC236}">
                <a16:creationId xmlns:a16="http://schemas.microsoft.com/office/drawing/2014/main" id="{52DBF398-DB38-006C-C43D-C9BA9FB43F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2268CE49-4323-7117-768B-F5899E4E8729}"/>
              </a:ext>
            </a:extLst>
          </p:cNvPr>
          <p:cNvSpPr txBox="1"/>
          <p:nvPr/>
        </p:nvSpPr>
        <p:spPr>
          <a:xfrm>
            <a:off x="247649" y="5562511"/>
            <a:ext cx="11696700" cy="1200329"/>
          </a:xfrm>
          <a:prstGeom prst="rect">
            <a:avLst/>
          </a:prstGeom>
          <a:noFill/>
        </p:spPr>
        <p:txBody>
          <a:bodyPr wrap="square" rtlCol="0">
            <a:spAutoFit/>
          </a:bodyPr>
          <a:lstStyle/>
          <a:p>
            <a:r>
              <a:rPr lang="en-US" sz="3600" dirty="0">
                <a:solidFill>
                  <a:schemeClr val="bg1"/>
                </a:solidFill>
              </a:rPr>
              <a:t>Peace, Gilbert, Ariz., broke ground on their new church in Oct. 2024</a:t>
            </a:r>
            <a:endParaRPr lang="en-US"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82241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a room&#10;&#10;Description automatically generated">
            <a:extLst>
              <a:ext uri="{FF2B5EF4-FFF2-40B4-BE49-F238E27FC236}">
                <a16:creationId xmlns:a16="http://schemas.microsoft.com/office/drawing/2014/main" id="{AC25CD93-453C-F92D-1F29-AC88A5F6AD26}"/>
              </a:ext>
            </a:extLst>
          </p:cNvPr>
          <p:cNvPicPr>
            <a:picLocks noChangeAspect="1"/>
          </p:cNvPicPr>
          <p:nvPr/>
        </p:nvPicPr>
        <p:blipFill>
          <a:blip r:embed="rId3"/>
          <a:srcRect t="9483" b="5936"/>
          <a:stretch/>
        </p:blipFill>
        <p:spPr>
          <a:xfrm>
            <a:off x="1" y="1"/>
            <a:ext cx="12191999" cy="6858000"/>
          </a:xfrm>
          <a:prstGeom prst="rect">
            <a:avLst/>
          </a:prstGeom>
        </p:spPr>
      </p:pic>
      <p:pic>
        <p:nvPicPr>
          <p:cNvPr id="2" name="Picture 1" descr="blackopacity30.png">
            <a:extLst>
              <a:ext uri="{FF2B5EF4-FFF2-40B4-BE49-F238E27FC236}">
                <a16:creationId xmlns:a16="http://schemas.microsoft.com/office/drawing/2014/main" id="{A4CC97DA-AAD0-387F-2EC8-EA49410983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99364"/>
            <a:ext cx="12192000" cy="1558635"/>
          </a:xfrm>
          <a:prstGeom prst="rect">
            <a:avLst/>
          </a:prstGeom>
        </p:spPr>
      </p:pic>
      <p:sp>
        <p:nvSpPr>
          <p:cNvPr id="6" name="TextBox 5">
            <a:extLst>
              <a:ext uri="{FF2B5EF4-FFF2-40B4-BE49-F238E27FC236}">
                <a16:creationId xmlns:a16="http://schemas.microsoft.com/office/drawing/2014/main" id="{72A1E130-2231-D707-FBCB-343202A7533B}"/>
              </a:ext>
            </a:extLst>
          </p:cNvPr>
          <p:cNvSpPr txBox="1"/>
          <p:nvPr/>
        </p:nvSpPr>
        <p:spPr>
          <a:xfrm>
            <a:off x="339078" y="5478516"/>
            <a:ext cx="1151384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703020202090204" pitchFamily="34" charset="0"/>
                <a:ea typeface="+mn-ea"/>
                <a:cs typeface="Arial" panose="020B0604020202020204" pitchFamily="34" charset="0"/>
              </a:rPr>
              <a:t>Hope in the Heights breaking ground on renovation of an old church in </a:t>
            </a: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703020202090204" pitchFamily="34" charset="0"/>
                <a:ea typeface="+mn-ea"/>
                <a:cs typeface="Arial" panose="020B0604020202020204" pitchFamily="34" charset="0"/>
              </a:rPr>
              <a:t>Houston, Texas</a:t>
            </a:r>
          </a:p>
        </p:txBody>
      </p:sp>
    </p:spTree>
    <p:extLst>
      <p:ext uri="{BB962C8B-B14F-4D97-AF65-F5344CB8AC3E}">
        <p14:creationId xmlns:p14="http://schemas.microsoft.com/office/powerpoint/2010/main" val="2892433368"/>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F0289312-1F44-4A96-A7E6-FAC678799E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8" name="Rectangle 7">
            <a:extLst>
              <a:ext uri="{FF2B5EF4-FFF2-40B4-BE49-F238E27FC236}">
                <a16:creationId xmlns:a16="http://schemas.microsoft.com/office/drawing/2014/main" id="{DAFC804A-57EF-4182-9855-B551F6B80029}"/>
              </a:ext>
            </a:extLst>
          </p:cNvPr>
          <p:cNvSpPr/>
          <p:nvPr/>
        </p:nvSpPr>
        <p:spPr>
          <a:xfrm>
            <a:off x="0" y="5321508"/>
            <a:ext cx="12188389" cy="153649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E4042B4-E5B6-4E23-A385-EBE681EABBD6}"/>
              </a:ext>
            </a:extLst>
          </p:cNvPr>
          <p:cNvSpPr txBox="1"/>
          <p:nvPr/>
        </p:nvSpPr>
        <p:spPr>
          <a:xfrm>
            <a:off x="309795" y="5321508"/>
            <a:ext cx="11572407" cy="1384995"/>
          </a:xfrm>
          <a:prstGeom prst="rect">
            <a:avLst/>
          </a:prstGeom>
          <a:noFill/>
        </p:spPr>
        <p:txBody>
          <a:bodyPr wrap="square" rtlCol="0">
            <a:spAutoFit/>
          </a:bodyPr>
          <a:lstStyle/>
          <a:p>
            <a:pPr algn="ctr"/>
            <a:r>
              <a:rPr lang="en-US" sz="2800">
                <a:solidFill>
                  <a:schemeClr val="bg1"/>
                </a:solidFill>
                <a:effectLst>
                  <a:outerShdw blurRad="38100" dist="38100" dir="2700000" algn="tl">
                    <a:srgbClr val="000000">
                      <a:alpha val="43137"/>
                    </a:srgbClr>
                  </a:outerShdw>
                </a:effectLst>
                <a:latin typeface="Trebuchet MS" panose="020B0703020202090204" pitchFamily="34" charset="0"/>
                <a:ea typeface="Lato" panose="020F0502020204030203" pitchFamily="34" charset="0"/>
                <a:cs typeface="Arial" panose="020B0604020202020204" pitchFamily="34" charset="0"/>
              </a:rPr>
              <a:t>High school graduations are approaching: </a:t>
            </a:r>
            <a:br>
              <a:rPr lang="en-US" sz="2800">
                <a:solidFill>
                  <a:schemeClr val="bg1"/>
                </a:solidFill>
                <a:effectLst>
                  <a:outerShdw blurRad="38100" dist="38100" dir="2700000" algn="tl">
                    <a:srgbClr val="000000">
                      <a:alpha val="43137"/>
                    </a:srgbClr>
                  </a:outerShdw>
                </a:effectLst>
                <a:latin typeface="Trebuchet MS" panose="020B0703020202090204" pitchFamily="34" charset="0"/>
                <a:ea typeface="Lato" panose="020F0502020204030203" pitchFamily="34" charset="0"/>
                <a:cs typeface="Arial" panose="020B0604020202020204" pitchFamily="34" charset="0"/>
              </a:rPr>
            </a:br>
            <a:r>
              <a:rPr lang="en-US" sz="2800">
                <a:solidFill>
                  <a:schemeClr val="bg1"/>
                </a:solidFill>
                <a:effectLst>
                  <a:outerShdw blurRad="38100" dist="38100" dir="2700000" algn="tl">
                    <a:srgbClr val="000000">
                      <a:alpha val="43137"/>
                    </a:srgbClr>
                  </a:outerShdw>
                </a:effectLst>
                <a:latin typeface="Trebuchet MS" panose="020B0703020202090204" pitchFamily="34" charset="0"/>
                <a:ea typeface="Lato" panose="020F0502020204030203" pitchFamily="34" charset="0"/>
                <a:cs typeface="Arial" panose="020B0604020202020204" pitchFamily="34" charset="0"/>
              </a:rPr>
              <a:t>Share student information with </a:t>
            </a:r>
          </a:p>
          <a:p>
            <a:pPr algn="ctr"/>
            <a:r>
              <a:rPr lang="en-US" sz="2800" b="1">
                <a:solidFill>
                  <a:schemeClr val="bg1"/>
                </a:solidFill>
                <a:effectLst>
                  <a:outerShdw blurRad="38100" dist="38100" dir="2700000" algn="tl">
                    <a:srgbClr val="000000">
                      <a:alpha val="43137"/>
                    </a:srgbClr>
                  </a:outerShdw>
                </a:effectLst>
                <a:latin typeface="Trebuchet MS" panose="020B0703020202090204" pitchFamily="34" charset="0"/>
                <a:ea typeface="Lato" panose="020F0502020204030203" pitchFamily="34" charset="0"/>
                <a:cs typeface="Arial" panose="020B0604020202020204" pitchFamily="34" charset="0"/>
              </a:rPr>
              <a:t>WELS Campus Ministry! </a:t>
            </a:r>
          </a:p>
        </p:txBody>
      </p:sp>
    </p:spTree>
    <p:extLst>
      <p:ext uri="{BB962C8B-B14F-4D97-AF65-F5344CB8AC3E}">
        <p14:creationId xmlns:p14="http://schemas.microsoft.com/office/powerpoint/2010/main" val="31615704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AI-generated content may be incorrect.">
            <a:extLst>
              <a:ext uri="{FF2B5EF4-FFF2-40B4-BE49-F238E27FC236}">
                <a16:creationId xmlns:a16="http://schemas.microsoft.com/office/drawing/2014/main" id="{1B12E7B0-4003-78E0-FBE1-DB2D7E996DFB}"/>
              </a:ext>
            </a:extLst>
          </p:cNvPr>
          <p:cNvPicPr>
            <a:picLocks noChangeAspect="1"/>
          </p:cNvPicPr>
          <p:nvPr/>
        </p:nvPicPr>
        <p:blipFill>
          <a:blip r:embed="rId3"/>
          <a:srcRect t="6680" b="19484"/>
          <a:stretch/>
        </p:blipFill>
        <p:spPr>
          <a:xfrm>
            <a:off x="-48684" y="0"/>
            <a:ext cx="12240683" cy="6858000"/>
          </a:xfrm>
          <a:prstGeom prst="rect">
            <a:avLst/>
          </a:prstGeom>
        </p:spPr>
      </p:pic>
      <p:pic>
        <p:nvPicPr>
          <p:cNvPr id="2" name="Picture 1" descr="blackopacity30.png">
            <a:extLst>
              <a:ext uri="{FF2B5EF4-FFF2-40B4-BE49-F238E27FC236}">
                <a16:creationId xmlns:a16="http://schemas.microsoft.com/office/drawing/2014/main" id="{97F7B4BF-DEE5-9C01-297E-EED9670C3C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683" y="5752669"/>
            <a:ext cx="12240683" cy="1105331"/>
          </a:xfrm>
          <a:prstGeom prst="rect">
            <a:avLst/>
          </a:prstGeom>
        </p:spPr>
      </p:pic>
      <p:sp>
        <p:nvSpPr>
          <p:cNvPr id="3" name="TextBox 2">
            <a:extLst>
              <a:ext uri="{FF2B5EF4-FFF2-40B4-BE49-F238E27FC236}">
                <a16:creationId xmlns:a16="http://schemas.microsoft.com/office/drawing/2014/main" id="{F6554273-6904-4B45-8ECC-825698ACF934}"/>
              </a:ext>
            </a:extLst>
          </p:cNvPr>
          <p:cNvSpPr txBox="1"/>
          <p:nvPr/>
        </p:nvSpPr>
        <p:spPr>
          <a:xfrm>
            <a:off x="382688" y="5971092"/>
            <a:ext cx="11513843"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Outreach</a:t>
            </a:r>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 through Campus Ministry</a:t>
            </a:r>
          </a:p>
        </p:txBody>
      </p:sp>
    </p:spTree>
    <p:extLst>
      <p:ext uri="{BB962C8B-B14F-4D97-AF65-F5344CB8AC3E}">
        <p14:creationId xmlns:p14="http://schemas.microsoft.com/office/powerpoint/2010/main" val="1156787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B7B4BD7-335D-B366-6288-12D33777E5AD}"/>
              </a:ext>
            </a:extLst>
          </p:cNvPr>
          <p:cNvSpPr txBox="1"/>
          <p:nvPr/>
        </p:nvSpPr>
        <p:spPr>
          <a:xfrm>
            <a:off x="-2" y="476671"/>
            <a:ext cx="12192001" cy="800219"/>
          </a:xfrm>
          <a:prstGeom prst="rect">
            <a:avLst/>
          </a:prstGeom>
          <a:noFill/>
        </p:spPr>
        <p:txBody>
          <a:bodyPr wrap="square" lIns="91440" tIns="45720" rIns="91440" bIns="45720" anchor="t">
            <a:spAutoFit/>
          </a:bodyPr>
          <a:lstStyle/>
          <a:p>
            <a:pPr algn="ctr"/>
            <a:r>
              <a:rPr lang="en-US" sz="3600" b="1">
                <a:solidFill>
                  <a:prstClr val="white"/>
                </a:solidFill>
                <a:latin typeface="Trebuchet MS"/>
                <a:ea typeface="+mj-ea"/>
                <a:cs typeface="+mj-cs"/>
              </a:rPr>
              <a:t>Reaching people like Jett</a:t>
            </a:r>
            <a:br>
              <a:rPr lang="en-US" sz="3600" b="1" u="none" strike="noStrike" kern="1200" cap="none" spc="0" normalizeH="0" baseline="0" noProof="0">
                <a:ln>
                  <a:noFill/>
                </a:ln>
                <a:effectLst/>
                <a:uLnTx/>
                <a:uFillTx/>
                <a:latin typeface="Trebuchet MS" panose="020B0703020202090204" pitchFamily="34" charset="0"/>
                <a:ea typeface="+mj-ea"/>
                <a:cs typeface="+mj-cs"/>
              </a:rPr>
            </a:br>
            <a:endParaRPr lang="en-US" sz="1000"/>
          </a:p>
        </p:txBody>
      </p:sp>
      <p:pic>
        <p:nvPicPr>
          <p:cNvPr id="3" name="Picture 2" descr="A person sitting in a chair praying&#10;&#10;AI-generated content may be incorrect.">
            <a:hlinkClick r:id="rId3"/>
            <a:extLst>
              <a:ext uri="{FF2B5EF4-FFF2-40B4-BE49-F238E27FC236}">
                <a16:creationId xmlns:a16="http://schemas.microsoft.com/office/drawing/2014/main" id="{14E10039-94FC-4B94-A396-55A56945DEC0}"/>
              </a:ext>
            </a:extLst>
          </p:cNvPr>
          <p:cNvPicPr>
            <a:picLocks noChangeAspect="1"/>
          </p:cNvPicPr>
          <p:nvPr/>
        </p:nvPicPr>
        <p:blipFill>
          <a:blip r:embed="rId4"/>
          <a:stretch>
            <a:fillRect/>
          </a:stretch>
        </p:blipFill>
        <p:spPr>
          <a:xfrm>
            <a:off x="2347209" y="1565086"/>
            <a:ext cx="7497581" cy="4816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46577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DC0BBD6-1C74-4C42-96D5-DF34704B0C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5" y="428"/>
            <a:ext cx="12187429" cy="6857143"/>
          </a:xfrm>
          <a:prstGeom prst="rect">
            <a:avLst/>
          </a:prstGeom>
        </p:spPr>
      </p:pic>
    </p:spTree>
    <p:extLst>
      <p:ext uri="{BB962C8B-B14F-4D97-AF65-F5344CB8AC3E}">
        <p14:creationId xmlns:p14="http://schemas.microsoft.com/office/powerpoint/2010/main" val="4062663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F781131A-E71E-4949-81D6-67B8F640A8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Tree>
    <p:extLst>
      <p:ext uri="{BB962C8B-B14F-4D97-AF65-F5344CB8AC3E}">
        <p14:creationId xmlns:p14="http://schemas.microsoft.com/office/powerpoint/2010/main" val="30732522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standing next to a car with boxes in the trunk&#10;&#10;Description automatically generated">
            <a:extLst>
              <a:ext uri="{FF2B5EF4-FFF2-40B4-BE49-F238E27FC236}">
                <a16:creationId xmlns:a16="http://schemas.microsoft.com/office/drawing/2014/main" id="{2F2442EF-4EC5-768E-6EB6-09BACE6EA9CF}"/>
              </a:ext>
            </a:extLst>
          </p:cNvPr>
          <p:cNvPicPr>
            <a:picLocks noChangeAspect="1"/>
          </p:cNvPicPr>
          <p:nvPr/>
        </p:nvPicPr>
        <p:blipFill>
          <a:blip r:embed="rId3"/>
          <a:srcRect l="14152" r="39558"/>
          <a:stretch/>
        </p:blipFill>
        <p:spPr>
          <a:xfrm>
            <a:off x="-1" y="0"/>
            <a:ext cx="4769225" cy="6858000"/>
          </a:xfrm>
          <a:prstGeom prst="rect">
            <a:avLst/>
          </a:prstGeom>
        </p:spPr>
      </p:pic>
      <p:pic>
        <p:nvPicPr>
          <p:cNvPr id="5" name="Picture 4" descr="A group of women holding paper bags&#10;&#10;Description automatically generated">
            <a:extLst>
              <a:ext uri="{FF2B5EF4-FFF2-40B4-BE49-F238E27FC236}">
                <a16:creationId xmlns:a16="http://schemas.microsoft.com/office/drawing/2014/main" id="{2A1B71DC-B223-EB60-D8DF-3B5AA7AA032E}"/>
              </a:ext>
            </a:extLst>
          </p:cNvPr>
          <p:cNvPicPr>
            <a:picLocks noChangeAspect="1"/>
          </p:cNvPicPr>
          <p:nvPr/>
        </p:nvPicPr>
        <p:blipFill>
          <a:blip r:embed="rId4"/>
          <a:srcRect l="8890" r="18944"/>
          <a:stretch/>
        </p:blipFill>
        <p:spPr>
          <a:xfrm>
            <a:off x="4769224" y="0"/>
            <a:ext cx="7422776" cy="6858000"/>
          </a:xfrm>
          <a:prstGeom prst="rect">
            <a:avLst/>
          </a:prstGeom>
        </p:spPr>
      </p:pic>
      <p:pic>
        <p:nvPicPr>
          <p:cNvPr id="6" name="Picture 5" descr="blackopacity30.png">
            <a:extLst>
              <a:ext uri="{FF2B5EF4-FFF2-40B4-BE49-F238E27FC236}">
                <a16:creationId xmlns:a16="http://schemas.microsoft.com/office/drawing/2014/main" id="{60A2DD4C-5F84-F67F-DA3C-77920B729E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7" name="TextBox 6">
            <a:extLst>
              <a:ext uri="{FF2B5EF4-FFF2-40B4-BE49-F238E27FC236}">
                <a16:creationId xmlns:a16="http://schemas.microsoft.com/office/drawing/2014/main" id="{7E956532-AFD6-90A1-0E3F-F065585A82C8}"/>
              </a:ext>
            </a:extLst>
          </p:cNvPr>
          <p:cNvSpPr txBox="1"/>
          <p:nvPr/>
        </p:nvSpPr>
        <p:spPr>
          <a:xfrm>
            <a:off x="247649" y="5562511"/>
            <a:ext cx="11696700" cy="1200329"/>
          </a:xfrm>
          <a:prstGeom prst="rect">
            <a:avLst/>
          </a:prstGeom>
          <a:noFill/>
        </p:spPr>
        <p:txBody>
          <a:bodyPr wrap="square" rtlCol="0">
            <a:spAutoFit/>
          </a:bodyPr>
          <a:lstStyle/>
          <a:p>
            <a:r>
              <a:rPr lang="en-US" sz="3600" dirty="0">
                <a:solidFill>
                  <a:schemeClr val="bg1"/>
                </a:solidFill>
              </a:rPr>
              <a:t>Mission Journeys opportunities at home mission congregations (Pictured: Trip to Bentonville, Ark.)</a:t>
            </a:r>
            <a:endParaRPr lang="en-US"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112800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ircles with text&#10;&#10;Description automatically generated">
            <a:extLst>
              <a:ext uri="{FF2B5EF4-FFF2-40B4-BE49-F238E27FC236}">
                <a16:creationId xmlns:a16="http://schemas.microsoft.com/office/drawing/2014/main" id="{D4D9EC07-B632-75FD-460F-407670C25A6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914568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40BCB0-CB58-9E74-A38A-242F564BC9EE}"/>
              </a:ext>
            </a:extLst>
          </p:cNvPr>
          <p:cNvGrpSpPr/>
          <p:nvPr/>
        </p:nvGrpSpPr>
        <p:grpSpPr>
          <a:xfrm>
            <a:off x="0" y="784976"/>
            <a:ext cx="12192000" cy="1052614"/>
            <a:chOff x="-2" y="971615"/>
            <a:chExt cx="12192000" cy="1052614"/>
          </a:xfrm>
        </p:grpSpPr>
        <p:sp>
          <p:nvSpPr>
            <p:cNvPr id="4" name="Arrow: Pentagon 3">
              <a:extLst>
                <a:ext uri="{FF2B5EF4-FFF2-40B4-BE49-F238E27FC236}">
                  <a16:creationId xmlns:a16="http://schemas.microsoft.com/office/drawing/2014/main" id="{0AA7512A-8CB5-0EB6-7B38-42F05F8CEC8C}"/>
                </a:ext>
              </a:extLst>
            </p:cNvPr>
            <p:cNvSpPr/>
            <p:nvPr/>
          </p:nvSpPr>
          <p:spPr>
            <a:xfrm rot="10800000">
              <a:off x="-2" y="971615"/>
              <a:ext cx="156410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Arrow: Pentagon 4">
              <a:extLst>
                <a:ext uri="{FF2B5EF4-FFF2-40B4-BE49-F238E27FC236}">
                  <a16:creationId xmlns:a16="http://schemas.microsoft.com/office/drawing/2014/main" id="{5AE7536F-ACF8-7A10-E503-600F56E7E8A7}"/>
                </a:ext>
              </a:extLst>
            </p:cNvPr>
            <p:cNvSpPr/>
            <p:nvPr/>
          </p:nvSpPr>
          <p:spPr>
            <a:xfrm>
              <a:off x="1564103" y="971615"/>
              <a:ext cx="1062789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6" name="TextBox 5">
            <a:extLst>
              <a:ext uri="{FF2B5EF4-FFF2-40B4-BE49-F238E27FC236}">
                <a16:creationId xmlns:a16="http://schemas.microsoft.com/office/drawing/2014/main" id="{67855873-BF0D-F707-41AA-09C3DD65FEE3}"/>
              </a:ext>
            </a:extLst>
          </p:cNvPr>
          <p:cNvSpPr txBox="1"/>
          <p:nvPr/>
        </p:nvSpPr>
        <p:spPr>
          <a:xfrm>
            <a:off x="0" y="664952"/>
            <a:ext cx="12192000" cy="1292662"/>
          </a:xfrm>
          <a:prstGeom prst="rect">
            <a:avLst/>
          </a:prstGeom>
          <a:noFill/>
        </p:spPr>
        <p:txBody>
          <a:bodyPr wrap="square" rtlCol="0">
            <a:spAutoFit/>
          </a:bodyPr>
          <a:lstStyle/>
          <a:p>
            <a:pPr algn="ctr"/>
            <a:r>
              <a:rPr lang="en-US" sz="7800" b="1" dirty="0">
                <a:solidFill>
                  <a:srgbClr val="B42651"/>
                </a:solidFill>
                <a:latin typeface="Arial" panose="020B0604020202020204" pitchFamily="34" charset="0"/>
                <a:cs typeface="Arial" panose="020B0604020202020204" pitchFamily="34" charset="0"/>
              </a:rPr>
              <a:t>GIVE GENEROUSLY!</a:t>
            </a:r>
          </a:p>
        </p:txBody>
      </p:sp>
      <p:sp>
        <p:nvSpPr>
          <p:cNvPr id="7" name="TextBox 6">
            <a:extLst>
              <a:ext uri="{FF2B5EF4-FFF2-40B4-BE49-F238E27FC236}">
                <a16:creationId xmlns:a16="http://schemas.microsoft.com/office/drawing/2014/main" id="{E7D9537F-9E57-EDF5-2EE6-10AD01C2D1B9}"/>
              </a:ext>
            </a:extLst>
          </p:cNvPr>
          <p:cNvSpPr txBox="1"/>
          <p:nvPr/>
        </p:nvSpPr>
        <p:spPr>
          <a:xfrm>
            <a:off x="582548" y="2382159"/>
            <a:ext cx="6433814" cy="1923604"/>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600" dirty="0">
                <a:solidFill>
                  <a:schemeClr val="bg1"/>
                </a:solidFill>
                <a:latin typeface="Trebuchet MS" panose="020B0703020202090204" pitchFamily="34" charset="0"/>
              </a:rPr>
              <a:t>Visit </a:t>
            </a:r>
            <a:r>
              <a:rPr lang="en-US" sz="2600" b="1" dirty="0">
                <a:solidFill>
                  <a:srgbClr val="FFD960"/>
                </a:solidFill>
                <a:effectLst>
                  <a:outerShdw blurRad="38100" dist="38100" dir="2700000" algn="tl">
                    <a:srgbClr val="000000">
                      <a:alpha val="43137"/>
                    </a:srgbClr>
                  </a:outerShdw>
                </a:effectLst>
                <a:latin typeface="Trebuchet MS" panose="020B0703020202090204" pitchFamily="34" charset="0"/>
              </a:rPr>
              <a:t>wels100in10.net/give </a:t>
            </a:r>
            <a:r>
              <a:rPr lang="en-US" sz="2600" dirty="0">
                <a:solidFill>
                  <a:schemeClr val="bg1"/>
                </a:solidFill>
                <a:latin typeface="Trebuchet MS" panose="020B0703020202090204" pitchFamily="34" charset="0"/>
              </a:rPr>
              <a:t>to donate online!</a:t>
            </a:r>
          </a:p>
          <a:p>
            <a:pPr marL="285750" indent="-285750">
              <a:spcAft>
                <a:spcPts val="1800"/>
              </a:spcAft>
              <a:buFont typeface="Arial" panose="020B0604020202020204" pitchFamily="34" charset="0"/>
              <a:buChar char="•"/>
            </a:pPr>
            <a:r>
              <a:rPr lang="en-US" sz="2600" dirty="0">
                <a:solidFill>
                  <a:schemeClr val="bg1"/>
                </a:solidFill>
                <a:latin typeface="Trebuchet MS" panose="020B0703020202090204" pitchFamily="34" charset="0"/>
              </a:rPr>
              <a:t>Send in a check with “100 in 10” in the memo line to: </a:t>
            </a:r>
          </a:p>
        </p:txBody>
      </p:sp>
      <p:pic>
        <p:nvPicPr>
          <p:cNvPr id="10" name="Picture 9" descr="A qr code on a black background&#10;&#10;AI-generated content may be incorrect.">
            <a:extLst>
              <a:ext uri="{FF2B5EF4-FFF2-40B4-BE49-F238E27FC236}">
                <a16:creationId xmlns:a16="http://schemas.microsoft.com/office/drawing/2014/main" id="{8270072E-E7C4-DFB7-CE91-53E7B8C630E3}"/>
              </a:ext>
            </a:extLst>
          </p:cNvPr>
          <p:cNvPicPr>
            <a:picLocks noChangeAspect="1"/>
          </p:cNvPicPr>
          <p:nvPr/>
        </p:nvPicPr>
        <p:blipFill>
          <a:blip r:embed="rId3"/>
          <a:stretch>
            <a:fillRect/>
          </a:stretch>
        </p:blipFill>
        <p:spPr>
          <a:xfrm>
            <a:off x="7869206" y="2457793"/>
            <a:ext cx="3540741" cy="3540741"/>
          </a:xfrm>
          <a:prstGeom prst="rect">
            <a:avLst/>
          </a:prstGeom>
        </p:spPr>
      </p:pic>
      <p:sp>
        <p:nvSpPr>
          <p:cNvPr id="11" name="TextBox 10">
            <a:extLst>
              <a:ext uri="{FF2B5EF4-FFF2-40B4-BE49-F238E27FC236}">
                <a16:creationId xmlns:a16="http://schemas.microsoft.com/office/drawing/2014/main" id="{0718666D-3B47-D3D7-CB7B-21FFB21CDEF4}"/>
              </a:ext>
            </a:extLst>
          </p:cNvPr>
          <p:cNvSpPr txBox="1"/>
          <p:nvPr/>
        </p:nvSpPr>
        <p:spPr>
          <a:xfrm>
            <a:off x="1435392" y="4500277"/>
            <a:ext cx="6433814" cy="1692771"/>
          </a:xfrm>
          <a:prstGeom prst="rect">
            <a:avLst/>
          </a:prstGeom>
          <a:noFill/>
        </p:spPr>
        <p:txBody>
          <a:bodyPr wrap="square" rtlCol="0">
            <a:spAutoFit/>
          </a:bodyPr>
          <a:lstStyle/>
          <a:p>
            <a:pPr>
              <a:spcAft>
                <a:spcPts val="1800"/>
              </a:spcAft>
            </a:pPr>
            <a:r>
              <a:rPr lang="en-US" sz="2600" b="1" dirty="0">
                <a:solidFill>
                  <a:srgbClr val="FFD960"/>
                </a:solidFill>
                <a:effectLst>
                  <a:outerShdw blurRad="38100" dist="38100" dir="2700000" algn="tl">
                    <a:srgbClr val="000000">
                      <a:alpha val="43137"/>
                    </a:srgbClr>
                  </a:outerShdw>
                </a:effectLst>
                <a:latin typeface="Trebuchet MS" panose="020B0703020202090204" pitchFamily="34" charset="0"/>
              </a:rPr>
              <a:t>WELS</a:t>
            </a:r>
            <a:br>
              <a:rPr lang="en-US" sz="2600" b="1" dirty="0">
                <a:solidFill>
                  <a:srgbClr val="FFD960"/>
                </a:solidFill>
                <a:effectLst>
                  <a:outerShdw blurRad="38100" dist="38100" dir="2700000" algn="tl">
                    <a:srgbClr val="000000">
                      <a:alpha val="43137"/>
                    </a:srgbClr>
                  </a:outerShdw>
                </a:effectLst>
                <a:latin typeface="Trebuchet MS" panose="020B0703020202090204" pitchFamily="34" charset="0"/>
              </a:rPr>
            </a:br>
            <a:r>
              <a:rPr lang="en-US" sz="2600" b="1" dirty="0">
                <a:solidFill>
                  <a:srgbClr val="FFD960"/>
                </a:solidFill>
                <a:effectLst>
                  <a:outerShdw blurRad="38100" dist="38100" dir="2700000" algn="tl">
                    <a:srgbClr val="000000">
                      <a:alpha val="43137"/>
                    </a:srgbClr>
                  </a:outerShdw>
                </a:effectLst>
                <a:latin typeface="Trebuchet MS" panose="020B0703020202090204" pitchFamily="34" charset="0"/>
              </a:rPr>
              <a:t>Attn: Gift Processing</a:t>
            </a:r>
            <a:br>
              <a:rPr lang="en-US" sz="2600" b="1" dirty="0">
                <a:solidFill>
                  <a:srgbClr val="FFD960"/>
                </a:solidFill>
                <a:effectLst>
                  <a:outerShdw blurRad="38100" dist="38100" dir="2700000" algn="tl">
                    <a:srgbClr val="000000">
                      <a:alpha val="43137"/>
                    </a:srgbClr>
                  </a:outerShdw>
                </a:effectLst>
                <a:latin typeface="Trebuchet MS" panose="020B0703020202090204" pitchFamily="34" charset="0"/>
              </a:rPr>
            </a:br>
            <a:r>
              <a:rPr lang="en-US" sz="2600" b="1" dirty="0">
                <a:solidFill>
                  <a:srgbClr val="FFD960"/>
                </a:solidFill>
                <a:effectLst>
                  <a:outerShdw blurRad="38100" dist="38100" dir="2700000" algn="tl">
                    <a:srgbClr val="000000">
                      <a:alpha val="43137"/>
                    </a:srgbClr>
                  </a:outerShdw>
                </a:effectLst>
                <a:latin typeface="Trebuchet MS" panose="020B0703020202090204" pitchFamily="34" charset="0"/>
              </a:rPr>
              <a:t>N16W23377 Stone Ridge Dr.</a:t>
            </a:r>
            <a:br>
              <a:rPr lang="en-US" sz="2600" b="1" dirty="0">
                <a:solidFill>
                  <a:srgbClr val="FFD960"/>
                </a:solidFill>
                <a:effectLst>
                  <a:outerShdw blurRad="38100" dist="38100" dir="2700000" algn="tl">
                    <a:srgbClr val="000000">
                      <a:alpha val="43137"/>
                    </a:srgbClr>
                  </a:outerShdw>
                </a:effectLst>
                <a:latin typeface="Trebuchet MS" panose="020B0703020202090204" pitchFamily="34" charset="0"/>
              </a:rPr>
            </a:br>
            <a:r>
              <a:rPr lang="en-US" sz="2600" b="1" dirty="0">
                <a:solidFill>
                  <a:srgbClr val="FFD960"/>
                </a:solidFill>
                <a:effectLst>
                  <a:outerShdw blurRad="38100" dist="38100" dir="2700000" algn="tl">
                    <a:srgbClr val="000000">
                      <a:alpha val="43137"/>
                    </a:srgbClr>
                  </a:outerShdw>
                </a:effectLst>
                <a:latin typeface="Trebuchet MS" panose="020B0703020202090204" pitchFamily="34" charset="0"/>
              </a:rPr>
              <a:t>Waukesha, WI 53188</a:t>
            </a:r>
          </a:p>
        </p:txBody>
      </p:sp>
    </p:spTree>
    <p:extLst>
      <p:ext uri="{BB962C8B-B14F-4D97-AF65-F5344CB8AC3E}">
        <p14:creationId xmlns:p14="http://schemas.microsoft.com/office/powerpoint/2010/main" val="30065043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048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looking at a sign&#10;&#10;Description automatically generated">
            <a:extLst>
              <a:ext uri="{FF2B5EF4-FFF2-40B4-BE49-F238E27FC236}">
                <a16:creationId xmlns:a16="http://schemas.microsoft.com/office/drawing/2014/main" id="{385A3603-6278-5760-AC7E-0151275DDBEB}"/>
              </a:ext>
            </a:extLst>
          </p:cNvPr>
          <p:cNvPicPr>
            <a:picLocks noChangeAspect="1"/>
          </p:cNvPicPr>
          <p:nvPr/>
        </p:nvPicPr>
        <p:blipFill>
          <a:blip r:embed="rId3"/>
          <a:stretch>
            <a:fillRect/>
          </a:stretch>
        </p:blipFill>
        <p:spPr>
          <a:xfrm>
            <a:off x="2386037" y="1661374"/>
            <a:ext cx="7419925" cy="4766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BB7B4BD7-335D-B366-6288-12D33777E5AD}"/>
              </a:ext>
            </a:extLst>
          </p:cNvPr>
          <p:cNvSpPr txBox="1"/>
          <p:nvPr/>
        </p:nvSpPr>
        <p:spPr>
          <a:xfrm>
            <a:off x="-103030" y="385231"/>
            <a:ext cx="12295030" cy="923330"/>
          </a:xfrm>
          <a:prstGeom prst="rect">
            <a:avLst/>
          </a:prstGeom>
          <a:noFill/>
        </p:spPr>
        <p:txBody>
          <a:bodyPr wrap="square">
            <a:spAutoFit/>
          </a:bodyPr>
          <a:lstStyle/>
          <a:p>
            <a:pPr algn="ctr"/>
            <a:r>
              <a:rPr kumimoji="0" lang="en-US" sz="5400" b="1" i="0" u="none" strike="noStrike" kern="1200" cap="none" spc="0" normalizeH="0" baseline="0" noProof="0">
                <a:ln>
                  <a:noFill/>
                </a:ln>
                <a:solidFill>
                  <a:prstClr val="white"/>
                </a:solidFill>
                <a:effectLst/>
                <a:uLnTx/>
                <a:uFillTx/>
                <a:latin typeface="Trebuchet MS" panose="020B0703020202090204" pitchFamily="34" charset="0"/>
                <a:ea typeface="+mj-ea"/>
                <a:cs typeface="+mj-cs"/>
              </a:rPr>
              <a:t>One soul at a time </a:t>
            </a:r>
            <a:endParaRPr lang="en-US" sz="1400"/>
          </a:p>
        </p:txBody>
      </p:sp>
    </p:spTree>
    <p:extLst>
      <p:ext uri="{BB962C8B-B14F-4D97-AF65-F5344CB8AC3E}">
        <p14:creationId xmlns:p14="http://schemas.microsoft.com/office/powerpoint/2010/main" val="2240431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people in graduation caps and gowns&#10;&#10;AI-generated content may be incorrect.">
            <a:extLst>
              <a:ext uri="{FF2B5EF4-FFF2-40B4-BE49-F238E27FC236}">
                <a16:creationId xmlns:a16="http://schemas.microsoft.com/office/drawing/2014/main" id="{506004B1-31D1-A64E-F655-18C465BE898E}"/>
              </a:ext>
            </a:extLst>
          </p:cNvPr>
          <p:cNvPicPr>
            <a:picLocks noChangeAspect="1"/>
          </p:cNvPicPr>
          <p:nvPr/>
        </p:nvPicPr>
        <p:blipFill>
          <a:blip r:embed="rId3"/>
          <a:stretch>
            <a:fillRect/>
          </a:stretch>
        </p:blipFill>
        <p:spPr>
          <a:xfrm>
            <a:off x="-1" y="0"/>
            <a:ext cx="12223841" cy="6858000"/>
          </a:xfrm>
          <a:prstGeom prst="rect">
            <a:avLst/>
          </a:prstGeom>
        </p:spPr>
      </p:pic>
    </p:spTree>
    <p:extLst>
      <p:ext uri="{BB962C8B-B14F-4D97-AF65-F5344CB8AC3E}">
        <p14:creationId xmlns:p14="http://schemas.microsoft.com/office/powerpoint/2010/main" val="703354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35628-7C8A-1848-E4CA-46A2F8257B11}"/>
            </a:ext>
          </a:extLst>
        </p:cNvPr>
        <p:cNvGrpSpPr/>
        <p:nvPr/>
      </p:nvGrpSpPr>
      <p:grpSpPr>
        <a:xfrm>
          <a:off x="0" y="0"/>
          <a:ext cx="0" cy="0"/>
          <a:chOff x="0" y="0"/>
          <a:chExt cx="0" cy="0"/>
        </a:xfrm>
      </p:grpSpPr>
      <p:pic>
        <p:nvPicPr>
          <p:cNvPr id="6" name="Picture 5" descr="A map of the united states with red circles&#10;&#10;AI-generated content may be incorrect.">
            <a:extLst>
              <a:ext uri="{FF2B5EF4-FFF2-40B4-BE49-F238E27FC236}">
                <a16:creationId xmlns:a16="http://schemas.microsoft.com/office/drawing/2014/main" id="{B27C7142-480E-0371-A595-CC2E2DFD676C}"/>
              </a:ext>
            </a:extLst>
          </p:cNvPr>
          <p:cNvPicPr>
            <a:picLocks noChangeAspect="1"/>
          </p:cNvPicPr>
          <p:nvPr/>
        </p:nvPicPr>
        <p:blipFill>
          <a:blip r:embed="rId3"/>
          <a:srcRect l="7816" r="3225"/>
          <a:stretch>
            <a:fillRect/>
          </a:stretch>
        </p:blipFill>
        <p:spPr>
          <a:xfrm>
            <a:off x="4768055" y="423708"/>
            <a:ext cx="7060367" cy="47483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BE153450-DC78-EEB1-8E8D-9868690B7681}"/>
              </a:ext>
            </a:extLst>
          </p:cNvPr>
          <p:cNvSpPr txBox="1"/>
          <p:nvPr/>
        </p:nvSpPr>
        <p:spPr>
          <a:xfrm>
            <a:off x="363578" y="1582180"/>
            <a:ext cx="3937725" cy="2431435"/>
          </a:xfrm>
          <a:prstGeom prst="rect">
            <a:avLst/>
          </a:prstGeom>
          <a:noFill/>
        </p:spPr>
        <p:txBody>
          <a:bodyPr wrap="square" lIns="91440" tIns="45720" rIns="91440" bIns="45720" anchor="t">
            <a:spAutoFit/>
          </a:bodyPr>
          <a:lstStyle/>
          <a:p>
            <a:r>
              <a:rPr lang="en-US" sz="3200" dirty="0">
                <a:solidFill>
                  <a:schemeClr val="bg1"/>
                </a:solidFill>
                <a:latin typeface="Trebuchet MS"/>
              </a:rPr>
              <a:t>U.S. population: </a:t>
            </a:r>
            <a:r>
              <a:rPr lang="en-US" sz="3200" b="1" dirty="0">
                <a:solidFill>
                  <a:schemeClr val="bg1"/>
                </a:solidFill>
              </a:rPr>
              <a:t>340 million</a:t>
            </a:r>
          </a:p>
          <a:p>
            <a:endParaRPr lang="en-US" sz="2000" b="1" dirty="0">
              <a:solidFill>
                <a:schemeClr val="bg1"/>
              </a:solidFill>
            </a:endParaRPr>
          </a:p>
          <a:p>
            <a:r>
              <a:rPr lang="en-US" sz="3200" dirty="0">
                <a:solidFill>
                  <a:schemeClr val="bg1"/>
                </a:solidFill>
                <a:latin typeface="Trebuchet MS"/>
              </a:rPr>
              <a:t>WELS current reach:</a:t>
            </a:r>
          </a:p>
          <a:p>
            <a:r>
              <a:rPr lang="en-US" sz="3200" b="1" dirty="0">
                <a:solidFill>
                  <a:schemeClr val="bg1"/>
                </a:solidFill>
                <a:latin typeface="Trebuchet MS"/>
              </a:rPr>
              <a:t>2% = 6.8 million</a:t>
            </a:r>
            <a:endParaRPr lang="en-US" sz="3200" dirty="0">
              <a:solidFill>
                <a:schemeClr val="bg1"/>
              </a:solidFill>
            </a:endParaRPr>
          </a:p>
        </p:txBody>
      </p:sp>
      <p:sp>
        <p:nvSpPr>
          <p:cNvPr id="4" name="TextBox 3">
            <a:extLst>
              <a:ext uri="{FF2B5EF4-FFF2-40B4-BE49-F238E27FC236}">
                <a16:creationId xmlns:a16="http://schemas.microsoft.com/office/drawing/2014/main" id="{982D0909-EBF4-6C7F-8403-869BA5245315}"/>
              </a:ext>
            </a:extLst>
          </p:cNvPr>
          <p:cNvSpPr txBox="1"/>
          <p:nvPr/>
        </p:nvSpPr>
        <p:spPr>
          <a:xfrm>
            <a:off x="507013" y="5328123"/>
            <a:ext cx="11172481" cy="1323439"/>
          </a:xfrm>
          <a:prstGeom prst="rect">
            <a:avLst/>
          </a:prstGeom>
          <a:noFill/>
        </p:spPr>
        <p:txBody>
          <a:bodyPr wrap="square" lIns="91440" tIns="45720" rIns="91440" bIns="45720" anchor="t">
            <a:spAutoFit/>
          </a:bodyPr>
          <a:lstStyle/>
          <a:p>
            <a:pPr algn="ctr"/>
            <a:r>
              <a:rPr lang="en-US" sz="4000" dirty="0">
                <a:solidFill>
                  <a:srgbClr val="FFFF00"/>
                </a:solidFill>
                <a:latin typeface="Trebuchet MS"/>
              </a:rPr>
              <a:t>WELS’ long-range plan: </a:t>
            </a:r>
            <a:br>
              <a:rPr lang="en-US" sz="4000" b="1" dirty="0">
                <a:solidFill>
                  <a:srgbClr val="FFFF00"/>
                </a:solidFill>
                <a:latin typeface="Trebuchet MS"/>
              </a:rPr>
            </a:br>
            <a:r>
              <a:rPr lang="en-US" sz="4000" b="1" dirty="0">
                <a:solidFill>
                  <a:srgbClr val="FFFF00"/>
                </a:solidFill>
                <a:latin typeface="Trebuchet MS"/>
              </a:rPr>
              <a:t>Increase WELS' reach to 3%</a:t>
            </a:r>
            <a:endParaRPr lang="en-US" sz="4000" b="1" dirty="0">
              <a:solidFill>
                <a:srgbClr val="FFFF00"/>
              </a:solidFill>
            </a:endParaRPr>
          </a:p>
        </p:txBody>
      </p:sp>
    </p:spTree>
    <p:extLst>
      <p:ext uri="{BB962C8B-B14F-4D97-AF65-F5344CB8AC3E}">
        <p14:creationId xmlns:p14="http://schemas.microsoft.com/office/powerpoint/2010/main" val="273510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81971-BD59-7B39-3F59-B55FDFB5FB3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78B7CA3-4EF0-66EE-350A-18C6226CA24B}"/>
              </a:ext>
            </a:extLst>
          </p:cNvPr>
          <p:cNvSpPr txBox="1"/>
          <p:nvPr/>
        </p:nvSpPr>
        <p:spPr>
          <a:xfrm>
            <a:off x="673768" y="2182505"/>
            <a:ext cx="4114799" cy="2492990"/>
          </a:xfrm>
          <a:prstGeom prst="rect">
            <a:avLst/>
          </a:prstGeom>
          <a:noFill/>
        </p:spPr>
        <p:txBody>
          <a:bodyPr wrap="square" lIns="91440" tIns="45720" rIns="91440" bIns="45720" rtlCol="0" anchor="t">
            <a:spAutoFit/>
          </a:bodyPr>
          <a:lstStyle/>
          <a:p>
            <a:r>
              <a:rPr lang="en-US" sz="4000" dirty="0">
                <a:solidFill>
                  <a:schemeClr val="bg1"/>
                </a:solidFill>
                <a:effectLst>
                  <a:outerShdw blurRad="38100" dist="38100" dir="2700000" algn="tl">
                    <a:srgbClr val="000000">
                      <a:alpha val="43137"/>
                    </a:srgbClr>
                  </a:outerShdw>
                </a:effectLst>
              </a:rPr>
              <a:t>2%     3%</a:t>
            </a:r>
          </a:p>
          <a:p>
            <a:endParaRPr lang="en-US" dirty="0">
              <a:solidFill>
                <a:schemeClr val="bg1"/>
              </a:solidFill>
            </a:endParaRPr>
          </a:p>
          <a:p>
            <a:r>
              <a:rPr lang="en-US" sz="4000" dirty="0">
                <a:solidFill>
                  <a:schemeClr val="bg1"/>
                </a:solidFill>
                <a:effectLst>
                  <a:outerShdw blurRad="38100" dist="38100" dir="2700000" algn="tl">
                    <a:srgbClr val="000000">
                      <a:alpha val="43137"/>
                    </a:srgbClr>
                  </a:outerShdw>
                </a:effectLst>
              </a:rPr>
              <a:t>       +3.4 million</a:t>
            </a:r>
          </a:p>
          <a:p>
            <a:endParaRPr lang="en-US" b="1" dirty="0">
              <a:solidFill>
                <a:schemeClr val="bg1"/>
              </a:solidFill>
              <a:effectLst>
                <a:outerShdw blurRad="38100" dist="38100" dir="2700000" algn="tl">
                  <a:srgbClr val="000000">
                    <a:alpha val="43137"/>
                  </a:srgbClr>
                </a:outerShdw>
              </a:effectLst>
            </a:endParaRPr>
          </a:p>
          <a:p>
            <a:r>
              <a:rPr lang="en-US" sz="4000" b="1" dirty="0">
                <a:solidFill>
                  <a:schemeClr val="bg1"/>
                </a:solidFill>
                <a:effectLst>
                  <a:outerShdw blurRad="38100" dist="38100" dir="2700000" algn="tl">
                    <a:srgbClr val="000000">
                      <a:alpha val="43137"/>
                    </a:srgbClr>
                  </a:outerShdw>
                </a:effectLst>
              </a:rPr>
              <a:t>     10.2 million</a:t>
            </a:r>
            <a:endParaRPr lang="en-US" sz="4000" dirty="0">
              <a:solidFill>
                <a:schemeClr val="bg1"/>
              </a:solidFill>
            </a:endParaRPr>
          </a:p>
        </p:txBody>
      </p:sp>
      <p:pic>
        <p:nvPicPr>
          <p:cNvPr id="4" name="Picture 3" descr="Map&#10;&#10;Description automatically generated">
            <a:extLst>
              <a:ext uri="{FF2B5EF4-FFF2-40B4-BE49-F238E27FC236}">
                <a16:creationId xmlns:a16="http://schemas.microsoft.com/office/drawing/2014/main" id="{8463C0E5-1CE1-7692-3EA3-C8AF2AE58E99}"/>
              </a:ext>
            </a:extLst>
          </p:cNvPr>
          <p:cNvPicPr>
            <a:picLocks noChangeAspect="1"/>
          </p:cNvPicPr>
          <p:nvPr/>
        </p:nvPicPr>
        <p:blipFill rotWithShape="1">
          <a:blip r:embed="rId3"/>
          <a:srcRect l="7551" r="3973"/>
          <a:stretch/>
        </p:blipFill>
        <p:spPr>
          <a:xfrm>
            <a:off x="5016117" y="948368"/>
            <a:ext cx="6729665" cy="48917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Equals 6">
            <a:extLst>
              <a:ext uri="{FF2B5EF4-FFF2-40B4-BE49-F238E27FC236}">
                <a16:creationId xmlns:a16="http://schemas.microsoft.com/office/drawing/2014/main" id="{EB4FB802-B3D4-0DC3-CFC8-6D28074936B5}"/>
              </a:ext>
            </a:extLst>
          </p:cNvPr>
          <p:cNvSpPr/>
          <p:nvPr/>
        </p:nvSpPr>
        <p:spPr>
          <a:xfrm>
            <a:off x="901318" y="4163038"/>
            <a:ext cx="524656" cy="347056"/>
          </a:xfrm>
          <a:prstGeom prst="mathEqual">
            <a:avLst/>
          </a:prstGeom>
          <a:solidFill>
            <a:srgbClr val="FFD960"/>
          </a:solidFill>
          <a:ln>
            <a:solidFill>
              <a:srgbClr val="FFD9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Right 7">
            <a:extLst>
              <a:ext uri="{FF2B5EF4-FFF2-40B4-BE49-F238E27FC236}">
                <a16:creationId xmlns:a16="http://schemas.microsoft.com/office/drawing/2014/main" id="{9CB772D3-790F-13D0-E1A9-FF78C7ED0540}"/>
              </a:ext>
            </a:extLst>
          </p:cNvPr>
          <p:cNvSpPr/>
          <p:nvPr/>
        </p:nvSpPr>
        <p:spPr>
          <a:xfrm>
            <a:off x="1490195" y="2441598"/>
            <a:ext cx="539646" cy="202367"/>
          </a:xfrm>
          <a:prstGeom prst="rightArrow">
            <a:avLst/>
          </a:prstGeom>
          <a:solidFill>
            <a:srgbClr val="FFD960"/>
          </a:solidFill>
          <a:ln>
            <a:solidFill>
              <a:srgbClr val="FFD9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7056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7F66C6C-9BDF-4D1C-8CC5-F52A59A32965}"/>
              </a:ext>
            </a:extLst>
          </p:cNvPr>
          <p:cNvSpPr>
            <a:spLocks noGrp="1"/>
          </p:cNvSpPr>
          <p:nvPr>
            <p:ph type="title"/>
          </p:nvPr>
        </p:nvSpPr>
        <p:spPr>
          <a:xfrm>
            <a:off x="831850" y="1022953"/>
            <a:ext cx="10515600" cy="2852737"/>
          </a:xfrm>
        </p:spPr>
        <p:txBody>
          <a:bodyPr>
            <a:normAutofit/>
          </a:bodyPr>
          <a:lstStyle/>
          <a:p>
            <a:r>
              <a:rPr lang="en-US" sz="6500" b="1" dirty="0">
                <a:latin typeface="Trebuchet MS" panose="020B0703020202090204" pitchFamily="34" charset="0"/>
              </a:rPr>
              <a:t>Supporting home mission churches</a:t>
            </a:r>
            <a:endParaRPr lang="en-US" sz="6500" b="1" dirty="0"/>
          </a:p>
        </p:txBody>
      </p:sp>
      <p:sp>
        <p:nvSpPr>
          <p:cNvPr id="11" name="Text Placeholder 10">
            <a:extLst>
              <a:ext uri="{FF2B5EF4-FFF2-40B4-BE49-F238E27FC236}">
                <a16:creationId xmlns:a16="http://schemas.microsoft.com/office/drawing/2014/main" id="{BBAEE322-7009-16C6-6C3A-C7D9A2DEDD3E}"/>
              </a:ext>
            </a:extLst>
          </p:cNvPr>
          <p:cNvSpPr>
            <a:spLocks noGrp="1"/>
          </p:cNvSpPr>
          <p:nvPr>
            <p:ph type="body" idx="1"/>
          </p:nvPr>
        </p:nvSpPr>
        <p:spPr>
          <a:xfrm>
            <a:off x="831850" y="4081463"/>
            <a:ext cx="10515600" cy="1500187"/>
          </a:xfrm>
        </p:spPr>
        <p:txBody>
          <a:bodyPr>
            <a:normAutofit/>
          </a:bodyPr>
          <a:lstStyle/>
          <a:p>
            <a:r>
              <a:rPr lang="en-US" sz="3600" dirty="0">
                <a:solidFill>
                  <a:srgbClr val="0094FF"/>
                </a:solidFill>
              </a:rPr>
              <a:t>100 Mission in 10 Years</a:t>
            </a:r>
          </a:p>
        </p:txBody>
      </p:sp>
      <p:pic>
        <p:nvPicPr>
          <p:cNvPr id="3" name="Picture 2">
            <a:extLst>
              <a:ext uri="{FF2B5EF4-FFF2-40B4-BE49-F238E27FC236}">
                <a16:creationId xmlns:a16="http://schemas.microsoft.com/office/drawing/2014/main" id="{89720D56-5EDA-AA7B-C9E0-C433DE329E22}"/>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rot="494149">
            <a:off x="7507062" y="-8850"/>
            <a:ext cx="4381043" cy="4381043"/>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00AF978A-95E3-8E5A-CDBE-AB828EA758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0098" y="3682484"/>
            <a:ext cx="3898550" cy="2676869"/>
          </a:xfrm>
          <a:prstGeom prst="rect">
            <a:avLst/>
          </a:prstGeom>
        </p:spPr>
      </p:pic>
    </p:spTree>
    <p:extLst>
      <p:ext uri="{BB962C8B-B14F-4D97-AF65-F5344CB8AC3E}">
        <p14:creationId xmlns:p14="http://schemas.microsoft.com/office/powerpoint/2010/main" val="1962328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a room with a projector screen&#10;&#10;Description automatically generated with medium confidence">
            <a:extLst>
              <a:ext uri="{FF2B5EF4-FFF2-40B4-BE49-F238E27FC236}">
                <a16:creationId xmlns:a16="http://schemas.microsoft.com/office/drawing/2014/main" id="{A55BBFBE-052A-CC57-7706-F3CEEB6A18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1" descr="blackopacity30.png">
            <a:extLst>
              <a:ext uri="{FF2B5EF4-FFF2-40B4-BE49-F238E27FC236}">
                <a16:creationId xmlns:a16="http://schemas.microsoft.com/office/drawing/2014/main" id="{5FC681EE-AC9C-023B-364A-0620B311A9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20824"/>
            <a:ext cx="12192000" cy="1637176"/>
          </a:xfrm>
          <a:prstGeom prst="rect">
            <a:avLst/>
          </a:prstGeom>
        </p:spPr>
      </p:pic>
      <p:sp>
        <p:nvSpPr>
          <p:cNvPr id="3" name="TextBox 2">
            <a:extLst>
              <a:ext uri="{FF2B5EF4-FFF2-40B4-BE49-F238E27FC236}">
                <a16:creationId xmlns:a16="http://schemas.microsoft.com/office/drawing/2014/main" id="{D1D50A52-1B2D-E059-E5B5-6E2C4B3B7406}"/>
              </a:ext>
            </a:extLst>
          </p:cNvPr>
          <p:cNvSpPr txBox="1"/>
          <p:nvPr/>
        </p:nvSpPr>
        <p:spPr>
          <a:xfrm>
            <a:off x="382688" y="5496207"/>
            <a:ext cx="11809312" cy="1200329"/>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District Mission Boards (DMB)</a:t>
            </a:r>
          </a:p>
          <a:p>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The heart and core of Home Missions</a:t>
            </a:r>
            <a:endParaRPr lang="en-US" sz="3600" dirty="0">
              <a:solidFill>
                <a:schemeClr val="bg1"/>
              </a:solidFill>
              <a:latin typeface="Trebuchet MS" panose="020B0703020202090204" pitchFamily="34" charset="0"/>
              <a:cs typeface="Arial" panose="020B0604020202020204" pitchFamily="34" charset="0"/>
            </a:endParaRPr>
          </a:p>
        </p:txBody>
      </p:sp>
    </p:spTree>
    <p:extLst>
      <p:ext uri="{BB962C8B-B14F-4D97-AF65-F5344CB8AC3E}">
        <p14:creationId xmlns:p14="http://schemas.microsoft.com/office/powerpoint/2010/main" val="3719485277"/>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d1aa794-ada9-4a3e-9c2a-189f245fcbb8" xsi:nil="true"/>
    <lcf76f155ced4ddcb4097134ff3c332f xmlns="131891c9-c40f-43c8-94b9-d64b4055cbf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F978C57143B2F4EB3BF9402E7B06E40" ma:contentTypeVersion="17" ma:contentTypeDescription="Create a new document." ma:contentTypeScope="" ma:versionID="6d450e6af8594b6a6aa1b85dfa6d6602">
  <xsd:schema xmlns:xsd="http://www.w3.org/2001/XMLSchema" xmlns:xs="http://www.w3.org/2001/XMLSchema" xmlns:p="http://schemas.microsoft.com/office/2006/metadata/properties" xmlns:ns2="131891c9-c40f-43c8-94b9-d64b4055cbfa" xmlns:ns3="5cd1452d-5967-4622-9749-a306807ee3c9" xmlns:ns4="9d1aa794-ada9-4a3e-9c2a-189f245fcbb8" targetNamespace="http://schemas.microsoft.com/office/2006/metadata/properties" ma:root="true" ma:fieldsID="5fcec68ebb794bb6eb1c8d0c575f375b" ns2:_="" ns3:_="" ns4:_="">
    <xsd:import namespace="131891c9-c40f-43c8-94b9-d64b4055cbfa"/>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891c9-c40f-43c8-94b9-d64b4055cbf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C0EE5A-525E-434D-9B4D-2CCCD9FF0D14}">
  <ds:schemaRefs>
    <ds:schemaRef ds:uri="http://schemas.microsoft.com/office/infopath/2007/PartnerControls"/>
    <ds:schemaRef ds:uri="5cd1452d-5967-4622-9749-a306807ee3c9"/>
    <ds:schemaRef ds:uri="http://purl.org/dc/elements/1.1/"/>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131891c9-c40f-43c8-94b9-d64b4055cbfa"/>
    <ds:schemaRef ds:uri="http://purl.org/dc/dcmitype/"/>
    <ds:schemaRef ds:uri="http://purl.org/dc/terms/"/>
    <ds:schemaRef ds:uri="9d1aa794-ada9-4a3e-9c2a-189f245fcbb8"/>
    <ds:schemaRef ds:uri="b08356ad-c91c-4af8-a10f-e9f9e2b64d37"/>
  </ds:schemaRefs>
</ds:datastoreItem>
</file>

<file path=customXml/itemProps2.xml><?xml version="1.0" encoding="utf-8"?>
<ds:datastoreItem xmlns:ds="http://schemas.openxmlformats.org/officeDocument/2006/customXml" ds:itemID="{6F541725-F0CE-4DA9-B6B6-3CF00EA74A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1891c9-c40f-43c8-94b9-d64b4055cbfa"/>
    <ds:schemaRef ds:uri="5cd1452d-5967-4622-9749-a306807ee3c9"/>
    <ds:schemaRef ds:uri="9d1aa794-ada9-4a3e-9c2a-189f245fc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99D642-F337-4E9D-808D-3B7EB6B436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3764</TotalTime>
  <Words>6803</Words>
  <Application>Microsoft Office PowerPoint</Application>
  <PresentationFormat>Widescreen</PresentationFormat>
  <Paragraphs>303</Paragraphs>
  <Slides>46</Slides>
  <Notes>46</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46</vt:i4>
      </vt:variant>
    </vt:vector>
  </HeadingPairs>
  <TitlesOfParts>
    <vt:vector size="60" baseType="lpstr">
      <vt:lpstr>Aptos</vt:lpstr>
      <vt:lpstr>Arial</vt:lpstr>
      <vt:lpstr>Calibri</vt:lpstr>
      <vt:lpstr>inherit</vt:lpstr>
      <vt:lpstr>lato</vt:lpstr>
      <vt:lpstr>lora</vt:lpstr>
      <vt:lpstr>Trebuchet MS</vt:lpstr>
      <vt:lpstr>2_Office Theme</vt:lpstr>
      <vt:lpstr>5_Office Theme</vt:lpstr>
      <vt:lpstr>6_Office Theme</vt:lpstr>
      <vt:lpstr>3_Custom Design</vt:lpstr>
      <vt:lpstr>4_Custom Design</vt:lpstr>
      <vt:lpstr>5_Custom Design</vt:lpstr>
      <vt:lpstr>1_Office Theme</vt:lpstr>
      <vt:lpstr>PowerPoint Presentation</vt:lpstr>
      <vt:lpstr>PowerPoint Presentation</vt:lpstr>
      <vt:lpstr>This is a big goal. Why start 100 new home missions?</vt:lpstr>
      <vt:lpstr>PowerPoint Presentation</vt:lpstr>
      <vt:lpstr>PowerPoint Presentation</vt:lpstr>
      <vt:lpstr>PowerPoint Presentation</vt:lpstr>
      <vt:lpstr>PowerPoint Presentation</vt:lpstr>
      <vt:lpstr>Supporting home mission churches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WELS Church Extension Fund A valuable partner of Home Missions</vt:lpstr>
      <vt:lpstr>Home missions dedicate new buildings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Briana Lambrecht</dc:creator>
  <cp:lastModifiedBy>Marissa Krogmann</cp:lastModifiedBy>
  <cp:revision>88</cp:revision>
  <dcterms:created xsi:type="dcterms:W3CDTF">2018-10-17T20:27:17Z</dcterms:created>
  <dcterms:modified xsi:type="dcterms:W3CDTF">2025-09-22T18:46:26Z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0x0101004F978C57143B2F4EB3BF9402E7B06E40</vt:lpwstr>
  </property>
  <property fmtid="{D5CDD505-2E9C-101B-9397-08002B2CF9AE}" pid="3" name="MediaServiceImageTags">
    <vt:lpwstr/>
  </property>
</Properties>
</file>