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g" ContentType="image/jpeg"/>
  <Override PartName="/ppt/notesSlides/notesSlide9.xml" ContentType="application/vnd.openxmlformats-officedocument.presentationml.notesSlide+xml"/>
  <Override PartName="/ppt/media/image17.jpg" ContentType="image/jpeg"/>
  <Override PartName="/ppt/media/image18.jpg" ContentType="image/jpeg"/>
  <Override PartName="/ppt/notesSlides/notesSlide10.xml" ContentType="application/vnd.openxmlformats-officedocument.presentationml.notesSlide+xml"/>
  <Override PartName="/ppt/media/image2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jpeg"/>
  <Override PartName="/ppt/notesSlides/notesSlide13.xml" ContentType="application/vnd.openxmlformats-officedocument.presentationml.notesSlide+xml"/>
  <Override PartName="/ppt/media/image23.jpg" ContentType="image/jpeg"/>
  <Override PartName="/ppt/notesSlides/notesSlide14.xml" ContentType="application/vnd.openxmlformats-officedocument.presentationml.notesSlide+xml"/>
  <Override PartName="/ppt/media/image24.jpg" ContentType="image/jpeg"/>
  <Override PartName="/ppt/notesSlides/notesSlide15.xml" ContentType="application/vnd.openxmlformats-officedocument.presentationml.notesSlide+xml"/>
  <Override PartName="/ppt/media/image25.jpg" ContentType="image/jpeg"/>
  <Override PartName="/ppt/notesSlides/notesSlide16.xml" ContentType="application/vnd.openxmlformats-officedocument.presentationml.notesSlide+xml"/>
  <Override PartName="/ppt/media/image26.jpg" ContentType="image/jpeg"/>
  <Override PartName="/ppt/notesSlides/notesSlide17.xml" ContentType="application/vnd.openxmlformats-officedocument.presentationml.notesSlide+xml"/>
  <Override PartName="/ppt/media/image2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4.jpg" ContentType="image/jpeg"/>
  <Override PartName="/ppt/media/image35.jpg" ContentType="image/jpeg"/>
  <Override PartName="/ppt/media/image36.jpg" ContentType="image/jpeg"/>
  <Override PartName="/ppt/notesSlides/notesSlide22.xml" ContentType="application/vnd.openxmlformats-officedocument.presentationml.notesSlide+xml"/>
  <Override PartName="/ppt/media/image37.jpg" ContentType="image/jpeg"/>
  <Override PartName="/ppt/media/image38.jpg" ContentType="image/jpeg"/>
  <Override PartName="/ppt/media/image39.jpg" ContentType="image/jpeg"/>
  <Override PartName="/ppt/media/image40.jpg" ContentType="image/jpeg"/>
  <Override PartName="/ppt/notesSlides/notesSlide23.xml" ContentType="application/vnd.openxmlformats-officedocument.presentationml.notesSlide+xml"/>
  <Override PartName="/ppt/media/image41.jpg" ContentType="image/jpeg"/>
  <Override PartName="/ppt/notesSlides/notesSlide24.xml" ContentType="application/vnd.openxmlformats-officedocument.presentationml.notesSlide+xml"/>
  <Override PartName="/ppt/media/image42.jpg" ContentType="image/jpeg"/>
  <Override PartName="/ppt/media/image43.jpg" ContentType="image/jpeg"/>
  <Override PartName="/ppt/notesSlides/notesSlide25.xml" ContentType="application/vnd.openxmlformats-officedocument.presentationml.notesSlide+xml"/>
  <Override PartName="/ppt/media/image44.jpg" ContentType="image/jpeg"/>
  <Override PartName="/ppt/media/image45.jpg" ContentType="image/jpeg"/>
  <Override PartName="/ppt/notesSlides/notesSlide26.xml" ContentType="application/vnd.openxmlformats-officedocument.presentationml.notesSlide+xml"/>
  <Override PartName="/ppt/media/image46.jpg" ContentType="image/jpeg"/>
  <Override PartName="/ppt/media/image47.jpg" ContentType="image/jpeg"/>
  <Override PartName="/ppt/notesSlides/notesSlide27.xml" ContentType="application/vnd.openxmlformats-officedocument.presentationml.notesSlide+xml"/>
  <Override PartName="/ppt/media/image48.jpg" ContentType="image/jpeg"/>
  <Override PartName="/ppt/notesSlides/notesSlide28.xml" ContentType="application/vnd.openxmlformats-officedocument.presentationml.notesSlide+xml"/>
  <Override PartName="/ppt/media/image49.jpg" ContentType="image/jpeg"/>
  <Override PartName="/ppt/notesSlides/notesSlide29.xml" ContentType="application/vnd.openxmlformats-officedocument.presentationml.notesSlide+xml"/>
  <Override PartName="/ppt/media/image50.jpg" ContentType="image/jpeg"/>
  <Override PartName="/ppt/notesSlides/notesSlide30.xml" ContentType="application/vnd.openxmlformats-officedocument.presentationml.notesSlide+xml"/>
  <Override PartName="/ppt/media/image52.jpg" ContentType="image/jpeg"/>
  <Override PartName="/ppt/notesSlides/notesSlide31.xml" ContentType="application/vnd.openxmlformats-officedocument.presentationml.notesSlide+xml"/>
  <Override PartName="/ppt/media/image53.jpg" ContentType="image/jpeg"/>
  <Override PartName="/ppt/notesSlides/notesSlide32.xml" ContentType="application/vnd.openxmlformats-officedocument.presentationml.notesSlide+xml"/>
  <Override PartName="/ppt/media/image54.jpg" ContentType="image/jpeg"/>
  <Override PartName="/ppt/media/image55.jp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61.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93" r:id="rId10"/>
  </p:sldMasterIdLst>
  <p:notesMasterIdLst>
    <p:notesMasterId r:id="rId51"/>
  </p:notesMasterIdLst>
  <p:sldIdLst>
    <p:sldId id="695" r:id="rId11"/>
    <p:sldId id="701" r:id="rId12"/>
    <p:sldId id="851" r:id="rId13"/>
    <p:sldId id="725" r:id="rId14"/>
    <p:sldId id="807" r:id="rId15"/>
    <p:sldId id="872" r:id="rId16"/>
    <p:sldId id="785" r:id="rId17"/>
    <p:sldId id="696" r:id="rId18"/>
    <p:sldId id="837" r:id="rId19"/>
    <p:sldId id="812" r:id="rId20"/>
    <p:sldId id="873" r:id="rId21"/>
    <p:sldId id="817" r:id="rId22"/>
    <p:sldId id="842" r:id="rId23"/>
    <p:sldId id="843" r:id="rId24"/>
    <p:sldId id="844" r:id="rId25"/>
    <p:sldId id="845" r:id="rId26"/>
    <p:sldId id="857" r:id="rId27"/>
    <p:sldId id="827" r:id="rId28"/>
    <p:sldId id="874" r:id="rId29"/>
    <p:sldId id="853" r:id="rId30"/>
    <p:sldId id="870" r:id="rId31"/>
    <p:sldId id="871" r:id="rId32"/>
    <p:sldId id="856" r:id="rId33"/>
    <p:sldId id="854" r:id="rId34"/>
    <p:sldId id="855" r:id="rId35"/>
    <p:sldId id="875" r:id="rId36"/>
    <p:sldId id="849" r:id="rId37"/>
    <p:sldId id="848" r:id="rId38"/>
    <p:sldId id="808" r:id="rId39"/>
    <p:sldId id="876" r:id="rId40"/>
    <p:sldId id="795" r:id="rId41"/>
    <p:sldId id="833" r:id="rId42"/>
    <p:sldId id="710" r:id="rId43"/>
    <p:sldId id="717" r:id="rId44"/>
    <p:sldId id="709" r:id="rId45"/>
    <p:sldId id="721" r:id="rId46"/>
    <p:sldId id="788" r:id="rId47"/>
    <p:sldId id="846" r:id="rId48"/>
    <p:sldId id="786" r:id="rId49"/>
    <p:sldId id="6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CA68E-61AF-4DE8-9818-AC67CC46369B}" v="2" dt="2025-01-31T15:01:17.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1368" autoAdjust="0"/>
  </p:normalViewPr>
  <p:slideViewPr>
    <p:cSldViewPr snapToGrid="0" snapToObjects="1">
      <p:cViewPr varScale="1">
        <p:scale>
          <a:sx n="56" d="100"/>
          <a:sy n="56" d="100"/>
        </p:scale>
        <p:origin x="25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292CA68E-61AF-4DE8-9818-AC67CC46369B}"/>
    <pc:docChg chg="addSld delSld modSld sldOrd">
      <pc:chgData name="Marissa Krogmann" userId="d947f805-5955-4c43-a5c2-60811c714023" providerId="ADAL" clId="{292CA68E-61AF-4DE8-9818-AC67CC46369B}" dt="2025-01-31T15:01:56.098" v="18"/>
      <pc:docMkLst>
        <pc:docMk/>
      </pc:docMkLst>
      <pc:sldChg chg="modSp mod">
        <pc:chgData name="Marissa Krogmann" userId="d947f805-5955-4c43-a5c2-60811c714023" providerId="ADAL" clId="{292CA68E-61AF-4DE8-9818-AC67CC46369B}" dt="2025-01-31T15:01:30.623" v="7" actId="20577"/>
        <pc:sldMkLst>
          <pc:docMk/>
          <pc:sldMk cId="4277666977" sldId="795"/>
        </pc:sldMkLst>
        <pc:spChg chg="mod">
          <ac:chgData name="Marissa Krogmann" userId="d947f805-5955-4c43-a5c2-60811c714023" providerId="ADAL" clId="{292CA68E-61AF-4DE8-9818-AC67CC46369B}" dt="2025-01-31T15:01:30.623" v="7" actId="20577"/>
          <ac:spMkLst>
            <pc:docMk/>
            <pc:sldMk cId="4277666977" sldId="795"/>
            <ac:spMk id="6" creationId="{7FF653BB-4821-5BAD-8CFE-73EC7B6AFED0}"/>
          </ac:spMkLst>
        </pc:spChg>
      </pc:sldChg>
      <pc:sldChg chg="del">
        <pc:chgData name="Marissa Krogmann" userId="d947f805-5955-4c43-a5c2-60811c714023" providerId="ADAL" clId="{292CA68E-61AF-4DE8-9818-AC67CC46369B}" dt="2025-01-31T15:01:22.502" v="2" actId="47"/>
        <pc:sldMkLst>
          <pc:docMk/>
          <pc:sldMk cId="2092101156" sldId="796"/>
        </pc:sldMkLst>
      </pc:sldChg>
      <pc:sldChg chg="modSp mod">
        <pc:chgData name="Marissa Krogmann" userId="d947f805-5955-4c43-a5c2-60811c714023" providerId="ADAL" clId="{292CA68E-61AF-4DE8-9818-AC67CC46369B}" dt="2025-01-31T15:01:38.082" v="16" actId="20577"/>
        <pc:sldMkLst>
          <pc:docMk/>
          <pc:sldMk cId="889790577" sldId="833"/>
        </pc:sldMkLst>
        <pc:spChg chg="mod">
          <ac:chgData name="Marissa Krogmann" userId="d947f805-5955-4c43-a5c2-60811c714023" providerId="ADAL" clId="{292CA68E-61AF-4DE8-9818-AC67CC46369B}" dt="2025-01-31T15:01:38.082" v="16" actId="20577"/>
          <ac:spMkLst>
            <pc:docMk/>
            <pc:sldMk cId="889790577" sldId="833"/>
            <ac:spMk id="5" creationId="{4E7055BF-7663-D09C-C658-57106FF3EB3C}"/>
          </ac:spMkLst>
        </pc:spChg>
      </pc:sldChg>
      <pc:sldChg chg="add">
        <pc:chgData name="Marissa Krogmann" userId="d947f805-5955-4c43-a5c2-60811c714023" providerId="ADAL" clId="{292CA68E-61AF-4DE8-9818-AC67CC46369B}" dt="2025-01-31T14:55:16.728" v="0"/>
        <pc:sldMkLst>
          <pc:docMk/>
          <pc:sldMk cId="441927134" sldId="856"/>
        </pc:sldMkLst>
      </pc:sldChg>
      <pc:sldChg chg="modSp add mod ord modTransition">
        <pc:chgData name="Marissa Krogmann" userId="d947f805-5955-4c43-a5c2-60811c714023" providerId="ADAL" clId="{292CA68E-61AF-4DE8-9818-AC67CC46369B}" dt="2025-01-31T15:01:56.098" v="18"/>
        <pc:sldMkLst>
          <pc:docMk/>
          <pc:sldMk cId="2575867989" sldId="876"/>
        </pc:sldMkLst>
        <pc:spChg chg="mod">
          <ac:chgData name="Marissa Krogmann" userId="d947f805-5955-4c43-a5c2-60811c714023" providerId="ADAL" clId="{292CA68E-61AF-4DE8-9818-AC67CC46369B}" dt="2025-01-31T15:01:34.516" v="11" actId="20577"/>
          <ac:spMkLst>
            <pc:docMk/>
            <pc:sldMk cId="2575867989" sldId="876"/>
            <ac:spMk id="6" creationId="{72A1E130-2231-D707-FBCB-343202A753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mbofgodwnd.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els100in10.net/videos/lightindarknes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vimeo.com/81693040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els.net/giving/wels-church-extension-fund/"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lato" panose="020F0502020204030203" pitchFamily="34" charset="0"/>
              </a:rPr>
              <a:t>In 2024, WELS Board for Home Missions approved 14 new missions and enhancements for the </a:t>
            </a:r>
            <a:r>
              <a:rPr lang="en-US" b="0" i="0" dirty="0" err="1">
                <a:solidFill>
                  <a:srgbClr val="333333"/>
                </a:solidFill>
                <a:effectLst/>
                <a:highlight>
                  <a:srgbClr val="FFFFFF"/>
                </a:highlight>
                <a:latin typeface="lato" panose="020F0502020204030203" pitchFamily="34" charset="0"/>
              </a:rPr>
              <a:t>synodwide</a:t>
            </a:r>
            <a:r>
              <a:rPr lang="en-US" b="0" i="0" dirty="0">
                <a:solidFill>
                  <a:srgbClr val="333333"/>
                </a:solidFill>
                <a:effectLst/>
                <a:highlight>
                  <a:srgbClr val="FFFFFF"/>
                </a:highlight>
                <a:latin typeface="lato" panose="020F0502020204030203" pitchFamily="34" charset="0"/>
              </a:rPr>
              <a:t> 100 Missions in 10 Years initiative.</a:t>
            </a: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666666"/>
                </a:solidFill>
                <a:effectLst/>
                <a:highlight>
                  <a:srgbClr val="FFFFFF"/>
                </a:highlight>
                <a:latin typeface="inherit"/>
              </a:rPr>
              <a:t>New Start: </a:t>
            </a:r>
            <a:r>
              <a:rPr lang="en-US" sz="1600" b="0" i="0" dirty="0">
                <a:solidFill>
                  <a:srgbClr val="666666"/>
                </a:solidFill>
                <a:effectLst/>
                <a:highlight>
                  <a:srgbClr val="FFFFFF"/>
                </a:highlight>
                <a:latin typeface="lora" pitchFamily="2" charset="0"/>
              </a:rPr>
              <a:t>Bend was identified in 2020 as the second-fastest growing city in the U.S. A core group of eight families has been gathering twice a month for Bible study and planning as they plant a church in an area where 62 percent of people are not involved with any religious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400" b="0" i="0" dirty="0">
                <a:solidFill>
                  <a:srgbClr val="666666"/>
                </a:solidFill>
                <a:effectLst/>
                <a:highlight>
                  <a:srgbClr val="FFFFFF"/>
                </a:highlight>
                <a:latin typeface="Lora" pitchFamily="2" charset="0"/>
              </a:rPr>
              <a:t>Rev. Thad Bitter accepted the call to serve this new mission start in June 2024.</a:t>
            </a:r>
            <a:endParaRPr lang="en-US" sz="1600" b="0" i="0" dirty="0">
              <a:solidFill>
                <a:srgbClr val="666666"/>
              </a:solidFill>
              <a:effectLst/>
              <a:highlight>
                <a:srgbClr val="FFFFFF"/>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https://wels100in10.net/new-starts/bend-or/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2400" b="0" i="0" dirty="0">
                <a:solidFill>
                  <a:srgbClr val="666666"/>
                </a:solidFill>
                <a:effectLst/>
                <a:highlight>
                  <a:srgbClr val="FBFAF3"/>
                </a:highlight>
                <a:latin typeface="lora" pitchFamily="2" charset="0"/>
              </a:rPr>
              <a:t>Members from Trinity and Zion in Crete, Ill., have formed a core group to plant a new mission in nearby Cedar Lake. This area of northwest Indiana is growing rapidly as Chicago commuters look for cheaper alternatives to living in Illinois.</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https://wels100in10.net/new-starts/cedarlake-in/</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102524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3600" b="0" i="0" dirty="0">
                <a:solidFill>
                  <a:srgbClr val="666666"/>
                </a:solidFill>
                <a:effectLst/>
                <a:highlight>
                  <a:srgbClr val="FBFAF3"/>
                </a:highlight>
                <a:latin typeface="lora" pitchFamily="2" charset="0"/>
              </a:rPr>
              <a:t>Conway is a growing college town in the northwest of Little Rock with no WELS presence. A group of 19 WELS members has been gathering at a local hotel on Sundays for worship and Bible study with a part-time retired pastor and getting involved in the community as it prepares to launch a brand-new church.</a:t>
            </a:r>
          </a:p>
          <a:p>
            <a:pPr algn="l" fontAlgn="base"/>
            <a:endParaRPr lang="en-US" sz="36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4800" b="0" i="0" dirty="0">
                <a:solidFill>
                  <a:srgbClr val="666666"/>
                </a:solidFill>
                <a:effectLst/>
                <a:highlight>
                  <a:srgbClr val="FFFFFF"/>
                </a:highlight>
                <a:latin typeface="Lora" pitchFamily="2" charset="0"/>
              </a:rPr>
              <a:t>Rev. Clayton Fury was assigned from Wisconsin Lutheran Seminary to serve this new mission start in May 2024.</a:t>
            </a:r>
            <a:endParaRPr lang="en-US" sz="36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https://wels100in10.net/new-starts/conway-ar/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6377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4800" b="0" i="0" dirty="0">
                <a:solidFill>
                  <a:srgbClr val="666666"/>
                </a:solidFill>
                <a:effectLst/>
                <a:highlight>
                  <a:srgbClr val="FBFAF3"/>
                </a:highlight>
                <a:latin typeface="lora" pitchFamily="2" charset="0"/>
              </a:rPr>
              <a:t>Since 2016 Abiding Peace in Simpsonville, S.C., has been exploring the option of starting a second site in the greater Greenville area that includes Easley and Powdersville. Abiding Peace is currently offering worship and Bible study and getting involved in community events from a leased “homebase” in Easley as it evaluates where a future, permanent site might be established with a new missionary at the helm.</a:t>
            </a:r>
          </a:p>
          <a:p>
            <a:pPr algn="l" fontAlgn="base"/>
            <a:endParaRPr lang="en-US" sz="48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6600" b="0" i="0" dirty="0">
                <a:solidFill>
                  <a:srgbClr val="666666"/>
                </a:solidFill>
                <a:effectLst/>
                <a:highlight>
                  <a:srgbClr val="FFFFFF"/>
                </a:highlight>
                <a:latin typeface="Lora" pitchFamily="2" charset="0"/>
              </a:rPr>
              <a:t>Rev. Michael </a:t>
            </a:r>
            <a:r>
              <a:rPr lang="en-US" sz="6600" b="0" i="0" dirty="0" err="1">
                <a:solidFill>
                  <a:srgbClr val="666666"/>
                </a:solidFill>
                <a:effectLst/>
                <a:highlight>
                  <a:srgbClr val="FFFFFF"/>
                </a:highlight>
                <a:latin typeface="Lora" pitchFamily="2" charset="0"/>
              </a:rPr>
              <a:t>Quandt</a:t>
            </a:r>
            <a:r>
              <a:rPr lang="en-US" sz="6600" b="0" i="0" dirty="0">
                <a:solidFill>
                  <a:srgbClr val="666666"/>
                </a:solidFill>
                <a:effectLst/>
                <a:highlight>
                  <a:srgbClr val="FFFFFF"/>
                </a:highlight>
                <a:latin typeface="Lora" pitchFamily="2" charset="0"/>
              </a:rPr>
              <a:t> accepted the call to serve this new mission start in July 2024.</a:t>
            </a:r>
            <a:endParaRPr lang="en-US" sz="48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https://wels100in10.net/new-starts/easley-sc/</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68398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6600" b="0" i="0" dirty="0">
                <a:solidFill>
                  <a:srgbClr val="666666"/>
                </a:solidFill>
                <a:effectLst/>
                <a:highlight>
                  <a:srgbClr val="FBFAF3"/>
                </a:highlight>
                <a:latin typeface="lora" pitchFamily="2" charset="0"/>
              </a:rPr>
              <a:t>The core group in Williston has been gathering for 15 years, now under the name </a:t>
            </a:r>
            <a:r>
              <a:rPr lang="en-US" sz="6600" b="0" i="0" u="none" strike="noStrike" dirty="0">
                <a:effectLst/>
                <a:highlight>
                  <a:srgbClr val="FBFAF3"/>
                </a:highlight>
                <a:latin typeface="lora" pitchFamily="2" charset="0"/>
                <a:hlinkClick r:id="rId3"/>
              </a:rPr>
              <a:t>Lamb of God Lutheran Church</a:t>
            </a:r>
            <a:r>
              <a:rPr lang="en-US" sz="6600" b="0" i="0" dirty="0">
                <a:solidFill>
                  <a:srgbClr val="666666"/>
                </a:solidFill>
                <a:effectLst/>
                <a:highlight>
                  <a:srgbClr val="FBFAF3"/>
                </a:highlight>
                <a:latin typeface="lora" pitchFamily="2" charset="0"/>
              </a:rPr>
              <a:t>. It rents a full-time ministry center where members worship weekly online with the WELS church in Bismarck, N.D., and conduct outreach. Members look forward to reaching out with the gospel with a full-time missionary at the helm.</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https://wels100in10.net/new-starts/williston-nd/</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63896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i="0" dirty="0">
                <a:effectLst/>
                <a:highlight>
                  <a:srgbClr val="FBFAF3"/>
                </a:highlight>
                <a:latin typeface="+mn-lt"/>
              </a:rPr>
              <a:t>New Start: </a:t>
            </a:r>
            <a:r>
              <a:rPr lang="en-US" sz="1100" b="0" i="0" dirty="0">
                <a:solidFill>
                  <a:srgbClr val="666666"/>
                </a:solidFill>
                <a:effectLst/>
                <a:latin typeface="+mn-lt"/>
              </a:rPr>
              <a:t>A core group of five families is looking to plant a new church somewhere between Cypress and Waller, Tex., in northwest Houston. The population in this area increased by 215% over a 13-year period, making it an ideal area to plant a new mission church.</a:t>
            </a:r>
          </a:p>
          <a:p>
            <a:pPr algn="l" fontAlgn="base"/>
            <a:endParaRPr lang="en-US" sz="1100" b="1" i="0" dirty="0">
              <a:solidFill>
                <a:srgbClr val="666666"/>
              </a:solidFill>
              <a:effectLst/>
              <a:highlight>
                <a:srgbClr val="FFFFFF"/>
              </a:highlight>
              <a:latin typeface="+mn-lt"/>
            </a:endParaRPr>
          </a:p>
          <a:p>
            <a:pPr algn="l" fontAlgn="base"/>
            <a:r>
              <a:rPr lang="en-US" sz="1100" b="1" i="0" dirty="0">
                <a:solidFill>
                  <a:srgbClr val="666666"/>
                </a:solidFill>
                <a:effectLst/>
                <a:highlight>
                  <a:srgbClr val="FFFFFF"/>
                </a:highlight>
                <a:latin typeface="+mn-lt"/>
              </a:rPr>
              <a:t>Learn more: </a:t>
            </a:r>
            <a:r>
              <a:rPr lang="en-US" sz="1100" b="0" i="0" dirty="0">
                <a:solidFill>
                  <a:srgbClr val="666666"/>
                </a:solidFill>
                <a:effectLst/>
                <a:highlight>
                  <a:srgbClr val="FFFFFF"/>
                </a:highlight>
                <a:latin typeface="+mn-lt"/>
              </a:rPr>
              <a:t>https://wels100in10.net/new-starts/cypress-waller-tx/</a:t>
            </a: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256405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Calvary, Dallas, TX: </a:t>
            </a:r>
            <a:r>
              <a:rPr lang="en-US" sz="1100" b="0" i="0" u="none" strike="noStrike" dirty="0">
                <a:effectLst/>
                <a:highlight>
                  <a:srgbClr val="FBFAF3"/>
                </a:highlight>
                <a:latin typeface="+mn-lt"/>
              </a:rPr>
              <a:t>Calvary </a:t>
            </a:r>
            <a:r>
              <a:rPr lang="en-US" sz="1100" b="0" i="0" dirty="0">
                <a:solidFill>
                  <a:srgbClr val="666666"/>
                </a:solidFill>
                <a:effectLst/>
                <a:highlight>
                  <a:srgbClr val="FBFAF3"/>
                </a:highlight>
                <a:latin typeface="+mn-lt"/>
              </a:rPr>
              <a:t>will receive short-term support from Home Missions to call a second pastor who will be focused on outreach and connecting with unchurched early childhood and school families and the many other prospects Calvary has identified in the booming Lake Highlands area of Dallas.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Benjamin </a:t>
            </a:r>
            <a:r>
              <a:rPr lang="en-US" sz="1100" b="0" i="0" dirty="0" err="1">
                <a:solidFill>
                  <a:srgbClr val="666666"/>
                </a:solidFill>
                <a:effectLst/>
                <a:highlight>
                  <a:srgbClr val="FFFFFF"/>
                </a:highlight>
                <a:latin typeface="+mn-lt"/>
              </a:rPr>
              <a:t>Schone</a:t>
            </a:r>
            <a:r>
              <a:rPr lang="en-US" sz="1100" b="0" i="0" dirty="0">
                <a:solidFill>
                  <a:srgbClr val="666666"/>
                </a:solidFill>
                <a:effectLst/>
                <a:highlight>
                  <a:srgbClr val="FFFFFF"/>
                </a:highlight>
                <a:latin typeface="+mn-lt"/>
              </a:rPr>
              <a:t> accepted the call to serve as the outreach pastor in July 2024.</a:t>
            </a:r>
            <a:endParaRPr lang="en-US" sz="1100" b="1" i="0" dirty="0">
              <a:solidFill>
                <a:srgbClr val="666666"/>
              </a:solidFill>
              <a:effectLst/>
              <a:highlight>
                <a:srgbClr val="FBFAF3"/>
              </a:highlight>
              <a:latin typeface="+mn-lt"/>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Crossroads, Chicago, IL (Restart): </a:t>
            </a:r>
            <a:r>
              <a:rPr lang="en-US" sz="1100" b="0" i="0" u="none" strike="noStrike" dirty="0">
                <a:effectLst/>
                <a:highlight>
                  <a:srgbClr val="FBFAF3"/>
                </a:highlight>
                <a:latin typeface="+mn-lt"/>
              </a:rPr>
              <a:t>Crossroads </a:t>
            </a:r>
            <a:r>
              <a:rPr lang="en-US" sz="1100" b="0" i="0" dirty="0">
                <a:solidFill>
                  <a:srgbClr val="666666"/>
                </a:solidFill>
                <a:effectLst/>
                <a:highlight>
                  <a:srgbClr val="FBFAF3"/>
                </a:highlight>
                <a:latin typeface="+mn-lt"/>
              </a:rPr>
              <a:t>is looking to restart its ministry on the north side of Chicago after COVID restrictions hurt its ministry and took away its worship location in a local elementary school. With Home Missions support, members look to position Crossroads as a permanent fixture in the neighborhood, enabling them to expand ministry to better serve the needs of the community.</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Faith, Prior Lake, MN: </a:t>
            </a:r>
            <a:r>
              <a:rPr lang="en-US" sz="1100" b="0" i="0" u="none" strike="noStrike" dirty="0">
                <a:effectLst/>
                <a:highlight>
                  <a:srgbClr val="FBFAF3"/>
                </a:highlight>
                <a:latin typeface="+mn-lt"/>
              </a:rPr>
              <a:t>Faith </a:t>
            </a:r>
            <a:r>
              <a:rPr lang="en-US" sz="1100" b="0" i="0" dirty="0">
                <a:solidFill>
                  <a:srgbClr val="666666"/>
                </a:solidFill>
                <a:effectLst/>
                <a:highlight>
                  <a:srgbClr val="FBFAF3"/>
                </a:highlight>
                <a:latin typeface="+mn-lt"/>
              </a:rPr>
              <a:t>has developed a relationship with a standalone early childhood center that bought a portion of its vacant land and built a new facility across the parking lot from the church. The center has agreed to let Faith develop the Bible curriculum for use at the center, and Home Missions funding will allow a part-time staff minister to lead Bible lessons, connect with parents, and coordinate Faith’s members to volunteer at the center on a regular basis.</a:t>
            </a: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Good Shepherd, Plymouth, WI: </a:t>
            </a:r>
            <a:r>
              <a:rPr lang="en-US" sz="1100" b="0" i="0" dirty="0">
                <a:solidFill>
                  <a:srgbClr val="666666"/>
                </a:solidFill>
                <a:effectLst/>
                <a:highlight>
                  <a:srgbClr val="FBFAF3"/>
                </a:highlight>
                <a:latin typeface="+mn-lt"/>
              </a:rPr>
              <a:t>Plymouth is a stable town in northern Wisconsin with 9,000 residents. </a:t>
            </a:r>
            <a:r>
              <a:rPr lang="en-US" sz="1100" b="0" i="0" u="none" strike="noStrike" dirty="0">
                <a:effectLst/>
                <a:highlight>
                  <a:srgbClr val="FBFAF3"/>
                </a:highlight>
                <a:latin typeface="+mn-lt"/>
              </a:rPr>
              <a:t>Good Shepherd </a:t>
            </a:r>
            <a:r>
              <a:rPr lang="en-US" sz="1100" b="0" i="0" dirty="0">
                <a:solidFill>
                  <a:srgbClr val="666666"/>
                </a:solidFill>
                <a:effectLst/>
                <a:highlight>
                  <a:srgbClr val="FBFAF3"/>
                </a:highlight>
                <a:latin typeface="+mn-lt"/>
              </a:rPr>
              <a:t>will receive short-term support to kickstart outreach efforts once again to take advantage of the gospel outreach opportunities the Lord is providing.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Eli Steinbrenner was assigned from Wisconsin Lutheran Seminary to serve this mission restart in May 2024. He was installed on July 14, 2024.</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Northdale, Tampa, FL: </a:t>
            </a:r>
            <a:r>
              <a:rPr lang="en-US" sz="1100" b="0" i="0" u="none" strike="noStrike" dirty="0">
                <a:effectLst/>
                <a:highlight>
                  <a:srgbClr val="FBFAF3"/>
                </a:highlight>
                <a:latin typeface="+mn-lt"/>
              </a:rPr>
              <a:t>Northdale </a:t>
            </a:r>
            <a:r>
              <a:rPr lang="en-US" sz="1100" b="0" i="0" dirty="0">
                <a:solidFill>
                  <a:srgbClr val="666666"/>
                </a:solidFill>
                <a:effectLst/>
                <a:highlight>
                  <a:srgbClr val="FBFAF3"/>
                </a:highlight>
                <a:latin typeface="+mn-lt"/>
              </a:rPr>
              <a:t>is in a growing area of north Tampa, which has seen a large influx of Spanish-speakers move into the community. Northdale’s academy reflects this demographic shift, as 25 percent of its student body comes from a Spanish-speaking family. Short-term Home Missions support will allow Northdale to call a Spanish-speaking pastors to take advantage of these outreach opportunities.</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latin typeface="+mn-lt"/>
                <a:ea typeface="Calibri" panose="020F0502020204030204" pitchFamily="34" charset="0"/>
                <a:cs typeface="Times New Roman" panose="02020603050405020304" pitchFamily="18" charset="0"/>
              </a:rPr>
              <a:t>St. Marcus, Milwaukee, WI: </a:t>
            </a:r>
            <a:r>
              <a:rPr lang="en-US" sz="1100" b="0" i="0" u="none" strike="noStrike" dirty="0">
                <a:effectLst/>
                <a:highlight>
                  <a:srgbClr val="FBFAF3"/>
                </a:highlight>
                <a:latin typeface="+mn-lt"/>
              </a:rPr>
              <a:t>St. Marcus </a:t>
            </a:r>
            <a:r>
              <a:rPr lang="en-US" sz="1100" b="0" i="0" dirty="0">
                <a:solidFill>
                  <a:srgbClr val="666666"/>
                </a:solidFill>
                <a:effectLst/>
                <a:highlight>
                  <a:srgbClr val="FBFAF3"/>
                </a:highlight>
                <a:latin typeface="+mn-lt"/>
              </a:rPr>
              <a:t>is looking for support to fund a “campus shepherd” at its third school campus, which serves 300 children, most of whom are unchurched. This person would be connecting with the parents of school children, overseeing the spiritual instruction of the kids on that campus, organizing baptism efforts, leading chapels, and supporting staff. This position will also be responsible for coordinating evangelism efforts across the three campuses.</a:t>
            </a: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St. Paul, Calgary, AB, Canada: </a:t>
            </a:r>
            <a:r>
              <a:rPr lang="en-US" sz="1100" b="0" i="0" u="none" strike="noStrike" dirty="0">
                <a:effectLst/>
                <a:highlight>
                  <a:srgbClr val="FBFAF3"/>
                </a:highlight>
                <a:latin typeface="+mn-lt"/>
              </a:rPr>
              <a:t>St. Paul </a:t>
            </a:r>
            <a:r>
              <a:rPr lang="en-US" sz="1100" b="0" i="0" dirty="0">
                <a:solidFill>
                  <a:srgbClr val="666666"/>
                </a:solidFill>
                <a:effectLst/>
                <a:highlight>
                  <a:srgbClr val="FBFAF3"/>
                </a:highlight>
                <a:latin typeface="+mn-lt"/>
              </a:rPr>
              <a:t>is located in one of the most diverse areas in Canada. The immediate neighborhood around St. Paul is 50 percent immigrants and includes people from India, the Philippines, Pakistan, Africa, and the Middle East. Home Missions support will allow St. Paul to hire two part-time workers to assist the pastor in discipleship, community outreach, service/volunteer coordination, and other cross-cultural mission efforts.</a:t>
            </a:r>
          </a:p>
          <a:p>
            <a:pPr marL="0" indent="0">
              <a:spcAft>
                <a:spcPts val="1200"/>
              </a:spcAft>
              <a:buFont typeface="Arial" panose="020B0604020202020204" pitchFamily="34" charset="0"/>
              <a:buNone/>
            </a:pPr>
            <a:endParaRPr lang="en-US" sz="1100" b="0" i="0" dirty="0">
              <a:solidFill>
                <a:srgbClr val="666666"/>
              </a:solidFill>
              <a:effectLst/>
              <a:highlight>
                <a:srgbClr val="FBFAF3"/>
              </a:highligh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i="0" dirty="0">
                <a:solidFill>
                  <a:srgbClr val="666666"/>
                </a:solidFill>
                <a:effectLst/>
                <a:latin typeface="+mn-lt"/>
              </a:rPr>
              <a:t>Christ the Redeemer, Barre/Montpelier, Vermont: </a:t>
            </a:r>
            <a:r>
              <a:rPr lang="en-US" sz="1100" b="0" i="0" dirty="0">
                <a:solidFill>
                  <a:srgbClr val="666666"/>
                </a:solidFill>
                <a:effectLst/>
                <a:latin typeface="+mn-lt"/>
              </a:rPr>
              <a:t>Christ the Redeemer is restarting their ministry to go with the gospel to their target area of Montpelier, Berlin, and Barre, Vt. With a new home missionary leading their core group, Christ the Redeemer looks forward to bringing hope in Jesus to one of the least religious areas in the U.S.</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rPr>
              <a:t>Follow along! Watch each year as we track our progress towards our goal of 100 new starts and 75 enhancements in the next 10 years. Learn more about each approved mission by visiting our website at wels100in10.net. </a:t>
            </a:r>
            <a:endParaRPr lang="en-US" sz="1100" dirty="0">
              <a:latin typeface="+mj-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ALL positions filled!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Bentonville, Arkansas (New start) – Rev. Ross Chartrand</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Boston, Massachusetts (New start) – Rev. Joshua Koelpin</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Beautiful Savior, Cincinnati, Ohio (Multi-site) – Rev. Jacob Ungemach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Idaho Falls, Idaho (New start) – Rev. Paul Krueger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Kalispell, Montana (New start) – Rev. Josh Schroeder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Kronenwetter, Wisconsin (New start) – Rev. Frederic Berger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Marquette, Michigan (New start) – Rev. Joe Lindloff</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North Collin County, Texas (New start) – Rev. Caleb King</a:t>
            </a:r>
          </a:p>
          <a:p>
            <a:pPr marL="232943" indent="-232943" defTabSz="931774">
              <a:buFontTx/>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Panama City Beach, Florida (Multi-Site) – Rev. Evan Chartrand</a:t>
            </a:r>
          </a:p>
          <a:p>
            <a:pPr marL="232943" indent="-232943" defTabSz="931774">
              <a:buFontTx/>
              <a:buAutoNum type="arabicPeriod"/>
              <a:defRPr/>
            </a:pPr>
            <a:r>
              <a:rPr lang="en-US" dirty="0"/>
              <a:t>Buffalo, Wyoming (New start) - Rev. Fred </a:t>
            </a:r>
            <a:r>
              <a:rPr lang="en-US" dirty="0" err="1"/>
              <a:t>Schurman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Eight current pastors accepted home mission calls since June 2024: </a:t>
            </a:r>
          </a:p>
          <a:p>
            <a:endParaRPr lang="en-US" dirty="0"/>
          </a:p>
          <a:p>
            <a:r>
              <a:rPr lang="en-US" dirty="0"/>
              <a:t>Rev. Fred </a:t>
            </a:r>
            <a:r>
              <a:rPr lang="en-US" dirty="0" err="1"/>
              <a:t>Schurman</a:t>
            </a:r>
            <a:r>
              <a:rPr lang="en-US" dirty="0"/>
              <a:t>: Christ the King, Buffalo, WY (New start approved Fall 2023)</a:t>
            </a:r>
          </a:p>
          <a:p>
            <a:pPr marL="171450" indent="-171450">
              <a:buFont typeface="Arial" panose="020B0604020202020204" pitchFamily="34" charset="0"/>
              <a:buChar char="•"/>
            </a:pPr>
            <a:r>
              <a:rPr lang="en-US" dirty="0"/>
              <a:t>Installed on July 7</a:t>
            </a:r>
          </a:p>
          <a:p>
            <a:pPr marL="171450" indent="-171450">
              <a:buFont typeface="Arial" panose="020B0604020202020204" pitchFamily="34" charset="0"/>
              <a:buChar char="•"/>
            </a:pPr>
            <a:r>
              <a:rPr lang="en-US" dirty="0"/>
              <a:t>Pictured left</a:t>
            </a:r>
          </a:p>
          <a:p>
            <a:pPr marL="171450" indent="-171450">
              <a:buFont typeface="Arial" panose="020B0604020202020204" pitchFamily="34" charset="0"/>
              <a:buChar char="•"/>
            </a:pPr>
            <a:r>
              <a:rPr lang="en-US" dirty="0"/>
              <a:t>wels100in10.net/new-starts/buffalo-</a:t>
            </a:r>
            <a:r>
              <a:rPr lang="en-US" dirty="0" err="1"/>
              <a:t>wyoming</a:t>
            </a:r>
            <a:r>
              <a:rPr lang="en-US" dirty="0"/>
              <a:t>/</a:t>
            </a:r>
          </a:p>
          <a:p>
            <a:endParaRPr lang="en-US" dirty="0"/>
          </a:p>
          <a:p>
            <a:r>
              <a:rPr lang="en-US" dirty="0"/>
              <a:t>Rev. Evan Chartrand: New Start, Panama City Beach, FL (New start approved Spring 2023)</a:t>
            </a:r>
          </a:p>
          <a:p>
            <a:pPr marL="171450" indent="-171450">
              <a:buFont typeface="Arial" panose="020B0604020202020204" pitchFamily="34" charset="0"/>
              <a:buChar char="•"/>
            </a:pPr>
            <a:r>
              <a:rPr lang="en-US" dirty="0"/>
              <a:t>Installed on July 21</a:t>
            </a:r>
          </a:p>
          <a:p>
            <a:pPr marL="171450" indent="-171450">
              <a:buFont typeface="Arial" panose="020B0604020202020204" pitchFamily="34" charset="0"/>
              <a:buChar char="•"/>
            </a:pPr>
            <a:r>
              <a:rPr lang="en-US" dirty="0"/>
              <a:t>Pictured center (Brother Ross Chartrand laying on hands)</a:t>
            </a:r>
          </a:p>
          <a:p>
            <a:pPr marL="171450" indent="-171450">
              <a:buFont typeface="Arial" panose="020B0604020202020204" pitchFamily="34" charset="0"/>
              <a:buChar char="•"/>
            </a:pPr>
            <a:r>
              <a:rPr lang="en-US" dirty="0"/>
              <a:t>wels100in10.net/new-starts/</a:t>
            </a:r>
            <a:r>
              <a:rPr lang="en-US" dirty="0" err="1"/>
              <a:t>panamacitybeach-fl</a:t>
            </a:r>
            <a:r>
              <a:rPr lang="en-US" dirty="0"/>
              <a:t>/</a:t>
            </a:r>
          </a:p>
          <a:p>
            <a:endParaRPr lang="en-US" dirty="0"/>
          </a:p>
          <a:p>
            <a:r>
              <a:rPr lang="en-US" dirty="0"/>
              <a:t>Rev. Ross Chartrand: New Start, Bentonville, AR (New start approved Spring 2023)</a:t>
            </a:r>
          </a:p>
          <a:p>
            <a:pPr marL="171450" indent="-171450">
              <a:buFont typeface="Arial" panose="020B0604020202020204" pitchFamily="34" charset="0"/>
              <a:buChar char="•"/>
            </a:pPr>
            <a:r>
              <a:rPr lang="en-US" dirty="0"/>
              <a:t>Installed on August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right (Brother Evan Chartrand laying on hands)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wels100in10.net/new-starts/bentonville-ar/</a:t>
            </a:r>
          </a:p>
          <a:p>
            <a:endParaRPr lang="en-US" dirty="0"/>
          </a:p>
          <a:p>
            <a:r>
              <a:rPr lang="en-US" dirty="0"/>
              <a:t>Rev. Fred Berger: New Start, Kronenwetter, WI (New start approved Spring 2023)</a:t>
            </a:r>
          </a:p>
          <a:p>
            <a:pPr marL="171450" indent="-171450">
              <a:buFont typeface="Arial" panose="020B0604020202020204" pitchFamily="34" charset="0"/>
              <a:buChar char="•"/>
            </a:pPr>
            <a:r>
              <a:rPr lang="en-US" dirty="0"/>
              <a:t>Installed on September 15</a:t>
            </a:r>
          </a:p>
          <a:p>
            <a:pPr marL="171450" indent="-171450">
              <a:buFont typeface="Arial" panose="020B0604020202020204" pitchFamily="34" charset="0"/>
              <a:buChar char="•"/>
            </a:pPr>
            <a:r>
              <a:rPr lang="en-US" dirty="0"/>
              <a:t>wels100in10.net/new-starts/</a:t>
            </a:r>
            <a:r>
              <a:rPr lang="en-US" dirty="0" err="1"/>
              <a:t>kronenwetter-wi</a:t>
            </a:r>
            <a:r>
              <a:rPr lang="en-US" dirty="0"/>
              <a:t>/</a:t>
            </a:r>
          </a:p>
          <a:p>
            <a:endParaRPr lang="en-US" dirty="0"/>
          </a:p>
          <a:p>
            <a:r>
              <a:rPr lang="en-US" dirty="0"/>
              <a:t>Rev. Thad Bitter: New Start, Bend, OR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Michael </a:t>
            </a:r>
            <a:r>
              <a:rPr lang="en-US" dirty="0" err="1"/>
              <a:t>Quandt</a:t>
            </a:r>
            <a:r>
              <a:rPr lang="en-US" dirty="0"/>
              <a:t>: New Start, Easley, SC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https://wels100in10.net/new-starts/easley-sc/</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Benjamin </a:t>
            </a:r>
            <a:r>
              <a:rPr lang="en-US" dirty="0" err="1"/>
              <a:t>Schone</a:t>
            </a:r>
            <a:r>
              <a:rPr lang="en-US" dirty="0"/>
              <a:t>: Calvary, Dallas, TX (Enhancement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https://wels100in10.net/enhancement/calvary-dallas-tx/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highlight>
                  <a:srgbClr val="FFFFFF"/>
                </a:highlight>
                <a:latin typeface="lato" panose="020F0502020204030203" pitchFamily="34" charset="0"/>
              </a:rPr>
              <a:t>Rev. Andrew Ewings: Lamb of God, West Lafayette, IN </a:t>
            </a:r>
            <a:r>
              <a:rPr lang="en-US" dirty="0"/>
              <a:t>(Existing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268314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Six Wisconsin Lutheran Seminary graduates were assigned to home mission congregations in May 2024: </a:t>
            </a:r>
          </a:p>
          <a:p>
            <a:endParaRPr lang="en-US" dirty="0"/>
          </a:p>
          <a:p>
            <a:r>
              <a:rPr lang="en-US" dirty="0"/>
              <a:t>Rev. Eli Steinbrenner: Good Shepherd, Plymouth, WI (Restart approved in Spring 2024) </a:t>
            </a:r>
          </a:p>
          <a:p>
            <a:pPr marL="171450" indent="-171450">
              <a:buFont typeface="Arial" panose="020B0604020202020204" pitchFamily="34" charset="0"/>
              <a:buChar char="•"/>
            </a:pPr>
            <a:r>
              <a:rPr lang="en-US" dirty="0"/>
              <a:t>Installed on July 14</a:t>
            </a:r>
          </a:p>
          <a:p>
            <a:pPr marL="171450" indent="-171450">
              <a:buFont typeface="Arial" panose="020B0604020202020204" pitchFamily="34" charset="0"/>
              <a:buChar char="•"/>
            </a:pPr>
            <a:r>
              <a:rPr lang="en-US" dirty="0"/>
              <a:t>wels100in10.net/enhancement/good-shepherd-</a:t>
            </a:r>
            <a:r>
              <a:rPr lang="en-US" dirty="0" err="1"/>
              <a:t>plymouth</a:t>
            </a:r>
            <a:r>
              <a:rPr lang="en-US" dirty="0"/>
              <a:t>-</a:t>
            </a:r>
            <a:r>
              <a:rPr lang="en-US" dirty="0" err="1"/>
              <a:t>wi</a:t>
            </a:r>
            <a:r>
              <a:rPr lang="en-US" dirty="0"/>
              <a:t>/</a:t>
            </a:r>
          </a:p>
          <a:p>
            <a:endParaRPr lang="en-US" dirty="0"/>
          </a:p>
          <a:p>
            <a:r>
              <a:rPr lang="en-US" dirty="0"/>
              <a:t>Rev, Ben Bitter: Peace, Trinity, FL (Existing home mission congregation)</a:t>
            </a:r>
          </a:p>
          <a:p>
            <a:pPr marL="171450" indent="-171450">
              <a:buFont typeface="Arial" panose="020B0604020202020204" pitchFamily="34" charset="0"/>
              <a:buChar char="•"/>
            </a:pPr>
            <a:r>
              <a:rPr lang="en-US" dirty="0"/>
              <a:t>Installed on July 28</a:t>
            </a:r>
          </a:p>
          <a:p>
            <a:pPr marL="171450" indent="-171450">
              <a:buFont typeface="Arial" panose="020B0604020202020204" pitchFamily="34" charset="0"/>
              <a:buChar char="•"/>
            </a:pPr>
            <a:r>
              <a:rPr lang="en-US" dirty="0"/>
              <a:t>Pictured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Tristan Pankow: Living Shepherd, Laramie, WY (Existing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bottom middle</a:t>
            </a:r>
          </a:p>
          <a:p>
            <a:endParaRPr lang="en-US" dirty="0"/>
          </a:p>
          <a:p>
            <a:r>
              <a:rPr lang="en-US" dirty="0"/>
              <a:t>Rev. Jacob Ungemach: New Start, Oakley/Cincinnati, OH (New start approved in 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top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a:t>
            </a:r>
            <a:r>
              <a:rPr lang="en-US" dirty="0" err="1"/>
              <a:t>cincinnati</a:t>
            </a:r>
            <a:r>
              <a:rPr lang="en-US" dirty="0"/>
              <a:t>-oh/</a:t>
            </a:r>
          </a:p>
          <a:p>
            <a:pPr algn="l"/>
            <a:endParaRPr lang="en-US" dirty="0"/>
          </a:p>
          <a:p>
            <a:pPr algn="l"/>
            <a:r>
              <a:rPr lang="en-US" dirty="0"/>
              <a:t>Rev. Josh Schroeder: New Start, Kalispell, MT (New start approved in Spring 2023)</a:t>
            </a:r>
          </a:p>
          <a:p>
            <a:pPr marL="171450" indent="-171450">
              <a:buFont typeface="Arial" panose="020B0604020202020204" pitchFamily="34" charset="0"/>
              <a:buChar char="•"/>
            </a:pPr>
            <a:r>
              <a:rPr lang="en-US" dirty="0"/>
              <a:t>Installed on August 21</a:t>
            </a:r>
          </a:p>
          <a:p>
            <a:pPr marL="171450" indent="-171450">
              <a:buFont typeface="Arial" panose="020B0604020202020204" pitchFamily="34" charset="0"/>
              <a:buChar char="•"/>
            </a:pPr>
            <a:r>
              <a:rPr lang="en-US" dirty="0"/>
              <a:t>Pictured bottom left</a:t>
            </a:r>
          </a:p>
          <a:p>
            <a:pPr marL="171450" indent="-171450">
              <a:buFont typeface="Arial" panose="020B0604020202020204" pitchFamily="34" charset="0"/>
              <a:buChar char="•"/>
            </a:pPr>
            <a:r>
              <a:rPr lang="en-US" dirty="0"/>
              <a:t>wels100in10.net/new-starts/</a:t>
            </a:r>
            <a:r>
              <a:rPr lang="en-US" dirty="0" err="1"/>
              <a:t>kalispell</a:t>
            </a:r>
            <a:r>
              <a:rPr lang="en-US" dirty="0"/>
              <a:t>-mt/</a:t>
            </a:r>
          </a:p>
          <a:p>
            <a:pPr marL="171450" indent="-171450">
              <a:buFont typeface="Arial" panose="020B0604020202020204" pitchFamily="34" charset="0"/>
              <a:buChar char="•"/>
            </a:pPr>
            <a:endParaRPr lang="en-US" dirty="0"/>
          </a:p>
          <a:p>
            <a:r>
              <a:rPr lang="en-US" dirty="0"/>
              <a:t>Rev. Clayton Fury: New Start, Conway, AR (New start approved in Spring 2024)</a:t>
            </a:r>
          </a:p>
          <a:p>
            <a:pPr marL="171450" indent="-171450">
              <a:buFont typeface="Arial" panose="020B0604020202020204" pitchFamily="34" charset="0"/>
              <a:buChar char="•"/>
            </a:pPr>
            <a:r>
              <a:rPr lang="en-US" dirty="0"/>
              <a:t>Installed on September 15</a:t>
            </a:r>
          </a:p>
          <a:p>
            <a:pPr marL="171450" indent="-171450">
              <a:buFont typeface="Arial" panose="020B0604020202020204" pitchFamily="34" charset="0"/>
              <a:buChar char="•"/>
            </a:pPr>
            <a:r>
              <a:rPr lang="en-US" dirty="0"/>
              <a:t>wels100in10.net/new-starts/conway-ar/ </a:t>
            </a: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36947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Risen Savior, a home mission congregation in Parrish, Fla., launched public worship in the cafeteria of Parrish Charter Academy on Sunday, December 8, 2024. Nearly 90 people, including 18 first time visitors, gathered to be fed by God’s Word. This new outpost for the gospel is a second site of Risen Savior in Lakewood Ranch, Fla.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While they used social media and other marketing efforts to get the word out about their new church, every single visitor came because someone they knew personally invited them. What a powerful reminder that a simple invitation, shared within a trusted relationship, can make an eternal impact! </a:t>
            </a: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started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They had 71 guests join them for their opening worship and three musicians that participated in beautifying the service.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3,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CrossView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in Windsor, Colo., launched its public worship. This home mission plant was approved in 2022 and welcomed more than 85 guests to its opening worship service.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Missionary Stephen Koelpin arrived in January 2023 to work with the core group and prepare for their official launch. They received a donated trailer from a home mission church in Arizona and items for their portable church from the nearby home mission church in Castle Rock, Colo. After renting a local elementary school to host worship, the group held four preview services starting in January 2024 in preparation for launch. You can learn more about what the core group in Windsor did to prepare to start their church in this special video: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wels100in10.net/</a:t>
            </a:r>
            <a:r>
              <a:rPr lang="en-US"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lightindarkness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 Doug Lange was called to plant a new home mission church in Durham, N.C., in 2021. In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June 2023 WELS Connection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saw Refuge in the early stages of development where they began to plan their ministry and look for opportunities to share Jesus with their community. Through many prayers, extensive planning, and outreach, God blessed their efforts, and they launched public worship on January 21 at a coworking space in downtown Durham. </a:t>
            </a: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Other stats: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Over 2,900 WELS members, congregations, and affiliates have entrusted WELS CEF with $103.8 million in member investments.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$37.5 million of matching grants to mission congregations and $7.7 million of special grants to Home Missions have been provided by WELS CEF since 1993.</a:t>
            </a: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a:latin typeface="+mn-lt"/>
              </a:rPr>
              <a:t>Good News, a home mission congregation in Mt. Horeb, WI, dedicated their new church on February 19, 2023. Good News received a </a:t>
            </a:r>
            <a:r>
              <a:rPr lang="en-US" sz="1100" dirty="0">
                <a:effectLst/>
                <a:latin typeface="+mn-lt"/>
                <a:ea typeface="Calibri" panose="020F0502020204030204" pitchFamily="34" charset="0"/>
              </a:rPr>
              <a:t>$2,550,000 loan from Church Extension Fund and matching grants totaling $747,914 for their building project.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in Fall 2023 on 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6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24, Living Hope Lutheran Church in Chattanooga, Tenn., celebrated the grand re-opening of their newly renovated facility. Living Hope began as a new home mission in May 2017 and has worshiped in a movie theater, hotel conference room, and a university campus church since then. Thanks to over $350,000 in matching land and facility grants and a loan from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 Church Extension Fund,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congregation purchased their current facility in December 2021. Now, their newly renovated space is complete and equipped to serve their congregation and community.</a:t>
            </a: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Aptos" panose="020B0004020202020204" pitchFamily="34" charset="0"/>
                <a:cs typeface="Times New Roman" panose="02020603050405020304" pitchFamily="18" charset="0"/>
              </a:rPr>
              <a:t>WELS Mission Journeys provides an opportunity for all WELS members to walk together in the Great Commission. </a:t>
            </a:r>
            <a:r>
              <a:rPr lang="en-US" sz="1100" dirty="0">
                <a:solidFill>
                  <a:srgbClr val="FF0000"/>
                </a:solidFill>
                <a:effectLst/>
                <a:latin typeface="+mn-lt"/>
                <a:ea typeface="Aptos" panose="020B0004020202020204" pitchFamily="34" charset="0"/>
                <a:cs typeface="Times New Roman" panose="02020603050405020304" pitchFamily="18" charset="0"/>
              </a:rPr>
              <a:t>Through short- or long-term service opportunities</a:t>
            </a:r>
            <a:r>
              <a:rPr lang="en-US" sz="1100" dirty="0">
                <a:effectLst/>
                <a:latin typeface="+mn-lt"/>
                <a:ea typeface="Aptos" panose="020B0004020202020204" pitchFamily="34" charset="0"/>
                <a:cs typeface="Times New Roman" panose="02020603050405020304" pitchFamily="18" charset="0"/>
              </a:rPr>
              <a:t> in WELS mission fields at home and abroad, members can engage in Christian service. While volunteering, the learning and sharing of outreach ideas will allow </a:t>
            </a:r>
            <a:r>
              <a:rPr lang="en-US" sz="1100" dirty="0">
                <a:solidFill>
                  <a:srgbClr val="FF0000"/>
                </a:solidFill>
                <a:effectLst/>
                <a:latin typeface="+mn-lt"/>
                <a:ea typeface="Aptos" panose="020B0004020202020204" pitchFamily="34" charset="0"/>
                <a:cs typeface="Times New Roman" panose="02020603050405020304" pitchFamily="18" charset="0"/>
              </a:rPr>
              <a:t>individuals and teams </a:t>
            </a:r>
            <a:r>
              <a:rPr lang="en-US" sz="1100" dirty="0">
                <a:effectLst/>
                <a:latin typeface="+mn-lt"/>
                <a:ea typeface="Aptos" panose="020B0004020202020204" pitchFamily="34" charset="0"/>
                <a:cs typeface="Times New Roman" panose="02020603050405020304" pitchFamily="18" charset="0"/>
              </a:rPr>
              <a:t>to explore how they can use their God-given abilities to engage in outreach activities </a:t>
            </a:r>
            <a:r>
              <a:rPr lang="en-US" sz="1100" dirty="0">
                <a:solidFill>
                  <a:srgbClr val="FF0000"/>
                </a:solidFill>
                <a:effectLst/>
                <a:latin typeface="+mn-lt"/>
                <a:ea typeface="Aptos" panose="020B0004020202020204" pitchFamily="34" charset="0"/>
                <a:cs typeface="Times New Roman" panose="02020603050405020304" pitchFamily="18" charset="0"/>
              </a:rPr>
              <a:t>in their local communities </a:t>
            </a:r>
            <a:r>
              <a:rPr lang="en-US" sz="1100" dirty="0">
                <a:effectLst/>
                <a:latin typeface="+mn-lt"/>
                <a:ea typeface="Aptos" panose="020B0004020202020204" pitchFamily="34" charset="0"/>
                <a:cs typeface="Times New Roman" panose="02020603050405020304" pitchFamily="18" charset="0"/>
              </a:rPr>
              <a:t>upon their return home. With the Lord’s blessing, these trips will inspire a lifelong journey of service and outreach for all who volunteer.</a:t>
            </a:r>
          </a:p>
          <a:p>
            <a:endParaRPr lang="en-US" sz="1100" dirty="0">
              <a:effectLst/>
              <a:latin typeface="+mn-lt"/>
              <a:cs typeface="Times New Roman" panose="02020603050405020304" pitchFamily="18" charset="0"/>
            </a:endParaRPr>
          </a:p>
          <a:p>
            <a:r>
              <a:rPr lang="en-US" sz="1100" dirty="0">
                <a:effectLst/>
                <a:latin typeface="+mn-lt"/>
                <a:cs typeface="Times New Roman" panose="02020603050405020304" pitchFamily="18" charset="0"/>
              </a:rPr>
              <a:t>Learn more at wels.net/</a:t>
            </a:r>
            <a:r>
              <a:rPr lang="en-US" sz="1100" dirty="0" err="1">
                <a:effectLst/>
                <a:latin typeface="+mn-lt"/>
                <a:cs typeface="Times New Roman" panose="02020603050405020304" pitchFamily="18" charset="0"/>
              </a:rPr>
              <a:t>missionjourneys</a:t>
            </a:r>
            <a:r>
              <a:rPr lang="en-US" sz="1100" dirty="0">
                <a:effectLst/>
                <a:latin typeface="+mn-lt"/>
                <a:cs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000000"/>
                </a:solidFill>
                <a:effectLst/>
                <a:highlight>
                  <a:srgbClr val="FFFFFF"/>
                </a:highlight>
                <a:latin typeface="+mn-lt"/>
              </a:rPr>
              <a:t>Save the date for </a:t>
            </a:r>
            <a:r>
              <a:rPr lang="en-US" sz="1100" b="1" i="0" dirty="0">
                <a:solidFill>
                  <a:srgbClr val="000000"/>
                </a:solidFill>
                <a:effectLst/>
                <a:highlight>
                  <a:srgbClr val="FFFFFF"/>
                </a:highlight>
                <a:latin typeface="+mn-lt"/>
              </a:rPr>
              <a:t>Taste of Missions</a:t>
            </a:r>
            <a:r>
              <a:rPr lang="en-US" sz="1100" b="0" i="0" dirty="0">
                <a:solidFill>
                  <a:srgbClr val="000000"/>
                </a:solidFill>
                <a:effectLst/>
                <a:highlight>
                  <a:srgbClr val="FFFFFF"/>
                </a:highlight>
                <a:latin typeface="+mn-lt"/>
              </a:rPr>
              <a:t>, happening on Saturday, June 14, 2025!</a:t>
            </a:r>
          </a:p>
          <a:p>
            <a:pPr algn="l" fontAlgn="base"/>
            <a:endParaRPr lang="en-US" sz="1100" b="0" i="0" dirty="0">
              <a:solidFill>
                <a:srgbClr val="000000"/>
              </a:solidFill>
              <a:effectLst/>
              <a:highlight>
                <a:srgbClr val="FFFFFF"/>
              </a:highlight>
              <a:latin typeface="+mn-lt"/>
            </a:endParaRPr>
          </a:p>
          <a:p>
            <a:pPr algn="l" fontAlgn="base"/>
            <a:r>
              <a:rPr lang="en-US" sz="1100" b="0" i="0" dirty="0">
                <a:solidFill>
                  <a:srgbClr val="000000"/>
                </a:solidFill>
                <a:effectLst/>
                <a:highlight>
                  <a:srgbClr val="FFFFFF"/>
                </a:highlight>
                <a:latin typeface="+mn-lt"/>
              </a:rPr>
              <a:t>This family-friendly event, held at Wisconsin Lutheran Seminary in Mequon, Wis., and online, will give all WELS members a “taste of missions”, no matter where you might be around the world. The event kicks off with a special worship service where we will commission new home and world missionaries. Sample ethnic cuisine from some of our mission fields while enjoying fellowship and presentations from home and world missionaries alike. View displays, participate in outdoor family-friendly activities, and ask questions about the ups and downs of mission work. We hope you can join us! </a:t>
            </a: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144 congregations with financial subsidy or district mission board/mission counselor assistance, with 29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2024</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600" b="0" i="0" dirty="0">
                <a:solidFill>
                  <a:srgbClr val="666666"/>
                </a:solidFill>
                <a:effectLst/>
                <a:latin typeface="lora" pitchFamily="2" charset="0"/>
              </a:rPr>
              <a:t>Brand new church planters gather together with experienced home missionaries for a Church Planter Intensive at Carbon Valley Lutheran Church in Firestone, Colo. </a:t>
            </a:r>
            <a:r>
              <a:rPr lang="en-US" sz="1100" dirty="0">
                <a:solidFill>
                  <a:srgbClr val="C00000"/>
                </a:solidFill>
                <a:ea typeface="Calibri" panose="020F0502020204030204" pitchFamily="34" charset="0"/>
                <a:cs typeface="Calibri" panose="020F0502020204030204" pitchFamily="34" charset="0"/>
              </a:rPr>
              <a:t>The most recent one occurred in August 2024. </a:t>
            </a:r>
            <a:r>
              <a:rPr lang="en-US" sz="16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gn="just" fontAlgn="base"/>
            <a:r>
              <a:rPr lang="en-US" sz="16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600" b="0" i="0" dirty="0">
              <a:solidFill>
                <a:srgbClr val="666666"/>
              </a:solidFill>
              <a:effectLst/>
              <a:latin typeface="lora" pitchFamily="2" charset="0"/>
            </a:endParaRPr>
          </a:p>
          <a:p>
            <a:pPr algn="just" fontAlgn="base"/>
            <a:r>
              <a:rPr lang="en-US" sz="16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393483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1/31/2025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1/31/2025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1/31/2025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1/31/2025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1/31/2025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7.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1/31/2025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1/31/2025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1/31/2025</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418576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Bend, Oregon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Cedar Lake, Indiana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Conway, Arkansas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Easley, South Carolina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Williston, North Dakota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Cypress/Waller, Texas</a:t>
            </a:r>
            <a:endParaRPr lang="en-US" sz="36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2024 New Starts: </a:t>
            </a:r>
          </a:p>
        </p:txBody>
      </p:sp>
    </p:spTree>
    <p:extLst>
      <p:ext uri="{BB962C8B-B14F-4D97-AF65-F5344CB8AC3E}">
        <p14:creationId xmlns:p14="http://schemas.microsoft.com/office/powerpoint/2010/main" val="222596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1AB74E4-3169-FADF-85C5-509C0E0C46E7}"/>
              </a:ext>
            </a:extLst>
          </p:cNvPr>
          <p:cNvPicPr>
            <a:picLocks noChangeAspect="1"/>
          </p:cNvPicPr>
          <p:nvPr/>
        </p:nvPicPr>
        <p:blipFill rotWithShape="1">
          <a:blip r:embed="rId3"/>
          <a:srcRect t="25122"/>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Bend, Oregon</a:t>
            </a:r>
          </a:p>
        </p:txBody>
      </p:sp>
    </p:spTree>
    <p:extLst>
      <p:ext uri="{BB962C8B-B14F-4D97-AF65-F5344CB8AC3E}">
        <p14:creationId xmlns:p14="http://schemas.microsoft.com/office/powerpoint/2010/main" val="242901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a:extLst>
              <a:ext uri="{FF2B5EF4-FFF2-40B4-BE49-F238E27FC236}">
                <a16:creationId xmlns:a16="http://schemas.microsoft.com/office/drawing/2014/main" id="{6C36C4FA-E1F6-2DEC-2410-7A4A401DEB22}"/>
              </a:ext>
            </a:extLst>
          </p:cNvPr>
          <p:cNvPicPr>
            <a:picLocks noChangeAspect="1"/>
          </p:cNvPicPr>
          <p:nvPr/>
        </p:nvPicPr>
        <p:blipFill rotWithShape="1">
          <a:blip r:embed="rId3"/>
          <a:srcRect l="28454" t="18015" r="36876"/>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Cedar Lake, Indiana</a:t>
            </a:r>
          </a:p>
        </p:txBody>
      </p:sp>
    </p:spTree>
    <p:extLst>
      <p:ext uri="{BB962C8B-B14F-4D97-AF65-F5344CB8AC3E}">
        <p14:creationId xmlns:p14="http://schemas.microsoft.com/office/powerpoint/2010/main" val="10642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sidewalk&#10;&#10;Description automatically generated">
            <a:extLst>
              <a:ext uri="{FF2B5EF4-FFF2-40B4-BE49-F238E27FC236}">
                <a16:creationId xmlns:a16="http://schemas.microsoft.com/office/drawing/2014/main" id="{22299D38-B814-7CB6-A417-61E887DAAEAA}"/>
              </a:ext>
            </a:extLst>
          </p:cNvPr>
          <p:cNvPicPr>
            <a:picLocks noChangeAspect="1"/>
          </p:cNvPicPr>
          <p:nvPr/>
        </p:nvPicPr>
        <p:blipFill rotWithShape="1">
          <a:blip r:embed="rId3"/>
          <a:srcRect t="13947" b="11052"/>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Conway, Arkansas</a:t>
            </a:r>
          </a:p>
        </p:txBody>
      </p:sp>
    </p:spTree>
    <p:extLst>
      <p:ext uri="{BB962C8B-B14F-4D97-AF65-F5344CB8AC3E}">
        <p14:creationId xmlns:p14="http://schemas.microsoft.com/office/powerpoint/2010/main" val="424000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5D41303D-01F5-15E9-B97F-D8F06CEC1DB0}"/>
              </a:ext>
            </a:extLst>
          </p:cNvPr>
          <p:cNvPicPr>
            <a:picLocks noChangeAspect="1"/>
          </p:cNvPicPr>
          <p:nvPr/>
        </p:nvPicPr>
        <p:blipFill rotWithShape="1">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Easley, South Carolina</a:t>
            </a:r>
          </a:p>
        </p:txBody>
      </p:sp>
    </p:spTree>
    <p:extLst>
      <p:ext uri="{BB962C8B-B14F-4D97-AF65-F5344CB8AC3E}">
        <p14:creationId xmlns:p14="http://schemas.microsoft.com/office/powerpoint/2010/main" val="12807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482A8FF1-5230-3AA5-CC4E-1CA1B125B6B2}"/>
              </a:ext>
            </a:extLst>
          </p:cNvPr>
          <p:cNvPicPr>
            <a:picLocks noChangeAspect="1"/>
          </p:cNvPicPr>
          <p:nvPr/>
        </p:nvPicPr>
        <p:blipFill rotWithShape="1">
          <a:blip r:embed="rId3"/>
          <a:srcRect t="22290" b="35523"/>
          <a:stretch/>
        </p:blipFill>
        <p:spPr>
          <a:xfrm>
            <a:off x="-1"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Williston, North Dakota</a:t>
            </a:r>
          </a:p>
        </p:txBody>
      </p:sp>
    </p:spTree>
    <p:extLst>
      <p:ext uri="{BB962C8B-B14F-4D97-AF65-F5344CB8AC3E}">
        <p14:creationId xmlns:p14="http://schemas.microsoft.com/office/powerpoint/2010/main" val="241541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3CA6AD5B-A1D5-0EA1-7437-1E8E27CCAABD}"/>
              </a:ext>
            </a:extLst>
          </p:cNvPr>
          <p:cNvPicPr>
            <a:picLocks noChangeAspect="1"/>
          </p:cNvPicPr>
          <p:nvPr/>
        </p:nvPicPr>
        <p:blipFill>
          <a:blip r:embed="rId3"/>
          <a:srcRect b="25000"/>
          <a:stretch/>
        </p:blipFill>
        <p:spPr>
          <a:xfrm rot="10800000">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769441"/>
          </a:xfrm>
          <a:prstGeom prst="rect">
            <a:avLst/>
          </a:prstGeom>
          <a:noFill/>
        </p:spPr>
        <p:txBody>
          <a:bodyPr wrap="square" rtlCol="0">
            <a:spAutoFit/>
          </a:bodyPr>
          <a:lstStyle/>
          <a:p>
            <a:r>
              <a:rPr lang="en-US" sz="4400" dirty="0">
                <a:solidFill>
                  <a:schemeClr val="bg1"/>
                </a:solidFill>
              </a:rPr>
              <a:t>New Start – Cypress/Waller, Texas (Fall 2024)</a:t>
            </a:r>
          </a:p>
        </p:txBody>
      </p:sp>
    </p:spTree>
    <p:extLst>
      <p:ext uri="{BB962C8B-B14F-4D97-AF65-F5344CB8AC3E}">
        <p14:creationId xmlns:p14="http://schemas.microsoft.com/office/powerpoint/2010/main" val="262713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5047536"/>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Calvary, Dallas, TX </a:t>
            </a:r>
            <a:endParaRPr lang="en-US" sz="2800" dirty="0">
              <a:latin typeface="+mj-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Crossroads, Chicago, IL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Faith, Prior Lake, MN</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Good Shepherd, Plymouth,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Northdale, Tampa, FL</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St. Marcus, Milwaukee,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St. Paul, Calgary, AB, Canada</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Christ the Redeemer, Barre/Montpelier, VT (Restart)</a:t>
            </a:r>
            <a:endParaRPr lang="en-US" sz="28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2024 Enhancements: </a:t>
            </a:r>
          </a:p>
        </p:txBody>
      </p:sp>
    </p:spTree>
    <p:extLst>
      <p:ext uri="{BB962C8B-B14F-4D97-AF65-F5344CB8AC3E}">
        <p14:creationId xmlns:p14="http://schemas.microsoft.com/office/powerpoint/2010/main" val="219674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text and numbers&#10;&#10;Description automatically generated">
            <a:extLst>
              <a:ext uri="{FF2B5EF4-FFF2-40B4-BE49-F238E27FC236}">
                <a16:creationId xmlns:a16="http://schemas.microsoft.com/office/drawing/2014/main" id="{A7CA18E0-203E-A9AD-5A21-6D386507D437}"/>
              </a:ext>
            </a:extLst>
          </p:cNvPr>
          <p:cNvPicPr>
            <a:picLocks noChangeAspect="1"/>
          </p:cNvPicPr>
          <p:nvPr/>
        </p:nvPicPr>
        <p:blipFill>
          <a:blip r:embed="rId3"/>
          <a:srcRect t="2401" r="-1094" b="2401"/>
          <a:stretch/>
        </p:blipFill>
        <p:spPr>
          <a:xfrm>
            <a:off x="0" y="1"/>
            <a:ext cx="12325350" cy="6858000"/>
          </a:xfrm>
          <a:prstGeom prst="rect">
            <a:avLst/>
          </a:prstGeom>
        </p:spPr>
      </p:pic>
    </p:spTree>
    <p:extLst>
      <p:ext uri="{BB962C8B-B14F-4D97-AF65-F5344CB8AC3E}">
        <p14:creationId xmlns:p14="http://schemas.microsoft.com/office/powerpoint/2010/main" val="330337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249E0F9-FE1D-B97E-F9E2-FAE9D49594A0}"/>
              </a:ext>
            </a:extLst>
          </p:cNvPr>
          <p:cNvPicPr>
            <a:picLocks noChangeAspect="1"/>
          </p:cNvPicPr>
          <p:nvPr/>
        </p:nvPicPr>
        <p:blipFill rotWithShape="1">
          <a:blip r:embed="rId3"/>
          <a:srcRect t="16156" r="2" b="2"/>
          <a:stretch/>
        </p:blipFill>
        <p:spPr>
          <a:xfrm>
            <a:off x="20" y="-1"/>
            <a:ext cx="3997732" cy="4469126"/>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8C0FD196-BA15-8958-43FD-F45B33CA10E7}"/>
              </a:ext>
            </a:extLst>
          </p:cNvPr>
          <p:cNvPicPr>
            <a:picLocks noChangeAspect="1"/>
          </p:cNvPicPr>
          <p:nvPr/>
        </p:nvPicPr>
        <p:blipFill rotWithShape="1">
          <a:blip r:embed="rId4"/>
          <a:srcRect r="-1" b="21765"/>
          <a:stretch/>
        </p:blipFill>
        <p:spPr>
          <a:xfrm>
            <a:off x="4184069" y="-2"/>
            <a:ext cx="3027239" cy="2226220"/>
          </a:xfrm>
          <a:prstGeom prst="rect">
            <a:avLst/>
          </a:prstGeom>
        </p:spPr>
      </p:pic>
      <p:pic>
        <p:nvPicPr>
          <p:cNvPr id="3" name="Picture 2" descr="A group of men in white robes&#10;&#10;Description automatically generated">
            <a:extLst>
              <a:ext uri="{FF2B5EF4-FFF2-40B4-BE49-F238E27FC236}">
                <a16:creationId xmlns:a16="http://schemas.microsoft.com/office/drawing/2014/main" id="{07DA605F-A45B-25E3-BBB8-5EF09B0278ED}"/>
              </a:ext>
            </a:extLst>
          </p:cNvPr>
          <p:cNvPicPr>
            <a:picLocks noChangeAspect="1"/>
          </p:cNvPicPr>
          <p:nvPr/>
        </p:nvPicPr>
        <p:blipFill rotWithShape="1">
          <a:blip r:embed="rId5"/>
          <a:srcRect t="8446" r="-1" b="-1"/>
          <a:stretch/>
        </p:blipFill>
        <p:spPr>
          <a:xfrm>
            <a:off x="4184069" y="2406570"/>
            <a:ext cx="3027239" cy="2050948"/>
          </a:xfrm>
          <a:prstGeom prst="rect">
            <a:avLst/>
          </a:prstGeom>
        </p:spPr>
      </p:pic>
      <p:pic>
        <p:nvPicPr>
          <p:cNvPr id="5" name="Picture 4" descr="A person and person standing in front of a stained glass window&#10;&#10;Description automatically generated">
            <a:extLst>
              <a:ext uri="{FF2B5EF4-FFF2-40B4-BE49-F238E27FC236}">
                <a16:creationId xmlns:a16="http://schemas.microsoft.com/office/drawing/2014/main" id="{3C162D02-D59D-4C1C-6159-2DA0EA7DD46F}"/>
              </a:ext>
            </a:extLst>
          </p:cNvPr>
          <p:cNvPicPr>
            <a:picLocks noChangeAspect="1"/>
          </p:cNvPicPr>
          <p:nvPr/>
        </p:nvPicPr>
        <p:blipFill rotWithShape="1">
          <a:blip r:embed="rId6"/>
          <a:srcRect t="22893" r="-3" b="3626"/>
          <a:stretch/>
        </p:blipFill>
        <p:spPr>
          <a:xfrm>
            <a:off x="-3717" y="4638290"/>
            <a:ext cx="3020892" cy="2219710"/>
          </a:xfrm>
          <a:prstGeom prst="rect">
            <a:avLst/>
          </a:prstGeom>
        </p:spPr>
      </p:pic>
      <p:pic>
        <p:nvPicPr>
          <p:cNvPr id="6" name="Picture 5" descr="A group of men in white robes standing on a stage&#10;&#10;Description automatically generated">
            <a:extLst>
              <a:ext uri="{FF2B5EF4-FFF2-40B4-BE49-F238E27FC236}">
                <a16:creationId xmlns:a16="http://schemas.microsoft.com/office/drawing/2014/main" id="{8382324C-9939-CD41-4292-5279B53D8543}"/>
              </a:ext>
            </a:extLst>
          </p:cNvPr>
          <p:cNvPicPr>
            <a:picLocks noChangeAspect="1"/>
          </p:cNvPicPr>
          <p:nvPr/>
        </p:nvPicPr>
        <p:blipFill rotWithShape="1">
          <a:blip r:embed="rId7"/>
          <a:srcRect t="26444" r="3" b="3"/>
          <a:stretch/>
        </p:blipFill>
        <p:spPr>
          <a:xfrm>
            <a:off x="3184628" y="4629236"/>
            <a:ext cx="4026679" cy="2228764"/>
          </a:xfrm>
          <a:prstGeom prst="rect">
            <a:avLst/>
          </a:prstGeom>
        </p:spPr>
      </p:pic>
      <p:sp>
        <p:nvSpPr>
          <p:cNvPr id="7" name="TextBox 6">
            <a:extLst>
              <a:ext uri="{FF2B5EF4-FFF2-40B4-BE49-F238E27FC236}">
                <a16:creationId xmlns:a16="http://schemas.microsoft.com/office/drawing/2014/main" id="{A084738E-336E-EB0B-92E1-34707F2FA987}"/>
              </a:ext>
            </a:extLst>
          </p:cNvPr>
          <p:cNvSpPr txBox="1"/>
          <p:nvPr/>
        </p:nvSpPr>
        <p:spPr>
          <a:xfrm>
            <a:off x="7539190" y="2482125"/>
            <a:ext cx="4321877" cy="1893749"/>
          </a:xfrm>
          <a:prstGeom prst="rect">
            <a:avLst/>
          </a:prstGeom>
        </p:spPr>
        <p:txBody>
          <a:bodyPr vert="horz" lIns="91440" tIns="45720" rIns="91440" bIns="45720" rtlCol="0">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rPr>
              <a:t>All 10 new mission starts from 2023 now have a home missionary! </a:t>
            </a:r>
          </a:p>
        </p:txBody>
      </p:sp>
    </p:spTree>
    <p:extLst>
      <p:ext uri="{BB962C8B-B14F-4D97-AF65-F5344CB8AC3E}">
        <p14:creationId xmlns:p14="http://schemas.microsoft.com/office/powerpoint/2010/main" val="3137393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white robes&#10;&#10;Description automatically generated">
            <a:extLst>
              <a:ext uri="{FF2B5EF4-FFF2-40B4-BE49-F238E27FC236}">
                <a16:creationId xmlns:a16="http://schemas.microsoft.com/office/drawing/2014/main" id="{968D8C2D-72A1-6B35-E56E-1F83FC55CB9B}"/>
              </a:ext>
            </a:extLst>
          </p:cNvPr>
          <p:cNvPicPr>
            <a:picLocks noChangeAspect="1"/>
          </p:cNvPicPr>
          <p:nvPr/>
        </p:nvPicPr>
        <p:blipFill rotWithShape="1">
          <a:blip r:embed="rId3"/>
          <a:srcRect r="32673"/>
          <a:stretch/>
        </p:blipFill>
        <p:spPr>
          <a:xfrm>
            <a:off x="8140563" y="-1"/>
            <a:ext cx="4051437" cy="6858000"/>
          </a:xfrm>
          <a:prstGeom prst="rect">
            <a:avLst/>
          </a:prstGeom>
        </p:spPr>
      </p:pic>
      <p:pic>
        <p:nvPicPr>
          <p:cNvPr id="9" name="Picture 8" descr="A person in a white robe standing on a stage&#10;&#10;Description automatically generated">
            <a:extLst>
              <a:ext uri="{FF2B5EF4-FFF2-40B4-BE49-F238E27FC236}">
                <a16:creationId xmlns:a16="http://schemas.microsoft.com/office/drawing/2014/main" id="{385081F8-E0EC-A16F-CD31-DAC532C4A5C3}"/>
              </a:ext>
            </a:extLst>
          </p:cNvPr>
          <p:cNvPicPr>
            <a:picLocks noChangeAspect="1"/>
          </p:cNvPicPr>
          <p:nvPr/>
        </p:nvPicPr>
        <p:blipFill rotWithShape="1">
          <a:blip r:embed="rId4"/>
          <a:srcRect l="35965"/>
          <a:stretch/>
        </p:blipFill>
        <p:spPr>
          <a:xfrm>
            <a:off x="4781550" y="1"/>
            <a:ext cx="3482364" cy="6858000"/>
          </a:xfrm>
          <a:prstGeom prst="rect">
            <a:avLst/>
          </a:prstGeom>
        </p:spPr>
      </p:pic>
      <p:pic>
        <p:nvPicPr>
          <p:cNvPr id="5" name="Picture 4" descr="A group of men wearing white robes and red sashes&#10;&#10;Description automatically generated">
            <a:extLst>
              <a:ext uri="{FF2B5EF4-FFF2-40B4-BE49-F238E27FC236}">
                <a16:creationId xmlns:a16="http://schemas.microsoft.com/office/drawing/2014/main" id="{90DFC5CB-E7AB-2CFC-DBB5-213D9FBADE3D}"/>
              </a:ext>
            </a:extLst>
          </p:cNvPr>
          <p:cNvPicPr>
            <a:picLocks noChangeAspect="1"/>
          </p:cNvPicPr>
          <p:nvPr/>
        </p:nvPicPr>
        <p:blipFill rotWithShape="1">
          <a:blip r:embed="rId5"/>
          <a:srcRect l="26758" r="20994"/>
          <a:stretch/>
        </p:blipFill>
        <p:spPr>
          <a:xfrm>
            <a:off x="0" y="1"/>
            <a:ext cx="4781550" cy="6858000"/>
          </a:xfrm>
          <a:prstGeom prst="rect">
            <a:avLst/>
          </a:prstGeom>
        </p:spPr>
      </p:pic>
      <p:pic>
        <p:nvPicPr>
          <p:cNvPr id="2" name="Picture 1" descr="blackopacity30.png">
            <a:extLst>
              <a:ext uri="{FF2B5EF4-FFF2-40B4-BE49-F238E27FC236}">
                <a16:creationId xmlns:a16="http://schemas.microsoft.com/office/drawing/2014/main" id="{CC63341C-D990-6FA0-6E80-44625CEE69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200651"/>
            <a:ext cx="12192000" cy="1657350"/>
          </a:xfrm>
          <a:prstGeom prst="rect">
            <a:avLst/>
          </a:prstGeom>
        </p:spPr>
      </p:pic>
      <p:sp>
        <p:nvSpPr>
          <p:cNvPr id="3" name="TextBox 2">
            <a:extLst>
              <a:ext uri="{FF2B5EF4-FFF2-40B4-BE49-F238E27FC236}">
                <a16:creationId xmlns:a16="http://schemas.microsoft.com/office/drawing/2014/main" id="{E673356E-45E6-C384-F49D-034C2EC9E46F}"/>
              </a:ext>
            </a:extLst>
          </p:cNvPr>
          <p:cNvSpPr txBox="1"/>
          <p:nvPr/>
        </p:nvSpPr>
        <p:spPr>
          <a:xfrm>
            <a:off x="247650" y="5429161"/>
            <a:ext cx="11696700" cy="1200329"/>
          </a:xfrm>
          <a:prstGeom prst="rect">
            <a:avLst/>
          </a:prstGeom>
          <a:noFill/>
        </p:spPr>
        <p:txBody>
          <a:bodyPr wrap="square" rtlCol="0">
            <a:spAutoFit/>
          </a:bodyPr>
          <a:lstStyle/>
          <a:p>
            <a:r>
              <a:rPr lang="en-US" sz="3600" dirty="0">
                <a:solidFill>
                  <a:schemeClr val="bg1"/>
                </a:solidFill>
              </a:rPr>
              <a:t>New home missionaries: </a:t>
            </a:r>
            <a:r>
              <a:rPr lang="en-US" sz="3600" b="1" dirty="0">
                <a:solidFill>
                  <a:schemeClr val="bg1"/>
                </a:solidFill>
                <a:effectLst>
                  <a:outerShdw blurRad="38100" dist="38100" dir="2700000" algn="tl">
                    <a:srgbClr val="000000">
                      <a:alpha val="43137"/>
                    </a:srgbClr>
                  </a:outerShdw>
                </a:effectLst>
              </a:rPr>
              <a:t>14 new home missionaries in  total</a:t>
            </a:r>
          </a:p>
        </p:txBody>
      </p:sp>
    </p:spTree>
    <p:extLst>
      <p:ext uri="{BB962C8B-B14F-4D97-AF65-F5344CB8AC3E}">
        <p14:creationId xmlns:p14="http://schemas.microsoft.com/office/powerpoint/2010/main" val="366230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3356E-45E6-C384-F49D-034C2EC9E46F}"/>
              </a:ext>
            </a:extLst>
          </p:cNvPr>
          <p:cNvSpPr txBox="1"/>
          <p:nvPr/>
        </p:nvSpPr>
        <p:spPr>
          <a:xfrm>
            <a:off x="762000" y="1141711"/>
            <a:ext cx="3406877" cy="3474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mj-lt"/>
                <a:ea typeface="+mj-ea"/>
                <a:cs typeface="+mj-cs"/>
              </a:rPr>
              <a:t>New seminary students assigned as home missionaries</a:t>
            </a:r>
            <a:endParaRPr lang="en-US" sz="3200"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1" name="Picture 10" descr="A group of men wearing white robes and red sashes&#10;&#10;Description automatically generated">
            <a:extLst>
              <a:ext uri="{FF2B5EF4-FFF2-40B4-BE49-F238E27FC236}">
                <a16:creationId xmlns:a16="http://schemas.microsoft.com/office/drawing/2014/main" id="{AEA5F3F4-F061-BE2F-1099-8551666B4CD5}"/>
              </a:ext>
            </a:extLst>
          </p:cNvPr>
          <p:cNvPicPr>
            <a:picLocks noChangeAspect="1"/>
          </p:cNvPicPr>
          <p:nvPr/>
        </p:nvPicPr>
        <p:blipFill>
          <a:blip r:embed="rId3"/>
          <a:stretch>
            <a:fillRect/>
          </a:stretch>
        </p:blipFill>
        <p:spPr>
          <a:xfrm>
            <a:off x="5122760" y="155252"/>
            <a:ext cx="2614153" cy="3112087"/>
          </a:xfrm>
          <a:prstGeom prst="rect">
            <a:avLst/>
          </a:prstGeom>
        </p:spPr>
      </p:pic>
      <p:pic>
        <p:nvPicPr>
          <p:cNvPr id="7" name="Picture 6" descr="A group of men wearing white robes and red scarves&#10;&#10;Description automatically generated">
            <a:extLst>
              <a:ext uri="{FF2B5EF4-FFF2-40B4-BE49-F238E27FC236}">
                <a16:creationId xmlns:a16="http://schemas.microsoft.com/office/drawing/2014/main" id="{572BE69F-A854-1644-3FDD-1834FB139A12}"/>
              </a:ext>
            </a:extLst>
          </p:cNvPr>
          <p:cNvPicPr>
            <a:picLocks noChangeAspect="1"/>
          </p:cNvPicPr>
          <p:nvPr/>
        </p:nvPicPr>
        <p:blipFill>
          <a:blip r:embed="rId4"/>
          <a:stretch>
            <a:fillRect/>
          </a:stretch>
        </p:blipFill>
        <p:spPr>
          <a:xfrm>
            <a:off x="3579710" y="3476571"/>
            <a:ext cx="4157203" cy="3117902"/>
          </a:xfrm>
          <a:prstGeom prst="rect">
            <a:avLst/>
          </a:prstGeom>
        </p:spPr>
      </p:pic>
      <p:pic>
        <p:nvPicPr>
          <p:cNvPr id="5" name="Picture 4" descr="A person in white robes holding a book with a person in white robe&#10;&#10;Description automatically generated">
            <a:extLst>
              <a:ext uri="{FF2B5EF4-FFF2-40B4-BE49-F238E27FC236}">
                <a16:creationId xmlns:a16="http://schemas.microsoft.com/office/drawing/2014/main" id="{D67E005F-03CA-FC0D-2F2D-8DC4EBFCEDE4}"/>
              </a:ext>
            </a:extLst>
          </p:cNvPr>
          <p:cNvPicPr>
            <a:picLocks noChangeAspect="1"/>
          </p:cNvPicPr>
          <p:nvPr/>
        </p:nvPicPr>
        <p:blipFill rotWithShape="1">
          <a:blip r:embed="rId5"/>
          <a:srcRect l="7034" r="10249"/>
          <a:stretch/>
        </p:blipFill>
        <p:spPr>
          <a:xfrm>
            <a:off x="8023125" y="155252"/>
            <a:ext cx="3994747" cy="6439221"/>
          </a:xfrm>
          <a:prstGeom prst="rect">
            <a:avLst/>
          </a:prstGeom>
        </p:spPr>
      </p:pic>
      <p:pic>
        <p:nvPicPr>
          <p:cNvPr id="4" name="Picture 3" descr="A group of men wearing white robes and red and white robes&#10;&#10;Description automatically generated">
            <a:extLst>
              <a:ext uri="{FF2B5EF4-FFF2-40B4-BE49-F238E27FC236}">
                <a16:creationId xmlns:a16="http://schemas.microsoft.com/office/drawing/2014/main" id="{3E84B592-D83A-0A7A-C0E9-BDEC930B3163}"/>
              </a:ext>
            </a:extLst>
          </p:cNvPr>
          <p:cNvPicPr>
            <a:picLocks noChangeAspect="1"/>
          </p:cNvPicPr>
          <p:nvPr/>
        </p:nvPicPr>
        <p:blipFill>
          <a:blip r:embed="rId6"/>
          <a:stretch>
            <a:fillRect/>
          </a:stretch>
        </p:blipFill>
        <p:spPr>
          <a:xfrm rot="5400000">
            <a:off x="570421" y="3871396"/>
            <a:ext cx="3112088" cy="2334066"/>
          </a:xfrm>
          <a:prstGeom prst="rect">
            <a:avLst/>
          </a:prstGeom>
        </p:spPr>
      </p:pic>
    </p:spTree>
    <p:extLst>
      <p:ext uri="{BB962C8B-B14F-4D97-AF65-F5344CB8AC3E}">
        <p14:creationId xmlns:p14="http://schemas.microsoft.com/office/powerpoint/2010/main" val="169600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41793F25-1329-3652-F331-09BBAD1B6946}"/>
              </a:ext>
            </a:extLst>
          </p:cNvPr>
          <p:cNvPicPr>
            <a:picLocks noChangeAspect="1"/>
          </p:cNvPicPr>
          <p:nvPr/>
        </p:nvPicPr>
        <p:blipFill>
          <a:blip r:embed="rId3"/>
          <a:srcRect t="15548"/>
          <a:stretch/>
        </p:blipFill>
        <p:spPr>
          <a:xfrm>
            <a:off x="11206" y="0"/>
            <a:ext cx="12180794"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December </a:t>
            </a:r>
            <a:r>
              <a:rPr lang="en-US" sz="3600" dirty="0">
                <a:solidFill>
                  <a:schemeClr val="bg1"/>
                </a:solidFill>
                <a:effectLst>
                  <a:outerShdw blurRad="38100" dist="38100" dir="2700000" algn="tl">
                    <a:srgbClr val="000000">
                      <a:alpha val="43137"/>
                    </a:srgbClr>
                  </a:outerShdw>
                </a:effectLst>
              </a:rPr>
              <a:t>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Risen Savior in Parrish, Fla.</a:t>
            </a:r>
          </a:p>
        </p:txBody>
      </p:sp>
    </p:spTree>
    <p:extLst>
      <p:ext uri="{BB962C8B-B14F-4D97-AF65-F5344CB8AC3E}">
        <p14:creationId xmlns:p14="http://schemas.microsoft.com/office/powerpoint/2010/main" val="441927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robe and a red robe&#10;&#10;Description automatically generated">
            <a:extLst>
              <a:ext uri="{FF2B5EF4-FFF2-40B4-BE49-F238E27FC236}">
                <a16:creationId xmlns:a16="http://schemas.microsoft.com/office/drawing/2014/main" id="{89C49867-8AA5-5399-0F2B-2C72400F2C4D}"/>
              </a:ext>
            </a:extLst>
          </p:cNvPr>
          <p:cNvPicPr>
            <a:picLocks noChangeAspect="1"/>
          </p:cNvPicPr>
          <p:nvPr/>
        </p:nvPicPr>
        <p:blipFill>
          <a:blip r:embed="rId3"/>
          <a:stretch>
            <a:fillRect/>
          </a:stretch>
        </p:blipFill>
        <p:spPr>
          <a:xfrm rot="5400000">
            <a:off x="-857250" y="857247"/>
            <a:ext cx="6858000" cy="5143500"/>
          </a:xfrm>
          <a:prstGeom prst="rect">
            <a:avLst/>
          </a:prstGeom>
        </p:spPr>
      </p:pic>
      <p:pic>
        <p:nvPicPr>
          <p:cNvPr id="8" name="Picture 7" descr="A group of people sitting in chairs in a room&#10;&#10;Description automatically generated">
            <a:extLst>
              <a:ext uri="{FF2B5EF4-FFF2-40B4-BE49-F238E27FC236}">
                <a16:creationId xmlns:a16="http://schemas.microsoft.com/office/drawing/2014/main" id="{60B7BD41-89F9-0C36-C603-D911A3C62D33}"/>
              </a:ext>
            </a:extLst>
          </p:cNvPr>
          <p:cNvPicPr>
            <a:picLocks noChangeAspect="1"/>
          </p:cNvPicPr>
          <p:nvPr/>
        </p:nvPicPr>
        <p:blipFill>
          <a:blip r:embed="rId4"/>
          <a:srcRect l="14354" r="8543"/>
          <a:stretch/>
        </p:blipFill>
        <p:spPr>
          <a:xfrm>
            <a:off x="5143500" y="-7"/>
            <a:ext cx="70485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625646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CF1B8DF0-E55D-CDD7-0734-7AB9D9DD9584}"/>
              </a:ext>
            </a:extLst>
          </p:cNvPr>
          <p:cNvPicPr>
            <a:picLocks noChangeAspect="1"/>
          </p:cNvPicPr>
          <p:nvPr/>
        </p:nvPicPr>
        <p:blipFill rotWithShape="1">
          <a:blip r:embed="rId3"/>
          <a:srcRect t="5022" b="19377"/>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at </a:t>
            </a:r>
            <a:br>
              <a:rPr lang="en-US" sz="4400" dirty="0">
                <a:solidFill>
                  <a:schemeClr val="bg1"/>
                </a:solidFill>
              </a:rPr>
            </a:br>
            <a:r>
              <a:rPr lang="en-US" sz="4400" b="1" dirty="0" err="1">
                <a:solidFill>
                  <a:schemeClr val="bg1"/>
                </a:solidFill>
                <a:effectLst>
                  <a:outerShdw blurRad="38100" dist="38100" dir="2700000" algn="tl">
                    <a:srgbClr val="000000">
                      <a:alpha val="43137"/>
                    </a:srgbClr>
                  </a:outerShdw>
                </a:effectLst>
              </a:rPr>
              <a:t>CrossLife</a:t>
            </a:r>
            <a:r>
              <a:rPr lang="en-US" sz="4400" b="1" dirty="0">
                <a:solidFill>
                  <a:schemeClr val="bg1"/>
                </a:solidFill>
                <a:effectLst>
                  <a:outerShdw blurRad="38100" dist="38100" dir="2700000" algn="tl">
                    <a:srgbClr val="000000">
                      <a:alpha val="43137"/>
                    </a:srgbClr>
                  </a:outerShdw>
                </a:effectLst>
              </a:rPr>
              <a:t>, Windsor, Colo.</a:t>
            </a:r>
          </a:p>
        </p:txBody>
      </p:sp>
    </p:spTree>
    <p:extLst>
      <p:ext uri="{BB962C8B-B14F-4D97-AF65-F5344CB8AC3E}">
        <p14:creationId xmlns:p14="http://schemas.microsoft.com/office/powerpoint/2010/main" val="281155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room with a person speaking&#10;&#10;Description automatically generated">
            <a:extLst>
              <a:ext uri="{FF2B5EF4-FFF2-40B4-BE49-F238E27FC236}">
                <a16:creationId xmlns:a16="http://schemas.microsoft.com/office/drawing/2014/main" id="{7803144D-9514-BDDA-B447-CE771E21C9D3}"/>
              </a:ext>
            </a:extLst>
          </p:cNvPr>
          <p:cNvPicPr>
            <a:picLocks noChangeAspect="1"/>
          </p:cNvPicPr>
          <p:nvPr/>
        </p:nvPicPr>
        <p:blipFill rotWithShape="1">
          <a:blip r:embed="rId3"/>
          <a:srcRect t="8251" b="7764"/>
          <a:stretch/>
        </p:blipFill>
        <p:spPr>
          <a:xfrm>
            <a:off x="0" y="0"/>
            <a:ext cx="12251691"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Durham, N.C.</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latin typeface="+mj-lt"/>
              </a:rPr>
              <a:t>January 21, 2024</a:t>
            </a:r>
          </a:p>
        </p:txBody>
      </p:sp>
    </p:spTree>
    <p:extLst>
      <p:ext uri="{BB962C8B-B14F-4D97-AF65-F5344CB8AC3E}">
        <p14:creationId xmlns:p14="http://schemas.microsoft.com/office/powerpoint/2010/main" val="317341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352673" y="1829860"/>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702070"/>
            <a:ext cx="6365033" cy="4693613"/>
          </a:xfrm>
        </p:spPr>
        <p:txBody>
          <a:bodyPr>
            <a:noAutofit/>
          </a:bodyPr>
          <a:lstStyle/>
          <a:p>
            <a:pPr marL="0" indent="0">
              <a:lnSpc>
                <a:spcPct val="100000"/>
              </a:lnSpc>
              <a:spcBef>
                <a:spcPts val="0"/>
              </a:spcBef>
              <a:spcAft>
                <a:spcPts val="2400"/>
              </a:spcAft>
              <a:buNone/>
            </a:pPr>
            <a:r>
              <a:rPr lang="en-US" sz="2700" dirty="0">
                <a:latin typeface="Trebuchet MS" panose="020B0703020202090204" pitchFamily="34" charset="0"/>
                <a:cs typeface="Arial" panose="020B0604020202020204" pitchFamily="34" charset="0"/>
              </a:rPr>
              <a:t>Fiscal Years 2022-2024: </a:t>
            </a:r>
          </a:p>
          <a:p>
            <a:pPr>
              <a:lnSpc>
                <a:spcPct val="100000"/>
              </a:lnSpc>
              <a:spcBef>
                <a:spcPts val="0"/>
              </a:spcBef>
              <a:spcAft>
                <a:spcPts val="1200"/>
              </a:spcAft>
            </a:pPr>
            <a:r>
              <a:rPr lang="en-US" sz="2700" b="1">
                <a:solidFill>
                  <a:srgbClr val="005EB8"/>
                </a:solidFill>
                <a:latin typeface="Trebuchet MS" panose="020B0703020202090204" pitchFamily="34" charset="0"/>
                <a:cs typeface="Arial" panose="020B0604020202020204" pitchFamily="34" charset="0"/>
              </a:rPr>
              <a:t>$16.4 </a:t>
            </a:r>
            <a:r>
              <a:rPr lang="en-US" sz="2700" b="1" dirty="0">
                <a:solidFill>
                  <a:srgbClr val="005EB8"/>
                </a:solidFill>
                <a:latin typeface="Trebuchet MS" panose="020B0703020202090204" pitchFamily="34" charset="0"/>
                <a:cs typeface="Arial" panose="020B0604020202020204" pitchFamily="34" charset="0"/>
              </a:rPr>
              <a:t>million </a:t>
            </a:r>
            <a:r>
              <a:rPr lang="en-US" sz="2700" dirty="0">
                <a:latin typeface="Trebuchet MS" panose="020B0703020202090204" pitchFamily="34" charset="0"/>
                <a:cs typeface="Arial" panose="020B0604020202020204" pitchFamily="34" charset="0"/>
              </a:rPr>
              <a:t>in loans 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$5.6 million </a:t>
            </a:r>
            <a:r>
              <a:rPr lang="en-US" sz="2700" dirty="0">
                <a:latin typeface="Trebuchet MS" panose="020B0703020202090204" pitchFamily="34" charset="0"/>
                <a:cs typeface="Arial" panose="020B0604020202020204" pitchFamily="34" charset="0"/>
              </a:rPr>
              <a:t>in matching grants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$3.7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a:t>
            </a:r>
          </a:p>
        </p:txBody>
      </p:sp>
      <p:sp>
        <p:nvSpPr>
          <p:cNvPr id="3" name="TextBox 2">
            <a:extLst>
              <a:ext uri="{FF2B5EF4-FFF2-40B4-BE49-F238E27FC236}">
                <a16:creationId xmlns:a16="http://schemas.microsoft.com/office/drawing/2014/main" id="{7943BC83-3370-77DD-72CB-8B6691812297}"/>
              </a:ext>
            </a:extLst>
          </p:cNvPr>
          <p:cNvSpPr txBox="1"/>
          <p:nvPr/>
        </p:nvSpPr>
        <p:spPr>
          <a:xfrm>
            <a:off x="7832557"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 Building dedication at Good News in Mt. Horeb, Wis., Feb. 19, 2023 </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To reach more people like Sean</a:t>
            </a:r>
            <a:endParaRPr lang="en-US" sz="1400" dirty="0"/>
          </a:p>
        </p:txBody>
      </p:sp>
    </p:spTree>
    <p:extLst>
      <p:ext uri="{BB962C8B-B14F-4D97-AF65-F5344CB8AC3E}">
        <p14:creationId xmlns:p14="http://schemas.microsoft.com/office/powerpoint/2010/main" val="224043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25CD93-453C-F92D-1F29-AC88A5F6AD26}"/>
              </a:ext>
            </a:extLst>
          </p:cNvPr>
          <p:cNvPicPr>
            <a:picLocks noChangeAspect="1"/>
          </p:cNvPicPr>
          <p:nvPr/>
        </p:nvPicPr>
        <p:blipFill>
          <a:blip r:embed="rId3"/>
          <a:srcRect t="9483" b="5936"/>
          <a:stretch/>
        </p:blipFill>
        <p:spPr>
          <a:xfrm>
            <a:off x="1" y="1"/>
            <a:ext cx="12191999"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Hope in the Heights breaking ground on renovation of an old church in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Houston, Tex.</a:t>
            </a:r>
          </a:p>
        </p:txBody>
      </p:sp>
    </p:spTree>
    <p:extLst>
      <p:ext uri="{BB962C8B-B14F-4D97-AF65-F5344CB8AC3E}">
        <p14:creationId xmlns:p14="http://schemas.microsoft.com/office/powerpoint/2010/main" val="2575867989"/>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11E673A3-B07A-F366-A492-6CF56AE4B897}"/>
              </a:ext>
            </a:extLst>
          </p:cNvPr>
          <p:cNvPicPr>
            <a:picLocks noChangeAspect="1"/>
          </p:cNvPicPr>
          <p:nvPr/>
        </p:nvPicPr>
        <p:blipFill rotWithShape="1">
          <a:blip r:embed="rId3"/>
          <a:srcRect l="12146" t="13861" r="5303"/>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Groundbreaking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for a new church in Peyton, Colo.</a:t>
            </a:r>
          </a:p>
        </p:txBody>
      </p:sp>
    </p:spTree>
    <p:extLst>
      <p:ext uri="{BB962C8B-B14F-4D97-AF65-F5344CB8AC3E}">
        <p14:creationId xmlns:p14="http://schemas.microsoft.com/office/powerpoint/2010/main" val="4277666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1B290481-B321-9624-2CCF-2B38C5E2B812}"/>
              </a:ext>
            </a:extLst>
          </p:cNvPr>
          <p:cNvPicPr>
            <a:picLocks noChangeAspect="1"/>
          </p:cNvPicPr>
          <p:nvPr/>
        </p:nvPicPr>
        <p:blipFill rotWithShape="1">
          <a:blip r:embed="rId3"/>
          <a:srcRect l="26667"/>
          <a:stretch/>
        </p:blipFill>
        <p:spPr>
          <a:xfrm>
            <a:off x="5486400" y="0"/>
            <a:ext cx="6705598" cy="6858000"/>
          </a:xfrm>
          <a:prstGeom prst="rect">
            <a:avLst/>
          </a:prstGeom>
        </p:spPr>
      </p:pic>
      <p:pic>
        <p:nvPicPr>
          <p:cNvPr id="3" name="Picture 2" descr="A building with a cross on the side&#10;&#10;Description automatically generated">
            <a:extLst>
              <a:ext uri="{FF2B5EF4-FFF2-40B4-BE49-F238E27FC236}">
                <a16:creationId xmlns:a16="http://schemas.microsoft.com/office/drawing/2014/main" id="{B5F45197-6684-AA0C-CA88-86CEC04D57F6}"/>
              </a:ext>
            </a:extLst>
          </p:cNvPr>
          <p:cNvPicPr>
            <a:picLocks noChangeAspect="1"/>
          </p:cNvPicPr>
          <p:nvPr/>
        </p:nvPicPr>
        <p:blipFill rotWithShape="1">
          <a:blip r:embed="rId4"/>
          <a:srcRect l="11305" t="4735" b="6571"/>
          <a:stretch/>
        </p:blipFill>
        <p:spPr>
          <a:xfrm>
            <a:off x="0" y="0"/>
            <a:ext cx="54864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Grand re-opening in renovated worship space</a:t>
            </a:r>
            <a:br>
              <a:rPr lang="en-US" sz="3600" dirty="0">
                <a:solidFill>
                  <a:schemeClr val="bg1"/>
                </a:solidFill>
              </a:rPr>
            </a:br>
            <a:r>
              <a:rPr lang="en-US" sz="3600" b="1" dirty="0">
                <a:solidFill>
                  <a:schemeClr val="bg1"/>
                </a:solidFill>
                <a:effectLst>
                  <a:outerShdw blurRad="38100" dist="38100" dir="2700000" algn="tl">
                    <a:srgbClr val="000000">
                      <a:alpha val="43137"/>
                    </a:srgbClr>
                  </a:outerShdw>
                </a:effectLst>
              </a:rPr>
              <a:t>Living Hope, Chattanooga, Tenn.</a:t>
            </a:r>
            <a:endParaRPr lang="en-US" sz="3600" dirty="0">
              <a:solidFill>
                <a:schemeClr val="bg1"/>
              </a:solidFill>
            </a:endParaRPr>
          </a:p>
        </p:txBody>
      </p:sp>
    </p:spTree>
    <p:extLst>
      <p:ext uri="{BB962C8B-B14F-4D97-AF65-F5344CB8AC3E}">
        <p14:creationId xmlns:p14="http://schemas.microsoft.com/office/powerpoint/2010/main" val="88979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poster with text and images&#10;&#10;Description automatically generated">
            <a:extLst>
              <a:ext uri="{FF2B5EF4-FFF2-40B4-BE49-F238E27FC236}">
                <a16:creationId xmlns:a16="http://schemas.microsoft.com/office/drawing/2014/main" id="{152CF321-54DF-EBA3-0913-D621F3C5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Supporting home mission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371948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round table&#10;&#10;Description automatically generated">
            <a:extLst>
              <a:ext uri="{FF2B5EF4-FFF2-40B4-BE49-F238E27FC236}">
                <a16:creationId xmlns:a16="http://schemas.microsoft.com/office/drawing/2014/main" id="{ABCC621A-463C-284C-6C7A-B5DAC504E161}"/>
              </a:ext>
            </a:extLst>
          </p:cNvPr>
          <p:cNvPicPr>
            <a:picLocks noChangeAspect="1"/>
          </p:cNvPicPr>
          <p:nvPr/>
        </p:nvPicPr>
        <p:blipFill>
          <a:blip r:embed="rId3"/>
          <a:srcRect l="5819" r="20285"/>
          <a:stretch/>
        </p:blipFill>
        <p:spPr>
          <a:xfrm>
            <a:off x="0" y="0"/>
            <a:ext cx="7256115" cy="6918421"/>
          </a:xfrm>
          <a:prstGeom prst="rect">
            <a:avLst/>
          </a:prstGeom>
        </p:spPr>
      </p:pic>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4"/>
          <a:stretch>
            <a:fillRect/>
          </a:stretch>
        </p:blipFill>
        <p:spPr>
          <a:xfrm>
            <a:off x="7256115" y="0"/>
            <a:ext cx="4935885" cy="685800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3733</TotalTime>
  <Words>5926</Words>
  <Application>Microsoft Office PowerPoint</Application>
  <PresentationFormat>Widescreen</PresentationFormat>
  <Paragraphs>329</Paragraphs>
  <Slides>40</Slides>
  <Notes>40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40</vt:i4>
      </vt:variant>
    </vt:vector>
  </HeadingPairs>
  <TitlesOfParts>
    <vt:vector size="55" baseType="lpstr">
      <vt:lpstr>Aptos</vt:lpstr>
      <vt:lpstr>Arial</vt:lpstr>
      <vt:lpstr>Calibri</vt:lpstr>
      <vt:lpstr>inherit</vt:lpstr>
      <vt:lpstr>lato</vt:lpstr>
      <vt:lpstr>Lora</vt:lpstr>
      <vt:lpstr>Lora</vt:lpstr>
      <vt:lpstr>Trebuchet MS</vt:lpstr>
      <vt:lpstr>2_Office Theme</vt:lpstr>
      <vt:lpstr>5_Office Theme</vt:lpstr>
      <vt:lpstr>6_Office Theme</vt:lpstr>
      <vt:lpstr>3_Custom Design</vt:lpstr>
      <vt:lpstr>4_Custom Design</vt:lpstr>
      <vt:lpstr>5_Custom Design</vt:lpstr>
      <vt:lpstr>1_Office Theme</vt:lpstr>
      <vt:lpstr>PowerPoint Presentation</vt:lpstr>
      <vt:lpstr>This is a big goal. Why start 100 new home missions?</vt:lpstr>
      <vt:lpstr>PowerPoint Presentation</vt:lpstr>
      <vt:lpstr>PowerPoint Presentation</vt:lpstr>
      <vt:lpstr>Supporting home mission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87</cp:revision>
  <dcterms:created xsi:type="dcterms:W3CDTF">2018-10-17T20:27:17Z</dcterms:created>
  <dcterms:modified xsi:type="dcterms:W3CDTF">2025-01-31T15:01:59Z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